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5"/>
  </p:notesMasterIdLst>
  <p:handoutMasterIdLst>
    <p:handoutMasterId r:id="rId106"/>
  </p:handoutMasterIdLst>
  <p:sldIdLst>
    <p:sldId id="256" r:id="rId2"/>
    <p:sldId id="362" r:id="rId3"/>
    <p:sldId id="364" r:id="rId4"/>
    <p:sldId id="363" r:id="rId5"/>
    <p:sldId id="531" r:id="rId6"/>
    <p:sldId id="653" r:id="rId7"/>
    <p:sldId id="654" r:id="rId8"/>
    <p:sldId id="657" r:id="rId9"/>
    <p:sldId id="656" r:id="rId10"/>
    <p:sldId id="660" r:id="rId11"/>
    <p:sldId id="658" r:id="rId12"/>
    <p:sldId id="505" r:id="rId13"/>
    <p:sldId id="532" r:id="rId14"/>
    <p:sldId id="481" r:id="rId15"/>
    <p:sldId id="685" r:id="rId16"/>
    <p:sldId id="486" r:id="rId17"/>
    <p:sldId id="480" r:id="rId18"/>
    <p:sldId id="511" r:id="rId19"/>
    <p:sldId id="686" r:id="rId20"/>
    <p:sldId id="533" r:id="rId21"/>
    <p:sldId id="493" r:id="rId22"/>
    <p:sldId id="494" r:id="rId23"/>
    <p:sldId id="534" r:id="rId24"/>
    <p:sldId id="662" r:id="rId25"/>
    <p:sldId id="681" r:id="rId26"/>
    <p:sldId id="539" r:id="rId27"/>
    <p:sldId id="541" r:id="rId28"/>
    <p:sldId id="496" r:id="rId29"/>
    <p:sldId id="537" r:id="rId30"/>
    <p:sldId id="536" r:id="rId31"/>
    <p:sldId id="535" r:id="rId32"/>
    <p:sldId id="538" r:id="rId33"/>
    <p:sldId id="542" r:id="rId34"/>
    <p:sldId id="543" r:id="rId35"/>
    <p:sldId id="544" r:id="rId36"/>
    <p:sldId id="545" r:id="rId37"/>
    <p:sldId id="546" r:id="rId38"/>
    <p:sldId id="547" r:id="rId39"/>
    <p:sldId id="548" r:id="rId40"/>
    <p:sldId id="552" r:id="rId41"/>
    <p:sldId id="555" r:id="rId42"/>
    <p:sldId id="554" r:id="rId43"/>
    <p:sldId id="557" r:id="rId44"/>
    <p:sldId id="558" r:id="rId45"/>
    <p:sldId id="559" r:id="rId46"/>
    <p:sldId id="560" r:id="rId47"/>
    <p:sldId id="561" r:id="rId48"/>
    <p:sldId id="562" r:id="rId49"/>
    <p:sldId id="563" r:id="rId50"/>
    <p:sldId id="564" r:id="rId51"/>
    <p:sldId id="567" r:id="rId52"/>
    <p:sldId id="568" r:id="rId53"/>
    <p:sldId id="569" r:id="rId54"/>
    <p:sldId id="570" r:id="rId55"/>
    <p:sldId id="371" r:id="rId56"/>
    <p:sldId id="694" r:id="rId57"/>
    <p:sldId id="695" r:id="rId58"/>
    <p:sldId id="663" r:id="rId59"/>
    <p:sldId id="572" r:id="rId60"/>
    <p:sldId id="575" r:id="rId61"/>
    <p:sldId id="573" r:id="rId62"/>
    <p:sldId id="672" r:id="rId63"/>
    <p:sldId id="671" r:id="rId64"/>
    <p:sldId id="576" r:id="rId65"/>
    <p:sldId id="673" r:id="rId66"/>
    <p:sldId id="577" r:id="rId67"/>
    <p:sldId id="670" r:id="rId68"/>
    <p:sldId id="582" r:id="rId69"/>
    <p:sldId id="696" r:id="rId70"/>
    <p:sldId id="583" r:id="rId71"/>
    <p:sldId id="664" r:id="rId72"/>
    <p:sldId id="585" r:id="rId73"/>
    <p:sldId id="678" r:id="rId74"/>
    <p:sldId id="596" r:id="rId75"/>
    <p:sldId id="597" r:id="rId76"/>
    <p:sldId id="677" r:id="rId77"/>
    <p:sldId id="667" r:id="rId78"/>
    <p:sldId id="598" r:id="rId79"/>
    <p:sldId id="676" r:id="rId80"/>
    <p:sldId id="665" r:id="rId81"/>
    <p:sldId id="697" r:id="rId82"/>
    <p:sldId id="682" r:id="rId83"/>
    <p:sldId id="687" r:id="rId84"/>
    <p:sldId id="688" r:id="rId85"/>
    <p:sldId id="690" r:id="rId86"/>
    <p:sldId id="691" r:id="rId87"/>
    <p:sldId id="659" r:id="rId88"/>
    <p:sldId id="689" r:id="rId89"/>
    <p:sldId id="692" r:id="rId90"/>
    <p:sldId id="693" r:id="rId91"/>
    <p:sldId id="683" r:id="rId92"/>
    <p:sldId id="587" r:id="rId93"/>
    <p:sldId id="684" r:id="rId94"/>
    <p:sldId id="589" r:id="rId95"/>
    <p:sldId id="593" r:id="rId96"/>
    <p:sldId id="666" r:id="rId97"/>
    <p:sldId id="594" r:id="rId98"/>
    <p:sldId id="608" r:id="rId99"/>
    <p:sldId id="606" r:id="rId100"/>
    <p:sldId id="607" r:id="rId101"/>
    <p:sldId id="679" r:id="rId102"/>
    <p:sldId id="610" r:id="rId103"/>
    <p:sldId id="609" r:id="rId104"/>
  </p:sldIdLst>
  <p:sldSz cx="12192000" cy="6858000"/>
  <p:notesSz cx="9199563" cy="6858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9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8CF"/>
    <a:srgbClr val="459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2154" y="1266"/>
      </p:cViewPr>
      <p:guideLst>
        <p:guide orient="horz" pos="2208"/>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160"/>
        <p:guide pos="289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ire, Rachel S CIV NG HIARNG (USA)" userId="8e812a6b-6b04-40dd-a331-fd6db2048fd0" providerId="ADAL" clId="{A1E4BC09-987A-4888-8696-BDA6AB136E3B}"/>
    <pc:docChg chg="undo custSel addSld modSld sldOrd">
      <pc:chgData name="Blaire, Rachel S CIV NG HIARNG (USA)" userId="8e812a6b-6b04-40dd-a331-fd6db2048fd0" providerId="ADAL" clId="{A1E4BC09-987A-4888-8696-BDA6AB136E3B}" dt="2026-10-19T17:48:59.929" v="709" actId="20577"/>
      <pc:docMkLst>
        <pc:docMk/>
      </pc:docMkLst>
      <pc:sldChg chg="addSp delSp modSp mod">
        <pc:chgData name="Blaire, Rachel S CIV NG HIARNG (USA)" userId="8e812a6b-6b04-40dd-a331-fd6db2048fd0" providerId="ADAL" clId="{A1E4BC09-987A-4888-8696-BDA6AB136E3B}" dt="2026-10-19T17:48:59.929" v="709" actId="20577"/>
        <pc:sldMkLst>
          <pc:docMk/>
          <pc:sldMk cId="0" sldId="256"/>
        </pc:sldMkLst>
        <pc:spChg chg="mod">
          <ac:chgData name="Blaire, Rachel S CIV NG HIARNG (USA)" userId="8e812a6b-6b04-40dd-a331-fd6db2048fd0" providerId="ADAL" clId="{A1E4BC09-987A-4888-8696-BDA6AB136E3B}" dt="2026-10-19T17:48:59.929" v="709" actId="20577"/>
          <ac:spMkLst>
            <pc:docMk/>
            <pc:sldMk cId="0" sldId="256"/>
            <ac:spMk id="2062" creationId="{8632FFFC-4006-5643-8089-308E33209AC5}"/>
          </ac:spMkLst>
        </pc:spChg>
      </pc:sldChg>
      <pc:sldChg chg="modSp mod">
        <pc:chgData name="Blaire, Rachel S CIV NG HIARNG (USA)" userId="8e812a6b-6b04-40dd-a331-fd6db2048fd0" providerId="ADAL" clId="{A1E4BC09-987A-4888-8696-BDA6AB136E3B}" dt="2026-10-16T20:01:17.109" v="50" actId="5793"/>
        <pc:sldMkLst>
          <pc:docMk/>
          <pc:sldMk cId="0" sldId="363"/>
        </pc:sldMkLst>
        <pc:spChg chg="mod">
          <ac:chgData name="Blaire, Rachel S CIV NG HIARNG (USA)" userId="8e812a6b-6b04-40dd-a331-fd6db2048fd0" providerId="ADAL" clId="{A1E4BC09-987A-4888-8696-BDA6AB136E3B}" dt="2026-10-16T20:01:17.109" v="50" actId="5793"/>
          <ac:spMkLst>
            <pc:docMk/>
            <pc:sldMk cId="0" sldId="363"/>
            <ac:spMk id="10242" creationId="{8D811473-200F-1645-A99E-F3EFFDF24F2A}"/>
          </ac:spMkLst>
        </pc:spChg>
      </pc:sldChg>
      <pc:sldChg chg="modSp mod">
        <pc:chgData name="Blaire, Rachel S CIV NG HIARNG (USA)" userId="8e812a6b-6b04-40dd-a331-fd6db2048fd0" providerId="ADAL" clId="{A1E4BC09-987A-4888-8696-BDA6AB136E3B}" dt="2026-10-16T20:00:11.765" v="40" actId="20577"/>
        <pc:sldMkLst>
          <pc:docMk/>
          <pc:sldMk cId="0" sldId="364"/>
        </pc:sldMkLst>
        <pc:spChg chg="mod">
          <ac:chgData name="Blaire, Rachel S CIV NG HIARNG (USA)" userId="8e812a6b-6b04-40dd-a331-fd6db2048fd0" providerId="ADAL" clId="{A1E4BC09-987A-4888-8696-BDA6AB136E3B}" dt="2026-10-16T20:00:11.765" v="40" actId="20577"/>
          <ac:spMkLst>
            <pc:docMk/>
            <pc:sldMk cId="0" sldId="364"/>
            <ac:spMk id="7171" creationId="{693389F9-9795-CD42-A82B-B2D8436E1A46}"/>
          </ac:spMkLst>
        </pc:spChg>
      </pc:sldChg>
      <pc:sldChg chg="addSp delSp modSp mod">
        <pc:chgData name="Blaire, Rachel S CIV NG HIARNG (USA)" userId="8e812a6b-6b04-40dd-a331-fd6db2048fd0" providerId="ADAL" clId="{A1E4BC09-987A-4888-8696-BDA6AB136E3B}" dt="2026-10-16T20:07:52.045" v="54" actId="478"/>
        <pc:sldMkLst>
          <pc:docMk/>
          <pc:sldMk cId="1913284998" sldId="481"/>
        </pc:sldMkLst>
        <pc:picChg chg="add mod">
          <ac:chgData name="Blaire, Rachel S CIV NG HIARNG (USA)" userId="8e812a6b-6b04-40dd-a331-fd6db2048fd0" providerId="ADAL" clId="{A1E4BC09-987A-4888-8696-BDA6AB136E3B}" dt="2026-10-16T20:07:48.911" v="53" actId="14100"/>
          <ac:picMkLst>
            <pc:docMk/>
            <pc:sldMk cId="1913284998" sldId="481"/>
            <ac:picMk id="5" creationId="{CE39087D-F961-7D79-4E2F-075DD62F1AA1}"/>
          </ac:picMkLst>
        </pc:picChg>
      </pc:sldChg>
      <pc:sldChg chg="addSp modSp mod">
        <pc:chgData name="Blaire, Rachel S CIV NG HIARNG (USA)" userId="8e812a6b-6b04-40dd-a331-fd6db2048fd0" providerId="ADAL" clId="{A1E4BC09-987A-4888-8696-BDA6AB136E3B}" dt="2026-10-16T20:15:05.916" v="96" actId="171"/>
        <pc:sldMkLst>
          <pc:docMk/>
          <pc:sldMk cId="770062370" sldId="552"/>
        </pc:sldMkLst>
        <pc:picChg chg="add mod ord">
          <ac:chgData name="Blaire, Rachel S CIV NG HIARNG (USA)" userId="8e812a6b-6b04-40dd-a331-fd6db2048fd0" providerId="ADAL" clId="{A1E4BC09-987A-4888-8696-BDA6AB136E3B}" dt="2026-10-16T20:15:05.916" v="96" actId="171"/>
          <ac:picMkLst>
            <pc:docMk/>
            <pc:sldMk cId="770062370" sldId="552"/>
            <ac:picMk id="5" creationId="{AEB61655-7929-3E44-AC66-52B7C936BA66}"/>
          </ac:picMkLst>
        </pc:picChg>
      </pc:sldChg>
      <pc:sldChg chg="addSp delSp modSp mod">
        <pc:chgData name="Blaire, Rachel S CIV NG HIARNG (USA)" userId="8e812a6b-6b04-40dd-a331-fd6db2048fd0" providerId="ADAL" clId="{A1E4BC09-987A-4888-8696-BDA6AB136E3B}" dt="2026-10-16T20:16:38.011" v="100" actId="14100"/>
        <pc:sldMkLst>
          <pc:docMk/>
          <pc:sldMk cId="1427887758" sldId="559"/>
        </pc:sldMkLst>
        <pc:picChg chg="add mod">
          <ac:chgData name="Blaire, Rachel S CIV NG HIARNG (USA)" userId="8e812a6b-6b04-40dd-a331-fd6db2048fd0" providerId="ADAL" clId="{A1E4BC09-987A-4888-8696-BDA6AB136E3B}" dt="2026-10-16T20:16:38.011" v="100" actId="14100"/>
          <ac:picMkLst>
            <pc:docMk/>
            <pc:sldMk cId="1427887758" sldId="559"/>
            <ac:picMk id="8" creationId="{BF22C733-784F-3CB2-0598-8EC6DC20553B}"/>
          </ac:picMkLst>
        </pc:picChg>
      </pc:sldChg>
      <pc:sldChg chg="addSp delSp modSp mod">
        <pc:chgData name="Blaire, Rachel S CIV NG HIARNG (USA)" userId="8e812a6b-6b04-40dd-a331-fd6db2048fd0" providerId="ADAL" clId="{A1E4BC09-987A-4888-8696-BDA6AB136E3B}" dt="2026-10-16T20:23:42.793" v="129" actId="1038"/>
        <pc:sldMkLst>
          <pc:docMk/>
          <pc:sldMk cId="3860334387" sldId="569"/>
        </pc:sldMkLst>
        <pc:picChg chg="add mod">
          <ac:chgData name="Blaire, Rachel S CIV NG HIARNG (USA)" userId="8e812a6b-6b04-40dd-a331-fd6db2048fd0" providerId="ADAL" clId="{A1E4BC09-987A-4888-8696-BDA6AB136E3B}" dt="2026-10-16T20:19:48.585" v="110" actId="14100"/>
          <ac:picMkLst>
            <pc:docMk/>
            <pc:sldMk cId="3860334387" sldId="569"/>
            <ac:picMk id="5" creationId="{E98DF577-9A22-30CF-E4E8-107AA760AE12}"/>
          </ac:picMkLst>
        </pc:picChg>
        <pc:picChg chg="add mod">
          <ac:chgData name="Blaire, Rachel S CIV NG HIARNG (USA)" userId="8e812a6b-6b04-40dd-a331-fd6db2048fd0" providerId="ADAL" clId="{A1E4BC09-987A-4888-8696-BDA6AB136E3B}" dt="2026-10-16T20:19:57.120" v="112" actId="14100"/>
          <ac:picMkLst>
            <pc:docMk/>
            <pc:sldMk cId="3860334387" sldId="569"/>
            <ac:picMk id="10" creationId="{D3DD2E14-6933-CC7F-A593-8E925FECB42E}"/>
          </ac:picMkLst>
        </pc:picChg>
        <pc:picChg chg="add mod">
          <ac:chgData name="Blaire, Rachel S CIV NG HIARNG (USA)" userId="8e812a6b-6b04-40dd-a331-fd6db2048fd0" providerId="ADAL" clId="{A1E4BC09-987A-4888-8696-BDA6AB136E3B}" dt="2026-10-16T20:22:36.567" v="120" actId="1037"/>
          <ac:picMkLst>
            <pc:docMk/>
            <pc:sldMk cId="3860334387" sldId="569"/>
            <ac:picMk id="15" creationId="{5212E155-DB1F-6A7B-FD25-6B2EE42A2AF0}"/>
          </ac:picMkLst>
        </pc:picChg>
        <pc:picChg chg="add mod ord">
          <ac:chgData name="Blaire, Rachel S CIV NG HIARNG (USA)" userId="8e812a6b-6b04-40dd-a331-fd6db2048fd0" providerId="ADAL" clId="{A1E4BC09-987A-4888-8696-BDA6AB136E3B}" dt="2026-10-16T20:23:42.793" v="129" actId="1038"/>
          <ac:picMkLst>
            <pc:docMk/>
            <pc:sldMk cId="3860334387" sldId="569"/>
            <ac:picMk id="17" creationId="{462AF5FB-840E-72C6-E42C-8BDA5683CFA9}"/>
          </ac:picMkLst>
        </pc:picChg>
      </pc:sldChg>
      <pc:sldChg chg="modSp mod">
        <pc:chgData name="Blaire, Rachel S CIV NG HIARNG (USA)" userId="8e812a6b-6b04-40dd-a331-fd6db2048fd0" providerId="ADAL" clId="{A1E4BC09-987A-4888-8696-BDA6AB136E3B}" dt="2026-10-16T21:01:13.855" v="708" actId="20577"/>
        <pc:sldMkLst>
          <pc:docMk/>
          <pc:sldMk cId="3396130491" sldId="610"/>
        </pc:sldMkLst>
        <pc:spChg chg="mod">
          <ac:chgData name="Blaire, Rachel S CIV NG HIARNG (USA)" userId="8e812a6b-6b04-40dd-a331-fd6db2048fd0" providerId="ADAL" clId="{A1E4BC09-987A-4888-8696-BDA6AB136E3B}" dt="2026-10-16T21:01:13.855" v="708" actId="20577"/>
          <ac:spMkLst>
            <pc:docMk/>
            <pc:sldMk cId="3396130491" sldId="610"/>
            <ac:spMk id="3" creationId="{89E8A978-888B-1CC7-D678-1B7F2D8D8DC5}"/>
          </ac:spMkLst>
        </pc:spChg>
      </pc:sldChg>
      <pc:sldChg chg="addSp delSp modSp mod">
        <pc:chgData name="Blaire, Rachel S CIV NG HIARNG (USA)" userId="8e812a6b-6b04-40dd-a331-fd6db2048fd0" providerId="ADAL" clId="{A1E4BC09-987A-4888-8696-BDA6AB136E3B}" dt="2026-10-16T20:11:23.208" v="67" actId="1076"/>
        <pc:sldMkLst>
          <pc:docMk/>
          <pc:sldMk cId="483371311" sldId="662"/>
        </pc:sldMkLst>
        <pc:picChg chg="add mod ord">
          <ac:chgData name="Blaire, Rachel S CIV NG HIARNG (USA)" userId="8e812a6b-6b04-40dd-a331-fd6db2048fd0" providerId="ADAL" clId="{A1E4BC09-987A-4888-8696-BDA6AB136E3B}" dt="2026-10-16T20:11:23.208" v="67" actId="1076"/>
          <ac:picMkLst>
            <pc:docMk/>
            <pc:sldMk cId="483371311" sldId="662"/>
            <ac:picMk id="6" creationId="{DEB091AD-F7E1-495C-0C2F-447BC6ADBA83}"/>
          </ac:picMkLst>
        </pc:picChg>
      </pc:sldChg>
      <pc:sldChg chg="ord">
        <pc:chgData name="Blaire, Rachel S CIV NG HIARNG (USA)" userId="8e812a6b-6b04-40dd-a331-fd6db2048fd0" providerId="ADAL" clId="{A1E4BC09-987A-4888-8696-BDA6AB136E3B}" dt="2026-10-16T20:43:41.014" v="498"/>
        <pc:sldMkLst>
          <pc:docMk/>
          <pc:sldMk cId="2791920060" sldId="665"/>
        </pc:sldMkLst>
      </pc:sldChg>
      <pc:sldChg chg="modSp mod">
        <pc:chgData name="Blaire, Rachel S CIV NG HIARNG (USA)" userId="8e812a6b-6b04-40dd-a331-fd6db2048fd0" providerId="ADAL" clId="{A1E4BC09-987A-4888-8696-BDA6AB136E3B}" dt="2026-10-16T20:13:21.027" v="91" actId="20577"/>
        <pc:sldMkLst>
          <pc:docMk/>
          <pc:sldMk cId="3220956005" sldId="681"/>
        </pc:sldMkLst>
        <pc:spChg chg="mod">
          <ac:chgData name="Blaire, Rachel S CIV NG HIARNG (USA)" userId="8e812a6b-6b04-40dd-a331-fd6db2048fd0" providerId="ADAL" clId="{A1E4BC09-987A-4888-8696-BDA6AB136E3B}" dt="2026-10-16T20:12:12.304" v="76" actId="20577"/>
          <ac:spMkLst>
            <pc:docMk/>
            <pc:sldMk cId="3220956005" sldId="681"/>
            <ac:spMk id="3" creationId="{5346AF07-64D9-C08E-6637-9D5A099E0F08}"/>
          </ac:spMkLst>
        </pc:spChg>
        <pc:spChg chg="mod">
          <ac:chgData name="Blaire, Rachel S CIV NG HIARNG (USA)" userId="8e812a6b-6b04-40dd-a331-fd6db2048fd0" providerId="ADAL" clId="{A1E4BC09-987A-4888-8696-BDA6AB136E3B}" dt="2026-10-16T20:13:21.027" v="91" actId="20577"/>
          <ac:spMkLst>
            <pc:docMk/>
            <pc:sldMk cId="3220956005" sldId="681"/>
            <ac:spMk id="4" creationId="{408ECAAB-EA3C-35B2-5CBE-E5697DECEB8E}"/>
          </ac:spMkLst>
        </pc:spChg>
      </pc:sldChg>
      <pc:sldChg chg="addSp delSp modSp mod">
        <pc:chgData name="Blaire, Rachel S CIV NG HIARNG (USA)" userId="8e812a6b-6b04-40dd-a331-fd6db2048fd0" providerId="ADAL" clId="{A1E4BC09-987A-4888-8696-BDA6AB136E3B}" dt="2026-10-16T20:58:19.520" v="663" actId="167"/>
        <pc:sldMkLst>
          <pc:docMk/>
          <pc:sldMk cId="2705361279" sldId="683"/>
        </pc:sldMkLst>
        <pc:picChg chg="add mod ord">
          <ac:chgData name="Blaire, Rachel S CIV NG HIARNG (USA)" userId="8e812a6b-6b04-40dd-a331-fd6db2048fd0" providerId="ADAL" clId="{A1E4BC09-987A-4888-8696-BDA6AB136E3B}" dt="2026-10-16T20:58:19.520" v="663" actId="167"/>
          <ac:picMkLst>
            <pc:docMk/>
            <pc:sldMk cId="2705361279" sldId="683"/>
            <ac:picMk id="5" creationId="{915DEC08-A07B-2460-B2FE-7F00AF1C7B81}"/>
          </ac:picMkLst>
        </pc:picChg>
      </pc:sldChg>
      <pc:sldChg chg="addSp delSp modSp add mod ord">
        <pc:chgData name="Blaire, Rachel S CIV NG HIARNG (USA)" userId="8e812a6b-6b04-40dd-a331-fd6db2048fd0" providerId="ADAL" clId="{A1E4BC09-987A-4888-8696-BDA6AB136E3B}" dt="2026-10-16T20:34:41.285" v="213" actId="1076"/>
        <pc:sldMkLst>
          <pc:docMk/>
          <pc:sldMk cId="461191186" sldId="694"/>
        </pc:sldMkLst>
        <pc:spChg chg="mod">
          <ac:chgData name="Blaire, Rachel S CIV NG HIARNG (USA)" userId="8e812a6b-6b04-40dd-a331-fd6db2048fd0" providerId="ADAL" clId="{A1E4BC09-987A-4888-8696-BDA6AB136E3B}" dt="2026-10-16T20:24:45.373" v="155" actId="20577"/>
          <ac:spMkLst>
            <pc:docMk/>
            <pc:sldMk cId="461191186" sldId="694"/>
            <ac:spMk id="2" creationId="{EE211100-971B-BB2C-30EF-73DA87B7A5B2}"/>
          </ac:spMkLst>
        </pc:spChg>
        <pc:picChg chg="add mod">
          <ac:chgData name="Blaire, Rachel S CIV NG HIARNG (USA)" userId="8e812a6b-6b04-40dd-a331-fd6db2048fd0" providerId="ADAL" clId="{A1E4BC09-987A-4888-8696-BDA6AB136E3B}" dt="2026-10-16T20:34:37.841" v="212" actId="1076"/>
          <ac:picMkLst>
            <pc:docMk/>
            <pc:sldMk cId="461191186" sldId="694"/>
            <ac:picMk id="9" creationId="{5B481EBD-7451-0864-F106-672B6501AE58}"/>
          </ac:picMkLst>
        </pc:picChg>
        <pc:picChg chg="add mod">
          <ac:chgData name="Blaire, Rachel S CIV NG HIARNG (USA)" userId="8e812a6b-6b04-40dd-a331-fd6db2048fd0" providerId="ADAL" clId="{A1E4BC09-987A-4888-8696-BDA6AB136E3B}" dt="2026-10-16T20:34:41.285" v="213" actId="1076"/>
          <ac:picMkLst>
            <pc:docMk/>
            <pc:sldMk cId="461191186" sldId="694"/>
            <ac:picMk id="13" creationId="{4D9C9E2B-3494-3EA8-D074-ABCF578D21CD}"/>
          </ac:picMkLst>
        </pc:picChg>
        <pc:picChg chg="add mod">
          <ac:chgData name="Blaire, Rachel S CIV NG HIARNG (USA)" userId="8e812a6b-6b04-40dd-a331-fd6db2048fd0" providerId="ADAL" clId="{A1E4BC09-987A-4888-8696-BDA6AB136E3B}" dt="2026-10-16T20:32:56.050" v="190" actId="1076"/>
          <ac:picMkLst>
            <pc:docMk/>
            <pc:sldMk cId="461191186" sldId="694"/>
            <ac:picMk id="19" creationId="{47EEF9C8-AC8F-98C8-52F5-41446207CCBE}"/>
          </ac:picMkLst>
        </pc:picChg>
        <pc:picChg chg="add mod">
          <ac:chgData name="Blaire, Rachel S CIV NG HIARNG (USA)" userId="8e812a6b-6b04-40dd-a331-fd6db2048fd0" providerId="ADAL" clId="{A1E4BC09-987A-4888-8696-BDA6AB136E3B}" dt="2026-10-16T20:34:32.585" v="211" actId="14100"/>
          <ac:picMkLst>
            <pc:docMk/>
            <pc:sldMk cId="461191186" sldId="694"/>
            <ac:picMk id="23" creationId="{955737A0-2B50-A514-2683-139AF016E248}"/>
          </ac:picMkLst>
        </pc:picChg>
      </pc:sldChg>
      <pc:sldChg chg="delSp modSp add mod">
        <pc:chgData name="Blaire, Rachel S CIV NG HIARNG (USA)" userId="8e812a6b-6b04-40dd-a331-fd6db2048fd0" providerId="ADAL" clId="{A1E4BC09-987A-4888-8696-BDA6AB136E3B}" dt="2026-10-16T20:33:44.185" v="206" actId="1076"/>
        <pc:sldMkLst>
          <pc:docMk/>
          <pc:sldMk cId="1904954053" sldId="695"/>
        </pc:sldMkLst>
        <pc:picChg chg="mod">
          <ac:chgData name="Blaire, Rachel S CIV NG HIARNG (USA)" userId="8e812a6b-6b04-40dd-a331-fd6db2048fd0" providerId="ADAL" clId="{A1E4BC09-987A-4888-8696-BDA6AB136E3B}" dt="2026-10-16T20:33:27.430" v="202" actId="1076"/>
          <ac:picMkLst>
            <pc:docMk/>
            <pc:sldMk cId="1904954053" sldId="695"/>
            <ac:picMk id="15" creationId="{8FE2888E-2D32-A62E-B498-0F7F98D434D7}"/>
          </ac:picMkLst>
        </pc:picChg>
        <pc:picChg chg="mod ord">
          <ac:chgData name="Blaire, Rachel S CIV NG HIARNG (USA)" userId="8e812a6b-6b04-40dd-a331-fd6db2048fd0" providerId="ADAL" clId="{A1E4BC09-987A-4888-8696-BDA6AB136E3B}" dt="2026-10-16T20:33:44.185" v="206" actId="1076"/>
          <ac:picMkLst>
            <pc:docMk/>
            <pc:sldMk cId="1904954053" sldId="695"/>
            <ac:picMk id="17" creationId="{8ED0E4E1-AE76-D42C-2281-4EAE7C11B4BE}"/>
          </ac:picMkLst>
        </pc:picChg>
        <pc:picChg chg="mod">
          <ac:chgData name="Blaire, Rachel S CIV NG HIARNG (USA)" userId="8e812a6b-6b04-40dd-a331-fd6db2048fd0" providerId="ADAL" clId="{A1E4BC09-987A-4888-8696-BDA6AB136E3B}" dt="2026-10-16T20:33:33.835" v="203" actId="1076"/>
          <ac:picMkLst>
            <pc:docMk/>
            <pc:sldMk cId="1904954053" sldId="695"/>
            <ac:picMk id="21" creationId="{7FCD00C1-90AD-5D5A-C9A9-2207422831CD}"/>
          </ac:picMkLst>
        </pc:picChg>
      </pc:sldChg>
      <pc:sldChg chg="modSp add mod">
        <pc:chgData name="Blaire, Rachel S CIV NG HIARNG (USA)" userId="8e812a6b-6b04-40dd-a331-fd6db2048fd0" providerId="ADAL" clId="{A1E4BC09-987A-4888-8696-BDA6AB136E3B}" dt="2026-10-16T20:51:58.666" v="587" actId="20577"/>
        <pc:sldMkLst>
          <pc:docMk/>
          <pc:sldMk cId="3943839178" sldId="696"/>
        </pc:sldMkLst>
        <pc:spChg chg="mod">
          <ac:chgData name="Blaire, Rachel S CIV NG HIARNG (USA)" userId="8e812a6b-6b04-40dd-a331-fd6db2048fd0" providerId="ADAL" clId="{A1E4BC09-987A-4888-8696-BDA6AB136E3B}" dt="2026-10-16T20:39:04.971" v="224" actId="20577"/>
          <ac:spMkLst>
            <pc:docMk/>
            <pc:sldMk cId="3943839178" sldId="696"/>
            <ac:spMk id="2" creationId="{5F5E97ED-2BF6-E5C3-063D-75ADDB7C1429}"/>
          </ac:spMkLst>
        </pc:spChg>
        <pc:spChg chg="mod">
          <ac:chgData name="Blaire, Rachel S CIV NG HIARNG (USA)" userId="8e812a6b-6b04-40dd-a331-fd6db2048fd0" providerId="ADAL" clId="{A1E4BC09-987A-4888-8696-BDA6AB136E3B}" dt="2026-10-16T20:51:58.666" v="587" actId="20577"/>
          <ac:spMkLst>
            <pc:docMk/>
            <pc:sldMk cId="3943839178" sldId="696"/>
            <ac:spMk id="6" creationId="{186C7B9E-3D5C-FE6B-3994-F6F57E85AEAC}"/>
          </ac:spMkLst>
        </pc:spChg>
      </pc:sldChg>
      <pc:sldChg chg="addSp delSp modSp add mod ord modClrScheme chgLayout">
        <pc:chgData name="Blaire, Rachel S CIV NG HIARNG (USA)" userId="8e812a6b-6b04-40dd-a331-fd6db2048fd0" providerId="ADAL" clId="{A1E4BC09-987A-4888-8696-BDA6AB136E3B}" dt="2026-10-16T20:55:40.396" v="657" actId="20577"/>
        <pc:sldMkLst>
          <pc:docMk/>
          <pc:sldMk cId="1998119913" sldId="697"/>
        </pc:sldMkLst>
        <pc:spChg chg="mod ord">
          <ac:chgData name="Blaire, Rachel S CIV NG HIARNG (USA)" userId="8e812a6b-6b04-40dd-a331-fd6db2048fd0" providerId="ADAL" clId="{A1E4BC09-987A-4888-8696-BDA6AB136E3B}" dt="2026-10-16T20:47:05.355" v="502" actId="700"/>
          <ac:spMkLst>
            <pc:docMk/>
            <pc:sldMk cId="1998119913" sldId="697"/>
            <ac:spMk id="2" creationId="{97E30FEB-4A0A-C9BA-0D2A-D0DE1A7228B5}"/>
          </ac:spMkLst>
        </pc:spChg>
        <pc:spChg chg="add mod ord">
          <ac:chgData name="Blaire, Rachel S CIV NG HIARNG (USA)" userId="8e812a6b-6b04-40dd-a331-fd6db2048fd0" providerId="ADAL" clId="{A1E4BC09-987A-4888-8696-BDA6AB136E3B}" dt="2026-10-16T20:54:18.083" v="647" actId="14100"/>
          <ac:spMkLst>
            <pc:docMk/>
            <pc:sldMk cId="1998119913" sldId="697"/>
            <ac:spMk id="4" creationId="{F275897C-C14D-0A72-6A22-6DDED5032111}"/>
          </ac:spMkLst>
        </pc:spChg>
        <pc:spChg chg="add mod ord">
          <ac:chgData name="Blaire, Rachel S CIV NG HIARNG (USA)" userId="8e812a6b-6b04-40dd-a331-fd6db2048fd0" providerId="ADAL" clId="{A1E4BC09-987A-4888-8696-BDA6AB136E3B}" dt="2026-10-16T20:54:14.527" v="646" actId="14100"/>
          <ac:spMkLst>
            <pc:docMk/>
            <pc:sldMk cId="1998119913" sldId="697"/>
            <ac:spMk id="6" creationId="{85746780-DFF1-4645-60E1-3CCEE06EB2E7}"/>
          </ac:spMkLst>
        </pc:spChg>
        <pc:spChg chg="add mod">
          <ac:chgData name="Blaire, Rachel S CIV NG HIARNG (USA)" userId="8e812a6b-6b04-40dd-a331-fd6db2048fd0" providerId="ADAL" clId="{A1E4BC09-987A-4888-8696-BDA6AB136E3B}" dt="2026-10-16T20:55:40.396" v="657" actId="20577"/>
          <ac:spMkLst>
            <pc:docMk/>
            <pc:sldMk cId="1998119913" sldId="697"/>
            <ac:spMk id="13" creationId="{9C438FA4-1860-2F6B-9C69-F9B1CD7B5288}"/>
          </ac:spMkLst>
        </pc:spChg>
        <pc:picChg chg="add mod ord">
          <ac:chgData name="Blaire, Rachel S CIV NG HIARNG (USA)" userId="8e812a6b-6b04-40dd-a331-fd6db2048fd0" providerId="ADAL" clId="{A1E4BC09-987A-4888-8696-BDA6AB136E3B}" dt="2026-10-16T20:54:21.234" v="648" actId="1076"/>
          <ac:picMkLst>
            <pc:docMk/>
            <pc:sldMk cId="1998119913" sldId="697"/>
            <ac:picMk id="10" creationId="{1C749A5C-889E-0D4D-BDD9-568587430B55}"/>
          </ac:picMkLst>
        </pc:picChg>
        <pc:picChg chg="add mod ord">
          <ac:chgData name="Blaire, Rachel S CIV NG HIARNG (USA)" userId="8e812a6b-6b04-40dd-a331-fd6db2048fd0" providerId="ADAL" clId="{A1E4BC09-987A-4888-8696-BDA6AB136E3B}" dt="2026-10-16T20:54:23.603" v="649" actId="1076"/>
          <ac:picMkLst>
            <pc:docMk/>
            <pc:sldMk cId="1998119913" sldId="697"/>
            <ac:picMk id="12" creationId="{96B30AAB-C81C-D06E-1476-EAAC1743958C}"/>
          </ac:picMkLst>
        </pc:picChg>
        <pc:picChg chg="add mod">
          <ac:chgData name="Blaire, Rachel S CIV NG HIARNG (USA)" userId="8e812a6b-6b04-40dd-a331-fd6db2048fd0" providerId="ADAL" clId="{A1E4BC09-987A-4888-8696-BDA6AB136E3B}" dt="2026-10-16T20:55:31.434" v="656" actId="1076"/>
          <ac:picMkLst>
            <pc:docMk/>
            <pc:sldMk cId="1998119913" sldId="697"/>
            <ac:picMk id="20" creationId="{1083A88C-428E-1175-A10C-8C657F48FD6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A4C689-ED9F-1D4B-A5C6-033CA9D6858D}"/>
              </a:ext>
            </a:extLst>
          </p:cNvPr>
          <p:cNvSpPr>
            <a:spLocks noGrp="1"/>
          </p:cNvSpPr>
          <p:nvPr>
            <p:ph type="hdr" sz="quarter"/>
          </p:nvPr>
        </p:nvSpPr>
        <p:spPr>
          <a:xfrm>
            <a:off x="0" y="0"/>
            <a:ext cx="3986213"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1B93949-1F46-6C4C-829A-7FE07F150967}"/>
              </a:ext>
            </a:extLst>
          </p:cNvPr>
          <p:cNvSpPr>
            <a:spLocks noGrp="1"/>
          </p:cNvSpPr>
          <p:nvPr>
            <p:ph type="dt" sz="quarter" idx="1"/>
          </p:nvPr>
        </p:nvSpPr>
        <p:spPr>
          <a:xfrm>
            <a:off x="5210175" y="0"/>
            <a:ext cx="3987800" cy="344488"/>
          </a:xfrm>
          <a:prstGeom prst="rect">
            <a:avLst/>
          </a:prstGeom>
        </p:spPr>
        <p:txBody>
          <a:bodyPr vert="horz" lIns="91440" tIns="45720" rIns="91440" bIns="45720" rtlCol="0"/>
          <a:lstStyle>
            <a:lvl1pPr algn="r">
              <a:defRPr sz="1200"/>
            </a:lvl1pPr>
          </a:lstStyle>
          <a:p>
            <a:fld id="{FF88453D-EC69-FD48-B94B-912E2EC0DA24}" type="datetimeFigureOut">
              <a:rPr lang="en-US" smtClean="0"/>
              <a:t>10/19/2026</a:t>
            </a:fld>
            <a:endParaRPr lang="en-US"/>
          </a:p>
        </p:txBody>
      </p:sp>
      <p:sp>
        <p:nvSpPr>
          <p:cNvPr id="4" name="Footer Placeholder 3">
            <a:extLst>
              <a:ext uri="{FF2B5EF4-FFF2-40B4-BE49-F238E27FC236}">
                <a16:creationId xmlns:a16="http://schemas.microsoft.com/office/drawing/2014/main" id="{5F9CA083-4A6A-4442-8FA9-E7AD3FB058C1}"/>
              </a:ext>
            </a:extLst>
          </p:cNvPr>
          <p:cNvSpPr>
            <a:spLocks noGrp="1"/>
          </p:cNvSpPr>
          <p:nvPr>
            <p:ph type="ftr" sz="quarter" idx="2"/>
          </p:nvPr>
        </p:nvSpPr>
        <p:spPr>
          <a:xfrm>
            <a:off x="0" y="6513513"/>
            <a:ext cx="3986213"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FCDF68-9D0C-504B-9CF3-8FBB0DCA411A}"/>
              </a:ext>
            </a:extLst>
          </p:cNvPr>
          <p:cNvSpPr>
            <a:spLocks noGrp="1"/>
          </p:cNvSpPr>
          <p:nvPr>
            <p:ph type="sldNum" sz="quarter" idx="3"/>
          </p:nvPr>
        </p:nvSpPr>
        <p:spPr>
          <a:xfrm>
            <a:off x="5210175" y="6513513"/>
            <a:ext cx="3987800" cy="344487"/>
          </a:xfrm>
          <a:prstGeom prst="rect">
            <a:avLst/>
          </a:prstGeom>
        </p:spPr>
        <p:txBody>
          <a:bodyPr vert="horz" lIns="91440" tIns="45720" rIns="91440" bIns="45720" rtlCol="0" anchor="b"/>
          <a:lstStyle>
            <a:lvl1pPr algn="r">
              <a:defRPr sz="1200"/>
            </a:lvl1pPr>
          </a:lstStyle>
          <a:p>
            <a:fld id="{D553F6E0-B728-A144-80C9-C3F8E50526F4}" type="slidenum">
              <a:rPr lang="en-US" smtClean="0"/>
              <a:t>‹#›</a:t>
            </a:fld>
            <a:endParaRPr lang="en-US"/>
          </a:p>
        </p:txBody>
      </p:sp>
    </p:spTree>
    <p:extLst>
      <p:ext uri="{BB962C8B-B14F-4D97-AF65-F5344CB8AC3E}">
        <p14:creationId xmlns:p14="http://schemas.microsoft.com/office/powerpoint/2010/main" val="134587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DDFF6201-3B5A-9741-ADCF-CF326155BEC3}"/>
              </a:ext>
            </a:extLst>
          </p:cNvPr>
          <p:cNvSpPr>
            <a:spLocks noGrp="1" noChangeArrowheads="1"/>
          </p:cNvSpPr>
          <p:nvPr>
            <p:ph type="hdr" sz="quarter"/>
          </p:nvPr>
        </p:nvSpPr>
        <p:spPr bwMode="auto">
          <a:xfrm>
            <a:off x="0" y="0"/>
            <a:ext cx="3986477" cy="343196"/>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80899" name="Rectangle 3">
            <a:extLst>
              <a:ext uri="{FF2B5EF4-FFF2-40B4-BE49-F238E27FC236}">
                <a16:creationId xmlns:a16="http://schemas.microsoft.com/office/drawing/2014/main" id="{A623E2C6-8B27-7B4C-B9D6-C826A1035408}"/>
              </a:ext>
            </a:extLst>
          </p:cNvPr>
          <p:cNvSpPr>
            <a:spLocks noGrp="1" noChangeArrowheads="1"/>
          </p:cNvSpPr>
          <p:nvPr>
            <p:ph type="dt" idx="1"/>
          </p:nvPr>
        </p:nvSpPr>
        <p:spPr bwMode="auto">
          <a:xfrm>
            <a:off x="5210957" y="0"/>
            <a:ext cx="3986477" cy="343196"/>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4780F702-234B-F640-B486-05F03CFD5826}"/>
              </a:ext>
            </a:extLst>
          </p:cNvPr>
          <p:cNvSpPr>
            <a:spLocks noGrp="1" noRot="1" noChangeAspect="1" noChangeArrowheads="1" noTextEdit="1"/>
          </p:cNvSpPr>
          <p:nvPr>
            <p:ph type="sldImg" idx="2"/>
          </p:nvPr>
        </p:nvSpPr>
        <p:spPr bwMode="auto">
          <a:xfrm>
            <a:off x="2312988" y="514350"/>
            <a:ext cx="4573587"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1" name="Rectangle 5">
            <a:extLst>
              <a:ext uri="{FF2B5EF4-FFF2-40B4-BE49-F238E27FC236}">
                <a16:creationId xmlns:a16="http://schemas.microsoft.com/office/drawing/2014/main" id="{58CC0D29-4DA0-974E-BA99-8381325FF2B8}"/>
              </a:ext>
            </a:extLst>
          </p:cNvPr>
          <p:cNvSpPr>
            <a:spLocks noGrp="1" noChangeArrowheads="1"/>
          </p:cNvSpPr>
          <p:nvPr>
            <p:ph type="body" sz="quarter" idx="3"/>
          </p:nvPr>
        </p:nvSpPr>
        <p:spPr bwMode="auto">
          <a:xfrm>
            <a:off x="919957" y="3257994"/>
            <a:ext cx="7359650" cy="3085212"/>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0902" name="Rectangle 6">
            <a:extLst>
              <a:ext uri="{FF2B5EF4-FFF2-40B4-BE49-F238E27FC236}">
                <a16:creationId xmlns:a16="http://schemas.microsoft.com/office/drawing/2014/main" id="{6C3C644B-C0CF-C54D-9ADA-36D863DD904F}"/>
              </a:ext>
            </a:extLst>
          </p:cNvPr>
          <p:cNvSpPr>
            <a:spLocks noGrp="1" noChangeArrowheads="1"/>
          </p:cNvSpPr>
          <p:nvPr>
            <p:ph type="ftr" sz="quarter" idx="4"/>
          </p:nvPr>
        </p:nvSpPr>
        <p:spPr bwMode="auto">
          <a:xfrm>
            <a:off x="0" y="6513621"/>
            <a:ext cx="3986477" cy="343196"/>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80903" name="Rectangle 7">
            <a:extLst>
              <a:ext uri="{FF2B5EF4-FFF2-40B4-BE49-F238E27FC236}">
                <a16:creationId xmlns:a16="http://schemas.microsoft.com/office/drawing/2014/main" id="{3B6050EC-BDC7-DC4D-9448-28915CBA024F}"/>
              </a:ext>
            </a:extLst>
          </p:cNvPr>
          <p:cNvSpPr>
            <a:spLocks noGrp="1" noChangeArrowheads="1"/>
          </p:cNvSpPr>
          <p:nvPr>
            <p:ph type="sldNum" sz="quarter" idx="5"/>
          </p:nvPr>
        </p:nvSpPr>
        <p:spPr bwMode="auto">
          <a:xfrm>
            <a:off x="5210957" y="6513621"/>
            <a:ext cx="3986477" cy="343196"/>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D37B37-FFF6-C54D-92E2-BAA1CB24001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7">
            <a:extLst>
              <a:ext uri="{FF2B5EF4-FFF2-40B4-BE49-F238E27FC236}">
                <a16:creationId xmlns:a16="http://schemas.microsoft.com/office/drawing/2014/main" id="{708320A6-8D8A-0343-9427-3D1BB7AC60C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072F84-94C6-0340-AB5E-CB719E6EE7E5}" type="slidenum">
              <a:rPr lang="en-US" altLang="en-US" smtClean="0"/>
              <a:pPr>
                <a:spcBef>
                  <a:spcPct val="0"/>
                </a:spcBef>
              </a:pPr>
              <a:t>1</a:t>
            </a:fld>
            <a:endParaRPr lang="en-US" altLang="en-US"/>
          </a:p>
        </p:txBody>
      </p:sp>
      <p:sp>
        <p:nvSpPr>
          <p:cNvPr id="4098" name="Rectangle 2">
            <a:extLst>
              <a:ext uri="{FF2B5EF4-FFF2-40B4-BE49-F238E27FC236}">
                <a16:creationId xmlns:a16="http://schemas.microsoft.com/office/drawing/2014/main" id="{C77FA786-2680-4442-A99B-F7484EC41227}"/>
              </a:ext>
            </a:extLst>
          </p:cNvPr>
          <p:cNvSpPr>
            <a:spLocks noGrp="1" noRot="1" noChangeAspect="1" noChangeArrowheads="1" noTextEdit="1"/>
          </p:cNvSpPr>
          <p:nvPr>
            <p:ph type="sldImg"/>
          </p:nvPr>
        </p:nvSpPr>
        <p:spPr>
          <a:xfrm>
            <a:off x="2312988" y="514350"/>
            <a:ext cx="4573587" cy="2571750"/>
          </a:xfrm>
          <a:ln/>
        </p:spPr>
      </p:sp>
      <p:sp>
        <p:nvSpPr>
          <p:cNvPr id="4099" name="Rectangle 3">
            <a:extLst>
              <a:ext uri="{FF2B5EF4-FFF2-40B4-BE49-F238E27FC236}">
                <a16:creationId xmlns:a16="http://schemas.microsoft.com/office/drawing/2014/main" id="{6B6AFF4D-C1C2-FB41-B23D-D89A619B338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a:extLst>
              <a:ext uri="{FF2B5EF4-FFF2-40B4-BE49-F238E27FC236}">
                <a16:creationId xmlns:a16="http://schemas.microsoft.com/office/drawing/2014/main" id="{B04908A2-7843-7D42-A19D-72B4755DCE1E}"/>
              </a:ext>
            </a:extLst>
          </p:cNvPr>
          <p:cNvSpPr>
            <a:spLocks noGrp="1" noRot="1" noChangeAspect="1" noChangeArrowheads="1" noTextEdit="1"/>
          </p:cNvSpPr>
          <p:nvPr>
            <p:ph type="sldImg"/>
          </p:nvPr>
        </p:nvSpPr>
        <p:spPr>
          <a:xfrm>
            <a:off x="2312988" y="514350"/>
            <a:ext cx="4573587" cy="2571750"/>
          </a:xfrm>
          <a:ln/>
        </p:spPr>
      </p:sp>
      <p:sp>
        <p:nvSpPr>
          <p:cNvPr id="6146" name="Notes Placeholder 2">
            <a:extLst>
              <a:ext uri="{FF2B5EF4-FFF2-40B4-BE49-F238E27FC236}">
                <a16:creationId xmlns:a16="http://schemas.microsoft.com/office/drawing/2014/main" id="{2EA9C670-A29B-FB45-BBB8-CB00772450E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6147" name="Slide Number Placeholder 3">
            <a:extLst>
              <a:ext uri="{FF2B5EF4-FFF2-40B4-BE49-F238E27FC236}">
                <a16:creationId xmlns:a16="http://schemas.microsoft.com/office/drawing/2014/main" id="{8E795CFA-4682-3941-BFA9-0EF2B2FF58A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599B72A-E831-904B-BC5A-D5B25EB51A5B}" type="slidenum">
              <a:rPr lang="en-US" altLang="en-US" smtClean="0"/>
              <a:pPr>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tell all of us your rank, first and last name, unit, favorite snack. </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Thank you all for being here</a:t>
            </a:r>
            <a:br>
              <a:rPr lang="en-US"/>
            </a:br>
            <a:br>
              <a:rPr lang="en-US"/>
            </a:br>
            <a:r>
              <a:rPr lang="en-US"/>
              <a:t>learn the basics of how to be a UPAR. </a:t>
            </a:r>
            <a:r>
              <a:rPr lang="en-US" altLang="en-US">
                <a:latin typeface="Arial" panose="020B0604020202020204" pitchFamily="34" charset="0"/>
              </a:rPr>
              <a:t>advanced UPAR class offered. UPAR It nests with the slides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a:p>
            <a:r>
              <a:rPr lang="en-US">
                <a:latin typeface="Arial"/>
                <a:cs typeface="Arial"/>
              </a:rPr>
              <a:t>The highest PA element is the State Public Affairs Office, if they can get 3-5 pics from UPARs a quarter, help share the HIARNG story</a:t>
            </a:r>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a:t>
            </a:fld>
            <a:endParaRPr lang="en-US" altLang="en-US"/>
          </a:p>
        </p:txBody>
      </p:sp>
    </p:spTree>
    <p:extLst>
      <p:ext uri="{BB962C8B-B14F-4D97-AF65-F5344CB8AC3E}">
        <p14:creationId xmlns:p14="http://schemas.microsoft.com/office/powerpoint/2010/main" val="1155645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over 5,500 stories to tell. </a:t>
            </a:r>
          </a:p>
          <a:p>
            <a:r>
              <a:rPr lang="en-US"/>
              <a:t>PA Specialists cannot cover everything. </a:t>
            </a:r>
          </a:p>
          <a:p>
            <a:endParaRPr lang="en-US"/>
          </a:p>
          <a:p>
            <a:r>
              <a:rPr lang="en-US"/>
              <a:t>Commanders will need to provide you UPARs two things….</a:t>
            </a:r>
          </a:p>
          <a:p>
            <a:r>
              <a:rPr lang="en-US"/>
              <a:t>Time: </a:t>
            </a:r>
            <a:r>
              <a:rPr lang="en-US" sz="1200" kern="1200">
                <a:solidFill>
                  <a:schemeClr val="tx1"/>
                </a:solidFill>
                <a:effectLst/>
                <a:latin typeface="Arial" charset="0"/>
                <a:ea typeface="+mn-ea"/>
                <a:cs typeface="+mn-cs"/>
              </a:rPr>
              <a:t>for a UPAR to plan and carry out tasks, to meet with the UPAR to plan and initiate the unit’s PA Plan.  </a:t>
            </a:r>
            <a:endParaRPr lang="en-US"/>
          </a:p>
          <a:p>
            <a:endParaRPr lang="en-US"/>
          </a:p>
          <a:p>
            <a:r>
              <a:rPr lang="en-US"/>
              <a:t>Support:</a:t>
            </a:r>
            <a:r>
              <a:rPr lang="en-US" sz="1200" kern="1200">
                <a:solidFill>
                  <a:schemeClr val="tx1"/>
                </a:solidFill>
                <a:effectLst/>
                <a:latin typeface="Arial" charset="0"/>
                <a:ea typeface="+mn-ea"/>
                <a:cs typeface="+mn-cs"/>
              </a:rPr>
              <a:t> The unit’s staff need to know the UPAR and that command supports the UPAR's efforts. Involve the UPAR in unit meetings, access to info</a:t>
            </a:r>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a:t>
            </a:fld>
            <a:endParaRPr lang="en-US" altLang="en-US"/>
          </a:p>
        </p:txBody>
      </p:sp>
    </p:spTree>
    <p:extLst>
      <p:ext uri="{BB962C8B-B14F-4D97-AF65-F5344CB8AC3E}">
        <p14:creationId xmlns:p14="http://schemas.microsoft.com/office/powerpoint/2010/main" val="3266719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a:t>
            </a:fld>
            <a:endParaRPr lang="en-US" altLang="en-US"/>
          </a:p>
        </p:txBody>
      </p:sp>
    </p:spTree>
    <p:extLst>
      <p:ext uri="{BB962C8B-B14F-4D97-AF65-F5344CB8AC3E}">
        <p14:creationId xmlns:p14="http://schemas.microsoft.com/office/powerpoint/2010/main" val="2043764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6</a:t>
            </a:fld>
            <a:endParaRPr lang="en-US" altLang="en-US"/>
          </a:p>
        </p:txBody>
      </p:sp>
    </p:spTree>
    <p:extLst>
      <p:ext uri="{BB962C8B-B14F-4D97-AF65-F5344CB8AC3E}">
        <p14:creationId xmlns:p14="http://schemas.microsoft.com/office/powerpoint/2010/main" val="3634111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7</a:t>
            </a:fld>
            <a:endParaRPr lang="en-US" altLang="en-US"/>
          </a:p>
        </p:txBody>
      </p:sp>
    </p:spTree>
    <p:extLst>
      <p:ext uri="{BB962C8B-B14F-4D97-AF65-F5344CB8AC3E}">
        <p14:creationId xmlns:p14="http://schemas.microsoft.com/office/powerpoint/2010/main" val="2769680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8</a:t>
            </a:fld>
            <a:endParaRPr lang="en-US" altLang="en-US"/>
          </a:p>
        </p:txBody>
      </p:sp>
    </p:spTree>
    <p:extLst>
      <p:ext uri="{BB962C8B-B14F-4D97-AF65-F5344CB8AC3E}">
        <p14:creationId xmlns:p14="http://schemas.microsoft.com/office/powerpoint/2010/main" val="40247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charset="0"/>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a:t>
            </a:fld>
            <a:endParaRPr lang="en-US" altLang="en-US"/>
          </a:p>
        </p:txBody>
      </p:sp>
    </p:spTree>
    <p:extLst>
      <p:ext uri="{BB962C8B-B14F-4D97-AF65-F5344CB8AC3E}">
        <p14:creationId xmlns:p14="http://schemas.microsoft.com/office/powerpoint/2010/main" val="3485430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10</a:t>
            </a:fld>
            <a:endParaRPr lang="en-US" altLang="en-US"/>
          </a:p>
        </p:txBody>
      </p:sp>
    </p:spTree>
    <p:extLst>
      <p:ext uri="{BB962C8B-B14F-4D97-AF65-F5344CB8AC3E}">
        <p14:creationId xmlns:p14="http://schemas.microsoft.com/office/powerpoint/2010/main" val="3071229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11</a:t>
            </a:fld>
            <a:endParaRPr lang="en-US" altLang="en-US"/>
          </a:p>
        </p:txBody>
      </p:sp>
    </p:spTree>
    <p:extLst>
      <p:ext uri="{BB962C8B-B14F-4D97-AF65-F5344CB8AC3E}">
        <p14:creationId xmlns:p14="http://schemas.microsoft.com/office/powerpoint/2010/main" val="2178888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12</a:t>
            </a:fld>
            <a:endParaRPr lang="en-US" altLang="en-US"/>
          </a:p>
        </p:txBody>
      </p:sp>
    </p:spTree>
    <p:extLst>
      <p:ext uri="{BB962C8B-B14F-4D97-AF65-F5344CB8AC3E}">
        <p14:creationId xmlns:p14="http://schemas.microsoft.com/office/powerpoint/2010/main" val="379572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13</a:t>
            </a:fld>
            <a:endParaRPr lang="en-US" altLang="en-US"/>
          </a:p>
        </p:txBody>
      </p:sp>
    </p:spTree>
    <p:extLst>
      <p:ext uri="{BB962C8B-B14F-4D97-AF65-F5344CB8AC3E}">
        <p14:creationId xmlns:p14="http://schemas.microsoft.com/office/powerpoint/2010/main" val="2675175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14</a:t>
            </a:fld>
            <a:endParaRPr lang="en-US" altLang="en-US"/>
          </a:p>
        </p:txBody>
      </p:sp>
    </p:spTree>
    <p:extLst>
      <p:ext uri="{BB962C8B-B14F-4D97-AF65-F5344CB8AC3E}">
        <p14:creationId xmlns:p14="http://schemas.microsoft.com/office/powerpoint/2010/main" val="3215109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16</a:t>
            </a:fld>
            <a:endParaRPr lang="en-US" altLang="en-US"/>
          </a:p>
        </p:txBody>
      </p:sp>
    </p:spTree>
    <p:extLst>
      <p:ext uri="{BB962C8B-B14F-4D97-AF65-F5344CB8AC3E}">
        <p14:creationId xmlns:p14="http://schemas.microsoft.com/office/powerpoint/2010/main" val="3672971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17</a:t>
            </a:fld>
            <a:endParaRPr lang="en-US" altLang="en-US"/>
          </a:p>
        </p:txBody>
      </p:sp>
    </p:spTree>
    <p:extLst>
      <p:ext uri="{BB962C8B-B14F-4D97-AF65-F5344CB8AC3E}">
        <p14:creationId xmlns:p14="http://schemas.microsoft.com/office/powerpoint/2010/main" val="4160177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aw-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18</a:t>
            </a:fld>
            <a:endParaRPr lang="en-US" altLang="en-US"/>
          </a:p>
        </p:txBody>
      </p:sp>
    </p:spTree>
    <p:extLst>
      <p:ext uri="{BB962C8B-B14F-4D97-AF65-F5344CB8AC3E}">
        <p14:creationId xmlns:p14="http://schemas.microsoft.com/office/powerpoint/2010/main" val="2726502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a:solidFill>
                <a:schemeClr val="tx1"/>
              </a:solidFill>
              <a:effectLst/>
              <a:latin typeface="Arial"/>
              <a:cs typeface="Arial"/>
            </a:endParaRPr>
          </a:p>
          <a:p>
            <a:endParaRPr lang="en-US" sz="1200" b="0" i="0" kern="1200">
              <a:solidFill>
                <a:schemeClr val="tx1"/>
              </a:solidFill>
              <a:effectLst/>
              <a:latin typeface="Arial" charset="0"/>
              <a:ea typeface="+mn-ea"/>
              <a:cs typeface="+mn-cs"/>
            </a:endParaRPr>
          </a:p>
          <a:p>
            <a:pPr lvl="0"/>
            <a:endParaRPr lang="en-US" sz="1200" kern="1200">
              <a:solidFill>
                <a:schemeClr val="tx1"/>
              </a:solidFill>
              <a:effectLst/>
              <a:cs typeface="Arial" charset="0"/>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20</a:t>
            </a:fld>
            <a:endParaRPr lang="en-US" altLang="en-US"/>
          </a:p>
        </p:txBody>
      </p:sp>
    </p:spTree>
    <p:extLst>
      <p:ext uri="{BB962C8B-B14F-4D97-AF65-F5344CB8AC3E}">
        <p14:creationId xmlns:p14="http://schemas.microsoft.com/office/powerpoint/2010/main" val="2529742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err="1"/>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21</a:t>
            </a:fld>
            <a:endParaRPr lang="en-US" altLang="en-US"/>
          </a:p>
        </p:txBody>
      </p:sp>
    </p:spTree>
    <p:extLst>
      <p:ext uri="{BB962C8B-B14F-4D97-AF65-F5344CB8AC3E}">
        <p14:creationId xmlns:p14="http://schemas.microsoft.com/office/powerpoint/2010/main" val="18246247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Arial" charset="0"/>
                <a:ea typeface="+mn-ea"/>
                <a:cs typeface="+mn-cs"/>
              </a:rPr>
              <a:t>Establish communication with 117</a:t>
            </a:r>
            <a:r>
              <a:rPr lang="en-US" sz="1200" kern="1200" baseline="30000">
                <a:solidFill>
                  <a:schemeClr val="tx1"/>
                </a:solidFill>
                <a:effectLst/>
                <a:latin typeface="Arial" charset="0"/>
                <a:ea typeface="+mn-ea"/>
                <a:cs typeface="+mn-cs"/>
              </a:rPr>
              <a:t>th</a:t>
            </a:r>
            <a:r>
              <a:rPr lang="en-US" sz="1200" kern="1200">
                <a:solidFill>
                  <a:schemeClr val="tx1"/>
                </a:solidFill>
                <a:effectLst/>
                <a:latin typeface="Arial" charset="0"/>
                <a:ea typeface="+mn-ea"/>
                <a:cs typeface="+mn-cs"/>
              </a:rPr>
              <a:t> MPAD, as they will approve all products and be the release authority during exercises or some training events.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Arial" charset="0"/>
                <a:ea typeface="+mn-ea"/>
                <a:cs typeface="+mn-cs"/>
              </a:rPr>
              <a:t>The State PAO will be your full-time higher PA element.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a:solidFill>
                  <a:schemeClr val="tx1"/>
                </a:solidFill>
                <a:effectLst/>
                <a:latin typeface="Arial" charset="0"/>
                <a:ea typeface="+mn-ea"/>
                <a:cs typeface="+mn-cs"/>
              </a:rPr>
              <a:t>The State PAO oversees and provides all UPAR training and serve as PA SMEs. During State Active Duty Missions there may be a Task Force PAO, but you can always contact the State PAO. </a:t>
            </a:r>
          </a:p>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22</a:t>
            </a:fld>
            <a:endParaRPr lang="en-US" altLang="en-US"/>
          </a:p>
        </p:txBody>
      </p:sp>
    </p:spTree>
    <p:extLst>
      <p:ext uri="{BB962C8B-B14F-4D97-AF65-F5344CB8AC3E}">
        <p14:creationId xmlns:p14="http://schemas.microsoft.com/office/powerpoint/2010/main" val="2223528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23</a:t>
            </a:fld>
            <a:endParaRPr lang="en-US" altLang="en-US"/>
          </a:p>
        </p:txBody>
      </p:sp>
    </p:spTree>
    <p:extLst>
      <p:ext uri="{BB962C8B-B14F-4D97-AF65-F5344CB8AC3E}">
        <p14:creationId xmlns:p14="http://schemas.microsoft.com/office/powerpoint/2010/main" val="3637770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p>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26</a:t>
            </a:fld>
            <a:endParaRPr lang="en-US" altLang="en-US"/>
          </a:p>
        </p:txBody>
      </p:sp>
    </p:spTree>
    <p:extLst>
      <p:ext uri="{BB962C8B-B14F-4D97-AF65-F5344CB8AC3E}">
        <p14:creationId xmlns:p14="http://schemas.microsoft.com/office/powerpoint/2010/main" val="33182676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27</a:t>
            </a:fld>
            <a:endParaRPr lang="en-US" altLang="en-US"/>
          </a:p>
        </p:txBody>
      </p:sp>
    </p:spTree>
    <p:extLst>
      <p:ext uri="{BB962C8B-B14F-4D97-AF65-F5344CB8AC3E}">
        <p14:creationId xmlns:p14="http://schemas.microsoft.com/office/powerpoint/2010/main" val="996876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28</a:t>
            </a:fld>
            <a:endParaRPr lang="en-US" altLang="en-US"/>
          </a:p>
        </p:txBody>
      </p:sp>
    </p:spTree>
    <p:extLst>
      <p:ext uri="{BB962C8B-B14F-4D97-AF65-F5344CB8AC3E}">
        <p14:creationId xmlns:p14="http://schemas.microsoft.com/office/powerpoint/2010/main" val="3873778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29</a:t>
            </a:fld>
            <a:endParaRPr lang="en-US" altLang="en-US"/>
          </a:p>
        </p:txBody>
      </p:sp>
    </p:spTree>
    <p:extLst>
      <p:ext uri="{BB962C8B-B14F-4D97-AF65-F5344CB8AC3E}">
        <p14:creationId xmlns:p14="http://schemas.microsoft.com/office/powerpoint/2010/main" val="3542659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HDR settings: (</a:t>
            </a:r>
            <a:r>
              <a:rPr lang="en-US" sz="1200" b="0" i="0" kern="1200">
                <a:solidFill>
                  <a:schemeClr val="tx1"/>
                </a:solidFill>
                <a:effectLst/>
                <a:latin typeface="Arial" charset="0"/>
                <a:ea typeface="+mn-ea"/>
                <a:cs typeface="+mn-cs"/>
              </a:rPr>
              <a:t>High Dynamic Range), HDR photo is created by balancing the shadows and highlights of an image so that neither is being favored or ignored</a:t>
            </a:r>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30</a:t>
            </a:fld>
            <a:endParaRPr lang="en-US" altLang="en-US"/>
          </a:p>
        </p:txBody>
      </p:sp>
    </p:spTree>
    <p:extLst>
      <p:ext uri="{BB962C8B-B14F-4D97-AF65-F5344CB8AC3E}">
        <p14:creationId xmlns:p14="http://schemas.microsoft.com/office/powerpoint/2010/main" val="3373487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31</a:t>
            </a:fld>
            <a:endParaRPr lang="en-US" altLang="en-US"/>
          </a:p>
        </p:txBody>
      </p:sp>
    </p:spTree>
    <p:extLst>
      <p:ext uri="{BB962C8B-B14F-4D97-AF65-F5344CB8AC3E}">
        <p14:creationId xmlns:p14="http://schemas.microsoft.com/office/powerpoint/2010/main" val="2676501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2000">
              <a:latin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32</a:t>
            </a:fld>
            <a:endParaRPr lang="en-US" altLang="en-US"/>
          </a:p>
        </p:txBody>
      </p:sp>
    </p:spTree>
    <p:extLst>
      <p:ext uri="{BB962C8B-B14F-4D97-AF65-F5344CB8AC3E}">
        <p14:creationId xmlns:p14="http://schemas.microsoft.com/office/powerpoint/2010/main" val="1345209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33</a:t>
            </a:fld>
            <a:endParaRPr lang="en-US" altLang="en-US"/>
          </a:p>
        </p:txBody>
      </p:sp>
    </p:spTree>
    <p:extLst>
      <p:ext uri="{BB962C8B-B14F-4D97-AF65-F5344CB8AC3E}">
        <p14:creationId xmlns:p14="http://schemas.microsoft.com/office/powerpoint/2010/main" val="27719859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0" i="0" u="none" strike="noStrike" kern="1200">
                <a:solidFill>
                  <a:schemeClr val="tx1"/>
                </a:solidFill>
                <a:effectLst/>
                <a:latin typeface="Arial"/>
                <a:cs typeface="Arial"/>
              </a:rPr>
              <a:t>Eye Level: camera / smartphone</a:t>
            </a:r>
            <a:r>
              <a:rPr lang="en-US" sz="2000">
                <a:latin typeface="Arial"/>
                <a:cs typeface="Arial"/>
              </a:rPr>
              <a:t> </a:t>
            </a:r>
            <a:r>
              <a:rPr lang="en-US" sz="2000" b="0" i="0" u="none" strike="noStrike" kern="1200">
                <a:solidFill>
                  <a:schemeClr val="tx1"/>
                </a:solidFill>
                <a:effectLst/>
                <a:latin typeface="Arial"/>
                <a:cs typeface="Arial"/>
              </a:rPr>
              <a:t>is placed at the same height as the eyes of the </a:t>
            </a:r>
            <a:r>
              <a:rPr lang="en-US" sz="2000">
                <a:latin typeface="Arial"/>
                <a:cs typeface="Arial"/>
              </a:rPr>
              <a:t>subject</a:t>
            </a:r>
            <a:r>
              <a:rPr lang="en-US" sz="2000" b="0" i="0" u="none" strike="noStrike" kern="1200">
                <a:solidFill>
                  <a:schemeClr val="tx1"/>
                </a:solidFill>
                <a:effectLst/>
                <a:latin typeface="Arial"/>
                <a:cs typeface="Arial"/>
              </a:rPr>
              <a:t> in your frame</a:t>
            </a:r>
            <a:endParaRPr lang="en-US" sz="2000">
              <a:latin typeface="Arial"/>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34</a:t>
            </a:fld>
            <a:endParaRPr lang="en-US" altLang="en-US"/>
          </a:p>
        </p:txBody>
      </p:sp>
    </p:spTree>
    <p:extLst>
      <p:ext uri="{BB962C8B-B14F-4D97-AF65-F5344CB8AC3E}">
        <p14:creationId xmlns:p14="http://schemas.microsoft.com/office/powerpoint/2010/main" val="34179226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0" i="0" u="none" strike="noStrike" kern="1200">
                <a:solidFill>
                  <a:schemeClr val="tx1"/>
                </a:solidFill>
                <a:effectLst/>
                <a:latin typeface="Arial"/>
                <a:cs typeface="Arial"/>
              </a:rPr>
              <a:t>Top Angle: where the</a:t>
            </a:r>
            <a:r>
              <a:rPr lang="en-US" sz="2000">
                <a:latin typeface="Arial"/>
                <a:cs typeface="Arial"/>
              </a:rPr>
              <a:t> </a:t>
            </a:r>
            <a:r>
              <a:rPr lang="en-US">
                <a:latin typeface="Arial"/>
                <a:cs typeface="Arial"/>
              </a:rPr>
              <a:t>smartphone</a:t>
            </a:r>
            <a:r>
              <a:rPr lang="en-US" sz="2000">
                <a:latin typeface="Arial"/>
                <a:cs typeface="Arial"/>
              </a:rPr>
              <a:t> </a:t>
            </a:r>
            <a:r>
              <a:rPr lang="en-US" sz="2000" b="0" i="0" u="none" strike="noStrike" kern="1200">
                <a:solidFill>
                  <a:schemeClr val="tx1"/>
                </a:solidFill>
                <a:effectLst/>
                <a:latin typeface="Arial"/>
                <a:cs typeface="Arial"/>
              </a:rPr>
              <a:t>looks down on the subject </a:t>
            </a:r>
            <a:endParaRPr lang="en-US" sz="2000">
              <a:latin typeface="Arial"/>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35</a:t>
            </a:fld>
            <a:endParaRPr lang="en-US" altLang="en-US"/>
          </a:p>
        </p:txBody>
      </p:sp>
    </p:spTree>
    <p:extLst>
      <p:ext uri="{BB962C8B-B14F-4D97-AF65-F5344CB8AC3E}">
        <p14:creationId xmlns:p14="http://schemas.microsoft.com/office/powerpoint/2010/main" val="703153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0" i="0" u="none" strike="noStrike" kern="1200">
                <a:solidFill>
                  <a:schemeClr val="tx1"/>
                </a:solidFill>
                <a:effectLst/>
                <a:latin typeface="Arial"/>
                <a:cs typeface="Arial"/>
              </a:rPr>
              <a:t>A high-angle shot: placing the smartphone high about your head angled down on your subject.</a:t>
            </a:r>
            <a:r>
              <a:rPr lang="en-US" sz="2000">
                <a:latin typeface="Arial"/>
                <a:cs typeface="Arial"/>
              </a:rPr>
              <a:t> </a:t>
            </a:r>
            <a:r>
              <a:rPr lang="en-US" sz="2000" b="0" i="0" u="none" strike="noStrike" kern="1200">
                <a:solidFill>
                  <a:schemeClr val="tx1"/>
                </a:solidFill>
                <a:effectLst/>
                <a:latin typeface="Arial"/>
                <a:cs typeface="Arial"/>
              </a:rPr>
              <a:t> Similar to a top angle</a:t>
            </a:r>
            <a:endParaRPr lang="en-US" sz="2000" b="0">
              <a:latin typeface="Arial"/>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36</a:t>
            </a:fld>
            <a:endParaRPr lang="en-US" altLang="en-US"/>
          </a:p>
        </p:txBody>
      </p:sp>
    </p:spTree>
    <p:extLst>
      <p:ext uri="{BB962C8B-B14F-4D97-AF65-F5344CB8AC3E}">
        <p14:creationId xmlns:p14="http://schemas.microsoft.com/office/powerpoint/2010/main" val="1427957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Framed / Hidden View: </a:t>
            </a:r>
            <a:r>
              <a:rPr lang="en-US" sz="2000" b="0" i="0" u="none" strike="noStrike" kern="1200">
                <a:solidFill>
                  <a:schemeClr val="tx1"/>
                </a:solidFill>
                <a:effectLst/>
                <a:latin typeface="Arial" charset="0"/>
                <a:ea typeface="+mn-ea"/>
                <a:cs typeface="+mn-cs"/>
              </a:rPr>
              <a:t>can be set and framed in any </a:t>
            </a:r>
            <a:r>
              <a:rPr lang="en-US" sz="2000" b="1" i="0" u="none" strike="noStrike" kern="1200">
                <a:solidFill>
                  <a:schemeClr val="tx1"/>
                </a:solidFill>
                <a:effectLst/>
                <a:latin typeface="Arial" charset="0"/>
                <a:ea typeface="+mn-ea"/>
                <a:cs typeface="+mn-cs"/>
              </a:rPr>
              <a:t>shot</a:t>
            </a:r>
            <a:r>
              <a:rPr lang="en-US" sz="2000" b="0" i="0" u="none" strike="noStrike" kern="1200">
                <a:solidFill>
                  <a:schemeClr val="tx1"/>
                </a:solidFill>
                <a:effectLst/>
                <a:latin typeface="Arial" charset="0"/>
                <a:ea typeface="+mn-ea"/>
                <a:cs typeface="+mn-cs"/>
              </a:rPr>
              <a:t> size you like, just as long as there is only one character featured within the </a:t>
            </a:r>
            <a:r>
              <a:rPr lang="en-US" sz="2000" b="1" i="0" u="none" strike="noStrike" kern="1200">
                <a:solidFill>
                  <a:schemeClr val="tx1"/>
                </a:solidFill>
                <a:effectLst/>
                <a:latin typeface="Arial" charset="0"/>
                <a:ea typeface="+mn-ea"/>
                <a:cs typeface="+mn-cs"/>
              </a:rPr>
              <a:t>frame</a:t>
            </a:r>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37</a:t>
            </a:fld>
            <a:endParaRPr lang="en-US" altLang="en-US"/>
          </a:p>
        </p:txBody>
      </p:sp>
    </p:spTree>
    <p:extLst>
      <p:ext uri="{BB962C8B-B14F-4D97-AF65-F5344CB8AC3E}">
        <p14:creationId xmlns:p14="http://schemas.microsoft.com/office/powerpoint/2010/main" val="30827346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Framed / Hidden View: </a:t>
            </a:r>
            <a:r>
              <a:rPr lang="en-US" sz="2000" b="0" i="0" u="none" strike="noStrike" kern="1200">
                <a:solidFill>
                  <a:schemeClr val="tx1"/>
                </a:solidFill>
                <a:effectLst/>
                <a:latin typeface="Arial" charset="0"/>
                <a:ea typeface="+mn-ea"/>
                <a:cs typeface="+mn-cs"/>
              </a:rPr>
              <a:t>can be set and framed in any </a:t>
            </a:r>
            <a:r>
              <a:rPr lang="en-US" sz="2000" b="1" i="0" u="none" strike="noStrike" kern="1200">
                <a:solidFill>
                  <a:schemeClr val="tx1"/>
                </a:solidFill>
                <a:effectLst/>
                <a:latin typeface="Arial" charset="0"/>
                <a:ea typeface="+mn-ea"/>
                <a:cs typeface="+mn-cs"/>
              </a:rPr>
              <a:t>shot</a:t>
            </a:r>
            <a:r>
              <a:rPr lang="en-US" sz="2000" b="0" i="0" u="none" strike="noStrike" kern="1200">
                <a:solidFill>
                  <a:schemeClr val="tx1"/>
                </a:solidFill>
                <a:effectLst/>
                <a:latin typeface="Arial" charset="0"/>
                <a:ea typeface="+mn-ea"/>
                <a:cs typeface="+mn-cs"/>
              </a:rPr>
              <a:t> size you like, just as long as there is only one character featured within the </a:t>
            </a:r>
            <a:r>
              <a:rPr lang="en-US" sz="2000" b="1" i="0" u="none" strike="noStrike" kern="1200">
                <a:solidFill>
                  <a:schemeClr val="tx1"/>
                </a:solidFill>
                <a:effectLst/>
                <a:latin typeface="Arial" charset="0"/>
                <a:ea typeface="+mn-ea"/>
                <a:cs typeface="+mn-cs"/>
              </a:rPr>
              <a:t>frame</a:t>
            </a:r>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38</a:t>
            </a:fld>
            <a:endParaRPr lang="en-US" altLang="en-US"/>
          </a:p>
        </p:txBody>
      </p:sp>
    </p:spTree>
    <p:extLst>
      <p:ext uri="{BB962C8B-B14F-4D97-AF65-F5344CB8AC3E}">
        <p14:creationId xmlns:p14="http://schemas.microsoft.com/office/powerpoint/2010/main" val="1960677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Space in front of the subject</a:t>
            </a: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39</a:t>
            </a:fld>
            <a:endParaRPr lang="en-US" altLang="en-US"/>
          </a:p>
        </p:txBody>
      </p:sp>
    </p:spTree>
    <p:extLst>
      <p:ext uri="{BB962C8B-B14F-4D97-AF65-F5344CB8AC3E}">
        <p14:creationId xmlns:p14="http://schemas.microsoft.com/office/powerpoint/2010/main" val="3372015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Low Angle: </a:t>
            </a:r>
            <a:r>
              <a:rPr lang="en-US" sz="2000" b="0" i="0" u="none" strike="noStrike" kern="1200">
                <a:solidFill>
                  <a:schemeClr val="tx1"/>
                </a:solidFill>
                <a:effectLst/>
                <a:latin typeface="Arial" charset="0"/>
                <a:ea typeface="+mn-ea"/>
                <a:cs typeface="+mn-cs"/>
              </a:rPr>
              <a:t>conveys a number of emotions or feelings about the subject in the frame, it gives them power</a:t>
            </a:r>
          </a:p>
          <a:p>
            <a:endParaRPr lang="en-US" sz="2000" b="0" i="0" u="none" strike="noStrike" kern="1200">
              <a:solidFill>
                <a:schemeClr val="tx1"/>
              </a:solidFill>
              <a:effectLst/>
              <a:latin typeface="Arial" charset="0"/>
              <a:ea typeface="+mn-ea"/>
              <a:cs typeface="+mn-cs"/>
            </a:endParaRPr>
          </a:p>
          <a:p>
            <a:r>
              <a:rPr lang="en-US" sz="2000" b="0" i="0" u="none" strike="noStrike" kern="1200">
                <a:solidFill>
                  <a:schemeClr val="tx1"/>
                </a:solidFill>
                <a:effectLst/>
                <a:latin typeface="Arial" charset="0"/>
                <a:ea typeface="+mn-ea"/>
                <a:cs typeface="+mn-cs"/>
              </a:rPr>
              <a:t>You can get low, or you can just hold the camera low</a:t>
            </a:r>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40</a:t>
            </a:fld>
            <a:endParaRPr lang="en-US" altLang="en-US"/>
          </a:p>
        </p:txBody>
      </p:sp>
    </p:spTree>
    <p:extLst>
      <p:ext uri="{BB962C8B-B14F-4D97-AF65-F5344CB8AC3E}">
        <p14:creationId xmlns:p14="http://schemas.microsoft.com/office/powerpoint/2010/main" val="14326326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b="0" i="0" kern="120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41</a:t>
            </a:fld>
            <a:endParaRPr lang="en-US" altLang="en-US"/>
          </a:p>
        </p:txBody>
      </p:sp>
    </p:spTree>
    <p:extLst>
      <p:ext uri="{BB962C8B-B14F-4D97-AF65-F5344CB8AC3E}">
        <p14:creationId xmlns:p14="http://schemas.microsoft.com/office/powerpoint/2010/main" val="1840682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b="0" i="0" kern="120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42</a:t>
            </a:fld>
            <a:endParaRPr lang="en-US" altLang="en-US"/>
          </a:p>
        </p:txBody>
      </p:sp>
    </p:spTree>
    <p:extLst>
      <p:ext uri="{BB962C8B-B14F-4D97-AF65-F5344CB8AC3E}">
        <p14:creationId xmlns:p14="http://schemas.microsoft.com/office/powerpoint/2010/main" val="40563187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43</a:t>
            </a:fld>
            <a:endParaRPr lang="en-US" altLang="en-US"/>
          </a:p>
        </p:txBody>
      </p:sp>
    </p:spTree>
    <p:extLst>
      <p:ext uri="{BB962C8B-B14F-4D97-AF65-F5344CB8AC3E}">
        <p14:creationId xmlns:p14="http://schemas.microsoft.com/office/powerpoint/2010/main" val="8055318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44</a:t>
            </a:fld>
            <a:endParaRPr lang="en-US" altLang="en-US"/>
          </a:p>
        </p:txBody>
      </p:sp>
    </p:spTree>
    <p:extLst>
      <p:ext uri="{BB962C8B-B14F-4D97-AF65-F5344CB8AC3E}">
        <p14:creationId xmlns:p14="http://schemas.microsoft.com/office/powerpoint/2010/main" val="3861041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rial"/>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45</a:t>
            </a:fld>
            <a:endParaRPr lang="en-US" altLang="en-US"/>
          </a:p>
        </p:txBody>
      </p:sp>
    </p:spTree>
    <p:extLst>
      <p:ext uri="{BB962C8B-B14F-4D97-AF65-F5344CB8AC3E}">
        <p14:creationId xmlns:p14="http://schemas.microsoft.com/office/powerpoint/2010/main" val="11147967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46</a:t>
            </a:fld>
            <a:endParaRPr lang="en-US" altLang="en-US"/>
          </a:p>
        </p:txBody>
      </p:sp>
    </p:spTree>
    <p:extLst>
      <p:ext uri="{BB962C8B-B14F-4D97-AF65-F5344CB8AC3E}">
        <p14:creationId xmlns:p14="http://schemas.microsoft.com/office/powerpoint/2010/main" val="1119880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47</a:t>
            </a:fld>
            <a:endParaRPr lang="en-US" altLang="en-US"/>
          </a:p>
        </p:txBody>
      </p:sp>
    </p:spTree>
    <p:extLst>
      <p:ext uri="{BB962C8B-B14F-4D97-AF65-F5344CB8AC3E}">
        <p14:creationId xmlns:p14="http://schemas.microsoft.com/office/powerpoint/2010/main" val="18218594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Rehearsals, you move around action, expected “money shots” that should be captured, easy to get up close, you know where action will be</a:t>
            </a:r>
          </a:p>
          <a:p>
            <a:endParaRPr lang="en-US" sz="2000"/>
          </a:p>
          <a:p>
            <a:r>
              <a:rPr lang="en-US" sz="2000"/>
              <a:t>Other- equipment, formations, PT, office, field….more challenging, shoot plenty, review later, find the good nuggets, action and posed shots will be</a:t>
            </a: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48</a:t>
            </a:fld>
            <a:endParaRPr lang="en-US" altLang="en-US"/>
          </a:p>
        </p:txBody>
      </p:sp>
    </p:spTree>
    <p:extLst>
      <p:ext uri="{BB962C8B-B14F-4D97-AF65-F5344CB8AC3E}">
        <p14:creationId xmlns:p14="http://schemas.microsoft.com/office/powerpoint/2010/main" val="15160206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Hands in pockets, proper PPE, eyes open, body language is positive, don’t make subjects look bad</a:t>
            </a:r>
          </a:p>
          <a:p>
            <a:endParaRPr lang="en-US" sz="2000"/>
          </a:p>
          <a:p>
            <a:r>
              <a:rPr lang="en-US" sz="2000"/>
              <a:t>Candid vs posed </a:t>
            </a:r>
          </a:p>
          <a:p>
            <a:endParaRPr lang="en-US" sz="200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b="1" i="0" u="none" strike="noStrike" kern="1200">
                <a:solidFill>
                  <a:schemeClr val="tx1"/>
                </a:solidFill>
                <a:effectLst/>
                <a:latin typeface="Arial" charset="0"/>
                <a:ea typeface="+mn-ea"/>
                <a:cs typeface="+mn-cs"/>
              </a:rPr>
              <a:t>Focus on the face- </a:t>
            </a:r>
            <a:r>
              <a:rPr lang="en-US" sz="2000" b="0" i="0" u="none" strike="noStrike" kern="1200">
                <a:solidFill>
                  <a:schemeClr val="tx1"/>
                </a:solidFill>
                <a:effectLst/>
                <a:latin typeface="Arial" charset="0"/>
                <a:ea typeface="+mn-ea"/>
                <a:cs typeface="+mn-cs"/>
              </a:rPr>
              <a:t>without any context or background scenery, a face can express a lot.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b="0" i="0" u="none" strike="noStrike" kern="1200">
                <a:solidFill>
                  <a:schemeClr val="tx1"/>
                </a:solidFill>
                <a:effectLst/>
                <a:latin typeface="Arial" charset="0"/>
                <a:ea typeface="+mn-ea"/>
                <a:cs typeface="+mn-cs"/>
              </a:rPr>
              <a:t>It’s also constantly changing from emotion to emotion, giving you an endless source of interesting shots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b="0" i="0" u="none" strike="noStrike" kern="120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b="0" i="0" u="none" strike="noStrike" kern="1200">
                <a:solidFill>
                  <a:schemeClr val="tx1"/>
                </a:solidFill>
                <a:effectLst/>
                <a:latin typeface="Arial" charset="0"/>
                <a:ea typeface="+mn-ea"/>
                <a:cs typeface="+mn-cs"/>
              </a:rPr>
              <a:t>A prime spot to look for candid photos is in a group or pair of people</a:t>
            </a:r>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49</a:t>
            </a:fld>
            <a:endParaRPr lang="en-US" altLang="en-US"/>
          </a:p>
        </p:txBody>
      </p:sp>
    </p:spTree>
    <p:extLst>
      <p:ext uri="{BB962C8B-B14F-4D97-AF65-F5344CB8AC3E}">
        <p14:creationId xmlns:p14="http://schemas.microsoft.com/office/powerpoint/2010/main" val="7226112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a:t>Posed Award or promotion ceremony.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p>
          <a:p>
            <a:r>
              <a:rPr lang="en-US" sz="2000" b="1" i="0" u="none" strike="noStrike" kern="1200">
                <a:solidFill>
                  <a:schemeClr val="tx1"/>
                </a:solidFill>
                <a:effectLst/>
                <a:latin typeface="Arial" charset="0"/>
                <a:ea typeface="+mn-ea"/>
                <a:cs typeface="+mn-cs"/>
              </a:rPr>
              <a:t>Get</a:t>
            </a:r>
            <a:r>
              <a:rPr lang="en-US" sz="2000" b="0" i="0" u="none" strike="noStrike" kern="1200">
                <a:solidFill>
                  <a:schemeClr val="tx1"/>
                </a:solidFill>
                <a:effectLst/>
                <a:latin typeface="Arial" charset="0"/>
                <a:ea typeface="+mn-ea"/>
                <a:cs typeface="+mn-cs"/>
              </a:rPr>
              <a:t> Close and Watch Your Subjects Without Being Noticed</a:t>
            </a:r>
          </a:p>
          <a:p>
            <a:r>
              <a:rPr lang="en-US" sz="2000" b="0" i="0" u="none" strike="noStrike" kern="1200">
                <a:solidFill>
                  <a:schemeClr val="tx1"/>
                </a:solidFill>
                <a:effectLst/>
                <a:latin typeface="Arial" charset="0"/>
                <a:ea typeface="+mn-ea"/>
                <a:cs typeface="+mn-cs"/>
              </a:rPr>
              <a:t>Turn off the Flash to Stay Discreet</a:t>
            </a:r>
          </a:p>
          <a:p>
            <a:r>
              <a:rPr lang="en-US" sz="2000" b="0" i="0" u="none" strike="noStrike" kern="1200">
                <a:solidFill>
                  <a:schemeClr val="tx1"/>
                </a:solidFill>
                <a:effectLst/>
                <a:latin typeface="Arial" charset="0"/>
                <a:ea typeface="+mn-ea"/>
                <a:cs typeface="+mn-cs"/>
              </a:rPr>
              <a:t>Move Around Your Subjects for </a:t>
            </a:r>
            <a:r>
              <a:rPr lang="en-US" sz="2000" b="1" i="0" u="none" strike="noStrike" kern="1200">
                <a:solidFill>
                  <a:schemeClr val="tx1"/>
                </a:solidFill>
                <a:effectLst/>
                <a:latin typeface="Arial" charset="0"/>
                <a:ea typeface="+mn-ea"/>
                <a:cs typeface="+mn-cs"/>
              </a:rPr>
              <a:t>Better</a:t>
            </a:r>
            <a:r>
              <a:rPr lang="en-US" sz="2000" b="0" i="0" u="none" strike="noStrike" kern="1200">
                <a:solidFill>
                  <a:schemeClr val="tx1"/>
                </a:solidFill>
                <a:effectLst/>
                <a:latin typeface="Arial" charset="0"/>
                <a:ea typeface="+mn-ea"/>
                <a:cs typeface="+mn-cs"/>
              </a:rPr>
              <a:t> Composition</a:t>
            </a:r>
          </a:p>
          <a:p>
            <a:r>
              <a:rPr lang="en-US" sz="2000" b="0" i="0" u="none" strike="noStrike" kern="1200">
                <a:solidFill>
                  <a:schemeClr val="tx1"/>
                </a:solidFill>
                <a:effectLst/>
                <a:latin typeface="Arial" charset="0"/>
                <a:ea typeface="+mn-ea"/>
                <a:cs typeface="+mn-cs"/>
              </a:rPr>
              <a:t>Shoot in Burst Mode to Capture Every Moment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50</a:t>
            </a:fld>
            <a:endParaRPr lang="en-US" altLang="en-US"/>
          </a:p>
        </p:txBody>
      </p:sp>
    </p:spTree>
    <p:extLst>
      <p:ext uri="{BB962C8B-B14F-4D97-AF65-F5344CB8AC3E}">
        <p14:creationId xmlns:p14="http://schemas.microsoft.com/office/powerpoint/2010/main" val="39005718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Promotion on left- she has a puppet on her hand while taking the oath of office. Big no go! And she was a PAO. </a:t>
            </a:r>
          </a:p>
          <a:p>
            <a:endParaRPr lang="en-US" sz="2000"/>
          </a:p>
          <a:p>
            <a:r>
              <a:rPr lang="en-US" sz="2000"/>
              <a:t>Dude on right is all kinds of wrong. I don’t know what status he is, I don’t know if he knew either. </a:t>
            </a: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51</a:t>
            </a:fld>
            <a:endParaRPr lang="en-US" altLang="en-US"/>
          </a:p>
        </p:txBody>
      </p:sp>
    </p:spTree>
    <p:extLst>
      <p:ext uri="{BB962C8B-B14F-4D97-AF65-F5344CB8AC3E}">
        <p14:creationId xmlns:p14="http://schemas.microsoft.com/office/powerpoint/2010/main" val="86778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a:t>PPE- masks not covering nose</a:t>
            </a:r>
          </a:p>
          <a:p>
            <a:r>
              <a:rPr lang="en-US" sz="2000"/>
              <a:t>Background- OPSEC, maps or lists or statuses of equipment</a:t>
            </a:r>
          </a:p>
          <a:p>
            <a:endParaRPr lang="en-US" sz="2000"/>
          </a:p>
          <a:p>
            <a:r>
              <a:rPr lang="en-US" sz="2000"/>
              <a:t>Tonguing a POW sign</a:t>
            </a:r>
            <a:br>
              <a:rPr lang="en-US" sz="2000"/>
            </a:br>
            <a:r>
              <a:rPr lang="en-US" sz="2000"/>
              <a:t>Jumping out of airplane with a fish, then taking a pic of it. Dumb. </a:t>
            </a:r>
          </a:p>
          <a:p>
            <a:r>
              <a:rPr lang="en-US" sz="2000"/>
              <a:t>People like flipping the camera off at the end of a course. Please don’t do this. </a:t>
            </a: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52</a:t>
            </a:fld>
            <a:endParaRPr lang="en-US" altLang="en-US"/>
          </a:p>
        </p:txBody>
      </p:sp>
    </p:spTree>
    <p:extLst>
      <p:ext uri="{BB962C8B-B14F-4D97-AF65-F5344CB8AC3E}">
        <p14:creationId xmlns:p14="http://schemas.microsoft.com/office/powerpoint/2010/main" val="29677026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a:latin typeface="Arial"/>
                <a:cs typeface="Arial"/>
              </a:rPr>
              <a:t>Establishing Shot: </a:t>
            </a:r>
            <a:r>
              <a:rPr lang="en-US" sz="2000" b="0" i="0" u="none" strike="noStrike" kern="1200">
                <a:solidFill>
                  <a:schemeClr val="tx1"/>
                </a:solidFill>
                <a:effectLst/>
                <a:latin typeface="Arial"/>
                <a:cs typeface="Arial"/>
              </a:rPr>
              <a:t>lets the audience know the setting for the scene they're about to watch</a:t>
            </a:r>
            <a:endParaRPr lang="en-US" sz="2000">
              <a:latin typeface="Arial"/>
              <a:cs typeface="Arial"/>
            </a:endParaRPr>
          </a:p>
          <a:p>
            <a:endParaRPr lang="en-US" sz="2000"/>
          </a:p>
          <a:p>
            <a:r>
              <a:rPr lang="en-US" sz="2000"/>
              <a:t>Long Shot: </a:t>
            </a:r>
            <a:r>
              <a:rPr lang="en-US" sz="2000" b="0" i="0" u="none" strike="noStrike" kern="1200">
                <a:solidFill>
                  <a:schemeClr val="tx1"/>
                </a:solidFill>
                <a:effectLst/>
                <a:latin typeface="Arial" charset="0"/>
                <a:ea typeface="+mn-ea"/>
                <a:cs typeface="+mn-cs"/>
              </a:rPr>
              <a:t>a view of a scene</a:t>
            </a:r>
          </a:p>
          <a:p>
            <a:endParaRPr lang="en-US" sz="2000"/>
          </a:p>
          <a:p>
            <a:r>
              <a:rPr lang="en-US" sz="2000">
                <a:latin typeface="Arial"/>
                <a:cs typeface="Arial"/>
              </a:rPr>
              <a:t>Medium Shot: </a:t>
            </a:r>
            <a:r>
              <a:rPr lang="en-US" sz="2000" b="0" i="0" u="none" strike="noStrike" kern="1200">
                <a:solidFill>
                  <a:schemeClr val="tx1"/>
                </a:solidFill>
                <a:effectLst/>
                <a:latin typeface="Arial"/>
                <a:cs typeface="Arial"/>
              </a:rPr>
              <a:t>is</a:t>
            </a:r>
            <a:r>
              <a:rPr lang="en-US" sz="2000" b="1" i="0" u="none" strike="noStrike" kern="1200">
                <a:solidFill>
                  <a:schemeClr val="tx1"/>
                </a:solidFill>
                <a:effectLst/>
                <a:latin typeface="Arial"/>
                <a:cs typeface="Arial"/>
              </a:rPr>
              <a:t> </a:t>
            </a:r>
            <a:r>
              <a:rPr lang="en-US" sz="2000" b="0" i="0" u="none" strike="noStrike" kern="1200">
                <a:solidFill>
                  <a:schemeClr val="tx1"/>
                </a:solidFill>
                <a:effectLst/>
                <a:latin typeface="Arial"/>
                <a:cs typeface="Arial"/>
              </a:rPr>
              <a:t>a shot that frames the subject from just above their head down to about midway on their torso.</a:t>
            </a:r>
            <a:endParaRPr lang="en-US" sz="2000">
              <a:latin typeface="Arial"/>
              <a:cs typeface="Arial"/>
            </a:endParaRPr>
          </a:p>
          <a:p>
            <a:endParaRPr lang="en-US" sz="2000"/>
          </a:p>
          <a:p>
            <a:r>
              <a:rPr lang="en-US" sz="2000"/>
              <a:t>Close-up: faces</a:t>
            </a:r>
          </a:p>
          <a:p>
            <a:endParaRPr lang="en-US" sz="2000"/>
          </a:p>
          <a:p>
            <a:r>
              <a:rPr lang="en-US" sz="2000"/>
              <a:t>Extreme Close-up: hands on an instrument or turning a wrench</a:t>
            </a: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53</a:t>
            </a:fld>
            <a:endParaRPr lang="en-US" altLang="en-US"/>
          </a:p>
        </p:txBody>
      </p:sp>
    </p:spTree>
    <p:extLst>
      <p:ext uri="{BB962C8B-B14F-4D97-AF65-F5344CB8AC3E}">
        <p14:creationId xmlns:p14="http://schemas.microsoft.com/office/powerpoint/2010/main" val="42321475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54</a:t>
            </a:fld>
            <a:endParaRPr lang="en-US" altLang="en-US"/>
          </a:p>
        </p:txBody>
      </p:sp>
    </p:spTree>
    <p:extLst>
      <p:ext uri="{BB962C8B-B14F-4D97-AF65-F5344CB8AC3E}">
        <p14:creationId xmlns:p14="http://schemas.microsoft.com/office/powerpoint/2010/main" val="14380271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55</a:t>
            </a:fld>
            <a:endParaRPr lang="en-US" altLang="en-US"/>
          </a:p>
        </p:txBody>
      </p:sp>
    </p:spTree>
    <p:extLst>
      <p:ext uri="{BB962C8B-B14F-4D97-AF65-F5344CB8AC3E}">
        <p14:creationId xmlns:p14="http://schemas.microsoft.com/office/powerpoint/2010/main" val="16353955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EB5B7-682B-89EA-A34E-168EAE63E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ADB2DF-57AA-97EC-0D94-29E8E5EE7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90CD44-B73F-6410-AAB8-BE22998FA078}"/>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cs typeface="Arial"/>
            </a:endParaRPr>
          </a:p>
        </p:txBody>
      </p:sp>
      <p:sp>
        <p:nvSpPr>
          <p:cNvPr id="4" name="Slide Number Placeholder 3">
            <a:extLst>
              <a:ext uri="{FF2B5EF4-FFF2-40B4-BE49-F238E27FC236}">
                <a16:creationId xmlns:a16="http://schemas.microsoft.com/office/drawing/2014/main" id="{790AFB77-51A7-A69B-63DC-D90A99E14CCB}"/>
              </a:ext>
            </a:extLst>
          </p:cNvPr>
          <p:cNvSpPr>
            <a:spLocks noGrp="1"/>
          </p:cNvSpPr>
          <p:nvPr>
            <p:ph type="sldNum" sz="quarter" idx="5"/>
          </p:nvPr>
        </p:nvSpPr>
        <p:spPr/>
        <p:txBody>
          <a:bodyPr/>
          <a:lstStyle/>
          <a:p>
            <a:pPr>
              <a:defRPr/>
            </a:pPr>
            <a:fld id="{47D37B37-FFF6-C54D-92E2-BAA1CB240015}" type="slidenum">
              <a:rPr lang="en-US" altLang="en-US" smtClean="0"/>
              <a:pPr>
                <a:defRPr/>
              </a:pPr>
              <a:t>56</a:t>
            </a:fld>
            <a:endParaRPr lang="en-US" altLang="en-US"/>
          </a:p>
        </p:txBody>
      </p:sp>
    </p:spTree>
    <p:extLst>
      <p:ext uri="{BB962C8B-B14F-4D97-AF65-F5344CB8AC3E}">
        <p14:creationId xmlns:p14="http://schemas.microsoft.com/office/powerpoint/2010/main" val="629394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53F83-E7A1-7770-C35E-68B9C9B17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A50CC-78EB-89DE-14BF-F57BEB31EF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4E9A1B-35BE-BE5D-EBDB-01FE86942D52}"/>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cs typeface="Arial"/>
            </a:endParaRPr>
          </a:p>
        </p:txBody>
      </p:sp>
      <p:sp>
        <p:nvSpPr>
          <p:cNvPr id="4" name="Slide Number Placeholder 3">
            <a:extLst>
              <a:ext uri="{FF2B5EF4-FFF2-40B4-BE49-F238E27FC236}">
                <a16:creationId xmlns:a16="http://schemas.microsoft.com/office/drawing/2014/main" id="{96A52079-9725-C1A9-6EFF-DB139B0EEC3E}"/>
              </a:ext>
            </a:extLst>
          </p:cNvPr>
          <p:cNvSpPr>
            <a:spLocks noGrp="1"/>
          </p:cNvSpPr>
          <p:nvPr>
            <p:ph type="sldNum" sz="quarter" idx="5"/>
          </p:nvPr>
        </p:nvSpPr>
        <p:spPr/>
        <p:txBody>
          <a:bodyPr/>
          <a:lstStyle/>
          <a:p>
            <a:pPr>
              <a:defRPr/>
            </a:pPr>
            <a:fld id="{47D37B37-FFF6-C54D-92E2-BAA1CB240015}" type="slidenum">
              <a:rPr lang="en-US" altLang="en-US" smtClean="0"/>
              <a:pPr>
                <a:defRPr/>
              </a:pPr>
              <a:t>57</a:t>
            </a:fld>
            <a:endParaRPr lang="en-US" altLang="en-US"/>
          </a:p>
        </p:txBody>
      </p:sp>
    </p:spTree>
    <p:extLst>
      <p:ext uri="{BB962C8B-B14F-4D97-AF65-F5344CB8AC3E}">
        <p14:creationId xmlns:p14="http://schemas.microsoft.com/office/powerpoint/2010/main" val="16207304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4000" lvl="0" indent="-260350" algn="l">
              <a:spcBef>
                <a:spcPts val="0"/>
              </a:spcBef>
              <a:spcAft>
                <a:spcPts val="0"/>
              </a:spcAft>
              <a:buSzPts val="1100"/>
              <a:buChar char="►"/>
            </a:pPr>
            <a:r>
              <a:rPr lang="en-US" sz="2000"/>
              <a:t>An explanation of what is going on in a photograph and why it is important to the audience. </a:t>
            </a:r>
          </a:p>
          <a:p>
            <a:pPr marL="254000" lvl="0" indent="-260350" algn="l">
              <a:spcBef>
                <a:spcPts val="800"/>
              </a:spcBef>
              <a:spcAft>
                <a:spcPts val="0"/>
              </a:spcAft>
              <a:buSzPts val="1100"/>
              <a:buChar char="►"/>
            </a:pPr>
            <a:r>
              <a:rPr lang="en-US" sz="2000"/>
              <a:t>If possible include command messages</a:t>
            </a: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59</a:t>
            </a:fld>
            <a:endParaRPr lang="en-US" altLang="en-US"/>
          </a:p>
        </p:txBody>
      </p:sp>
    </p:spTree>
    <p:extLst>
      <p:ext uri="{BB962C8B-B14F-4D97-AF65-F5344CB8AC3E}">
        <p14:creationId xmlns:p14="http://schemas.microsoft.com/office/powerpoint/2010/main" val="3740802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4000" lvl="0" indent="-260350" algn="l">
              <a:spcBef>
                <a:spcPts val="0"/>
              </a:spcBef>
              <a:spcAft>
                <a:spcPts val="0"/>
              </a:spcAft>
              <a:buSzPts val="1100"/>
              <a:buChar char="►"/>
            </a:pPr>
            <a:endParaRPr lang="en-US" sz="2000">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60</a:t>
            </a:fld>
            <a:endParaRPr lang="en-US" altLang="en-US"/>
          </a:p>
        </p:txBody>
      </p:sp>
    </p:spTree>
    <p:extLst>
      <p:ext uri="{BB962C8B-B14F-4D97-AF65-F5344CB8AC3E}">
        <p14:creationId xmlns:p14="http://schemas.microsoft.com/office/powerpoint/2010/main" val="18929059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4000" lvl="0" indent="-260350" algn="l">
              <a:spcBef>
                <a:spcPts val="0"/>
              </a:spcBef>
              <a:spcAft>
                <a:spcPts val="0"/>
              </a:spcAft>
              <a:buSzPts val="1100"/>
              <a:buChar char="►"/>
            </a:pPr>
            <a:endParaRPr lang="en-US" sz="2000">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61</a:t>
            </a:fld>
            <a:endParaRPr lang="en-US" altLang="en-US"/>
          </a:p>
        </p:txBody>
      </p:sp>
    </p:spTree>
    <p:extLst>
      <p:ext uri="{BB962C8B-B14F-4D97-AF65-F5344CB8AC3E}">
        <p14:creationId xmlns:p14="http://schemas.microsoft.com/office/powerpoint/2010/main" val="9547723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1C34C-B710-7385-CB26-6A9A3CA23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663CF-3200-2C7B-6E4C-5E0652AB3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3AC35F-7016-3295-FFC9-62C83A3BDD79}"/>
              </a:ext>
            </a:extLst>
          </p:cNvPr>
          <p:cNvSpPr>
            <a:spLocks noGrp="1"/>
          </p:cNvSpPr>
          <p:nvPr>
            <p:ph type="body" idx="1"/>
          </p:nvPr>
        </p:nvSpPr>
        <p:spPr/>
        <p:txBody>
          <a:bodyPr/>
          <a:lstStyle/>
          <a:p>
            <a:pPr marL="254000" lvl="0" indent="-260350" algn="l">
              <a:spcBef>
                <a:spcPts val="0"/>
              </a:spcBef>
              <a:spcAft>
                <a:spcPts val="0"/>
              </a:spcAft>
              <a:buSzPts val="1100"/>
              <a:buChar char="►"/>
            </a:pPr>
            <a:endParaRPr lang="en-US" sz="2000">
              <a:cs typeface="Arial"/>
            </a:endParaRPr>
          </a:p>
        </p:txBody>
      </p:sp>
      <p:sp>
        <p:nvSpPr>
          <p:cNvPr id="4" name="Slide Number Placeholder 3">
            <a:extLst>
              <a:ext uri="{FF2B5EF4-FFF2-40B4-BE49-F238E27FC236}">
                <a16:creationId xmlns:a16="http://schemas.microsoft.com/office/drawing/2014/main" id="{BBC7C14B-2DF3-F873-923A-C10D45FC719D}"/>
              </a:ext>
            </a:extLst>
          </p:cNvPr>
          <p:cNvSpPr>
            <a:spLocks noGrp="1"/>
          </p:cNvSpPr>
          <p:nvPr>
            <p:ph type="sldNum" sz="quarter" idx="5"/>
          </p:nvPr>
        </p:nvSpPr>
        <p:spPr/>
        <p:txBody>
          <a:bodyPr/>
          <a:lstStyle/>
          <a:p>
            <a:pPr>
              <a:defRPr/>
            </a:pPr>
            <a:fld id="{47D37B37-FFF6-C54D-92E2-BAA1CB240015}" type="slidenum">
              <a:rPr lang="en-US" altLang="en-US" smtClean="0"/>
              <a:pPr>
                <a:defRPr/>
              </a:pPr>
              <a:t>62</a:t>
            </a:fld>
            <a:endParaRPr lang="en-US" altLang="en-US"/>
          </a:p>
        </p:txBody>
      </p:sp>
    </p:spTree>
    <p:extLst>
      <p:ext uri="{BB962C8B-B14F-4D97-AF65-F5344CB8AC3E}">
        <p14:creationId xmlns:p14="http://schemas.microsoft.com/office/powerpoint/2010/main" val="38341259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65F69-9636-2F78-4946-278F40EBEB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40021-7F46-C5D4-6BC4-245104BDB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6CA9E-E26D-4331-4D91-E6CDB45EB792}"/>
              </a:ext>
            </a:extLst>
          </p:cNvPr>
          <p:cNvSpPr>
            <a:spLocks noGrp="1"/>
          </p:cNvSpPr>
          <p:nvPr>
            <p:ph type="body" idx="1"/>
          </p:nvPr>
        </p:nvSpPr>
        <p:spPr/>
        <p:txBody>
          <a:bodyPr/>
          <a:lstStyle/>
          <a:p>
            <a:pPr marL="254000" lvl="0" indent="-260350" algn="l">
              <a:spcBef>
                <a:spcPts val="0"/>
              </a:spcBef>
              <a:spcAft>
                <a:spcPts val="0"/>
              </a:spcAft>
              <a:buSzPts val="1100"/>
              <a:buChar char="►"/>
            </a:pPr>
            <a:endParaRPr lang="en-US" sz="2000">
              <a:cs typeface="Arial"/>
            </a:endParaRPr>
          </a:p>
        </p:txBody>
      </p:sp>
      <p:sp>
        <p:nvSpPr>
          <p:cNvPr id="4" name="Slide Number Placeholder 3">
            <a:extLst>
              <a:ext uri="{FF2B5EF4-FFF2-40B4-BE49-F238E27FC236}">
                <a16:creationId xmlns:a16="http://schemas.microsoft.com/office/drawing/2014/main" id="{40E3D9F0-C891-3885-84AC-B805FA272421}"/>
              </a:ext>
            </a:extLst>
          </p:cNvPr>
          <p:cNvSpPr>
            <a:spLocks noGrp="1"/>
          </p:cNvSpPr>
          <p:nvPr>
            <p:ph type="sldNum" sz="quarter" idx="5"/>
          </p:nvPr>
        </p:nvSpPr>
        <p:spPr/>
        <p:txBody>
          <a:bodyPr/>
          <a:lstStyle/>
          <a:p>
            <a:pPr>
              <a:defRPr/>
            </a:pPr>
            <a:fld id="{47D37B37-FFF6-C54D-92E2-BAA1CB240015}" type="slidenum">
              <a:rPr lang="en-US" altLang="en-US" smtClean="0"/>
              <a:pPr>
                <a:defRPr/>
              </a:pPr>
              <a:t>63</a:t>
            </a:fld>
            <a:endParaRPr lang="en-US" altLang="en-US"/>
          </a:p>
        </p:txBody>
      </p:sp>
    </p:spTree>
    <p:extLst>
      <p:ext uri="{BB962C8B-B14F-4D97-AF65-F5344CB8AC3E}">
        <p14:creationId xmlns:p14="http://schemas.microsoft.com/office/powerpoint/2010/main" val="17588171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2000">
              <a:latin typeface="Arial" panose="020B0604020202020204" pitchFamily="34" charset="0"/>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64</a:t>
            </a:fld>
            <a:endParaRPr lang="en-US" altLang="en-US"/>
          </a:p>
        </p:txBody>
      </p:sp>
    </p:spTree>
    <p:extLst>
      <p:ext uri="{BB962C8B-B14F-4D97-AF65-F5344CB8AC3E}">
        <p14:creationId xmlns:p14="http://schemas.microsoft.com/office/powerpoint/2010/main" val="33471735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2FC2C-2E7D-B488-0F47-E3FFD1131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22F90-086E-4202-D144-A35834B25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D3A7C3-EF3E-D4C6-7D0D-436A8190C36D}"/>
              </a:ext>
            </a:extLst>
          </p:cNvPr>
          <p:cNvSpPr>
            <a:spLocks noGrp="1"/>
          </p:cNvSpPr>
          <p:nvPr>
            <p:ph type="body" idx="1"/>
          </p:nvPr>
        </p:nvSpPr>
        <p:spPr/>
        <p:txBody>
          <a:bodyPr/>
          <a:lstStyle/>
          <a:p>
            <a:endParaRPr lang="en-US" altLang="en-US" sz="2000">
              <a:latin typeface="Arial" panose="020B0604020202020204" pitchFamily="34" charset="0"/>
              <a:cs typeface="Arial"/>
            </a:endParaRPr>
          </a:p>
        </p:txBody>
      </p:sp>
      <p:sp>
        <p:nvSpPr>
          <p:cNvPr id="4" name="Slide Number Placeholder 3">
            <a:extLst>
              <a:ext uri="{FF2B5EF4-FFF2-40B4-BE49-F238E27FC236}">
                <a16:creationId xmlns:a16="http://schemas.microsoft.com/office/drawing/2014/main" id="{CEF54B0F-CE2E-AFDB-E6A4-D624350954D2}"/>
              </a:ext>
            </a:extLst>
          </p:cNvPr>
          <p:cNvSpPr>
            <a:spLocks noGrp="1"/>
          </p:cNvSpPr>
          <p:nvPr>
            <p:ph type="sldNum" sz="quarter" idx="5"/>
          </p:nvPr>
        </p:nvSpPr>
        <p:spPr/>
        <p:txBody>
          <a:bodyPr/>
          <a:lstStyle/>
          <a:p>
            <a:pPr>
              <a:defRPr/>
            </a:pPr>
            <a:fld id="{47D37B37-FFF6-C54D-92E2-BAA1CB240015}" type="slidenum">
              <a:rPr lang="en-US" altLang="en-US" smtClean="0"/>
              <a:pPr>
                <a:defRPr/>
              </a:pPr>
              <a:t>65</a:t>
            </a:fld>
            <a:endParaRPr lang="en-US" altLang="en-US"/>
          </a:p>
        </p:txBody>
      </p:sp>
    </p:spTree>
    <p:extLst>
      <p:ext uri="{BB962C8B-B14F-4D97-AF65-F5344CB8AC3E}">
        <p14:creationId xmlns:p14="http://schemas.microsoft.com/office/powerpoint/2010/main" val="12608937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66</a:t>
            </a:fld>
            <a:endParaRPr lang="en-US" altLang="en-US"/>
          </a:p>
        </p:txBody>
      </p:sp>
    </p:spTree>
    <p:extLst>
      <p:ext uri="{BB962C8B-B14F-4D97-AF65-F5344CB8AC3E}">
        <p14:creationId xmlns:p14="http://schemas.microsoft.com/office/powerpoint/2010/main" val="15062920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68</a:t>
            </a:fld>
            <a:endParaRPr lang="en-US" altLang="en-US"/>
          </a:p>
        </p:txBody>
      </p:sp>
    </p:spTree>
    <p:extLst>
      <p:ext uri="{BB962C8B-B14F-4D97-AF65-F5344CB8AC3E}">
        <p14:creationId xmlns:p14="http://schemas.microsoft.com/office/powerpoint/2010/main" val="21325270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3A32-7F93-7E17-948B-5BA7B6BDE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191D4-2D72-85EE-DD6C-8F0F0D4C23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FA6631-0FBE-6CB3-E9A1-4971104C70AE}"/>
              </a:ext>
            </a:extLst>
          </p:cNvPr>
          <p:cNvSpPr>
            <a:spLocks noGrp="1"/>
          </p:cNvSpPr>
          <p:nvPr>
            <p:ph type="body" idx="1"/>
          </p:nvPr>
        </p:nvSpPr>
        <p:spPr/>
        <p:txBody>
          <a:bodyPr/>
          <a:lstStyle/>
          <a:p>
            <a:endParaRPr lang="en-US" sz="2000"/>
          </a:p>
        </p:txBody>
      </p:sp>
      <p:sp>
        <p:nvSpPr>
          <p:cNvPr id="4" name="Slide Number Placeholder 3">
            <a:extLst>
              <a:ext uri="{FF2B5EF4-FFF2-40B4-BE49-F238E27FC236}">
                <a16:creationId xmlns:a16="http://schemas.microsoft.com/office/drawing/2014/main" id="{268FC6AE-84DD-F9C5-A9F3-65A2126F311F}"/>
              </a:ext>
            </a:extLst>
          </p:cNvPr>
          <p:cNvSpPr>
            <a:spLocks noGrp="1"/>
          </p:cNvSpPr>
          <p:nvPr>
            <p:ph type="sldNum" sz="quarter" idx="5"/>
          </p:nvPr>
        </p:nvSpPr>
        <p:spPr/>
        <p:txBody>
          <a:bodyPr/>
          <a:lstStyle/>
          <a:p>
            <a:pPr>
              <a:defRPr/>
            </a:pPr>
            <a:fld id="{47D37B37-FFF6-C54D-92E2-BAA1CB240015}" type="slidenum">
              <a:rPr lang="en-US" altLang="en-US" smtClean="0"/>
              <a:pPr>
                <a:defRPr/>
              </a:pPr>
              <a:t>69</a:t>
            </a:fld>
            <a:endParaRPr lang="en-US" altLang="en-US"/>
          </a:p>
        </p:txBody>
      </p:sp>
    </p:spTree>
    <p:extLst>
      <p:ext uri="{BB962C8B-B14F-4D97-AF65-F5344CB8AC3E}">
        <p14:creationId xmlns:p14="http://schemas.microsoft.com/office/powerpoint/2010/main" val="27054817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70</a:t>
            </a:fld>
            <a:endParaRPr lang="en-US" altLang="en-US"/>
          </a:p>
        </p:txBody>
      </p:sp>
    </p:spTree>
    <p:extLst>
      <p:ext uri="{BB962C8B-B14F-4D97-AF65-F5344CB8AC3E}">
        <p14:creationId xmlns:p14="http://schemas.microsoft.com/office/powerpoint/2010/main" val="21551058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72</a:t>
            </a:fld>
            <a:endParaRPr lang="en-US" altLang="en-US"/>
          </a:p>
        </p:txBody>
      </p:sp>
    </p:spTree>
    <p:extLst>
      <p:ext uri="{BB962C8B-B14F-4D97-AF65-F5344CB8AC3E}">
        <p14:creationId xmlns:p14="http://schemas.microsoft.com/office/powerpoint/2010/main" val="28110374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F8F81-2773-EDEC-87B0-1B60E26FFB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6B5AB8-DDF2-5F74-6FA2-386C04DE1F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971394-1230-2F74-2EB0-608D1FE2EC5B}"/>
              </a:ext>
            </a:extLst>
          </p:cNvPr>
          <p:cNvSpPr>
            <a:spLocks noGrp="1"/>
          </p:cNvSpPr>
          <p:nvPr>
            <p:ph type="body" idx="1"/>
          </p:nvPr>
        </p:nvSpPr>
        <p:spPr/>
        <p:txBody>
          <a:bodyPr/>
          <a:lstStyle/>
          <a:p>
            <a:endParaRPr lang="en-US" sz="2000"/>
          </a:p>
        </p:txBody>
      </p:sp>
      <p:sp>
        <p:nvSpPr>
          <p:cNvPr id="4" name="Slide Number Placeholder 3">
            <a:extLst>
              <a:ext uri="{FF2B5EF4-FFF2-40B4-BE49-F238E27FC236}">
                <a16:creationId xmlns:a16="http://schemas.microsoft.com/office/drawing/2014/main" id="{A910B4CE-69E9-17FD-C297-BA988FF20A4E}"/>
              </a:ext>
            </a:extLst>
          </p:cNvPr>
          <p:cNvSpPr>
            <a:spLocks noGrp="1"/>
          </p:cNvSpPr>
          <p:nvPr>
            <p:ph type="sldNum" sz="quarter" idx="5"/>
          </p:nvPr>
        </p:nvSpPr>
        <p:spPr/>
        <p:txBody>
          <a:bodyPr/>
          <a:lstStyle/>
          <a:p>
            <a:pPr>
              <a:defRPr/>
            </a:pPr>
            <a:fld id="{47D37B37-FFF6-C54D-92E2-BAA1CB240015}" type="slidenum">
              <a:rPr lang="en-US" altLang="en-US" smtClean="0"/>
              <a:pPr>
                <a:defRPr/>
              </a:pPr>
              <a:t>73</a:t>
            </a:fld>
            <a:endParaRPr lang="en-US" altLang="en-US"/>
          </a:p>
        </p:txBody>
      </p:sp>
    </p:spTree>
    <p:extLst>
      <p:ext uri="{BB962C8B-B14F-4D97-AF65-F5344CB8AC3E}">
        <p14:creationId xmlns:p14="http://schemas.microsoft.com/office/powerpoint/2010/main" val="13114779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a:p>
            <a:endParaRPr lang="en-US" sz="1200" b="0" i="0" kern="1200">
              <a:solidFill>
                <a:schemeClr val="tx1"/>
              </a:solidFill>
              <a:effectLst/>
              <a:latin typeface="Arial" charset="0"/>
              <a:ea typeface="+mn-ea"/>
              <a:cs typeface="+mn-cs"/>
            </a:endParaRPr>
          </a:p>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74</a:t>
            </a:fld>
            <a:endParaRPr lang="en-US" altLang="en-US"/>
          </a:p>
        </p:txBody>
      </p:sp>
    </p:spTree>
    <p:extLst>
      <p:ext uri="{BB962C8B-B14F-4D97-AF65-F5344CB8AC3E}">
        <p14:creationId xmlns:p14="http://schemas.microsoft.com/office/powerpoint/2010/main" val="9165670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latin typeface="Arial"/>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75</a:t>
            </a:fld>
            <a:endParaRPr lang="en-US" altLang="en-US"/>
          </a:p>
        </p:txBody>
      </p:sp>
    </p:spTree>
    <p:extLst>
      <p:ext uri="{BB962C8B-B14F-4D97-AF65-F5344CB8AC3E}">
        <p14:creationId xmlns:p14="http://schemas.microsoft.com/office/powerpoint/2010/main" val="33549687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142B5-0ADC-2E9F-9D4D-D98B8F6C4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8B3574-3E36-A93F-0C3D-4A9D662CF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2F352-61E1-DF94-F075-E1F06F15515E}"/>
              </a:ext>
            </a:extLst>
          </p:cNvPr>
          <p:cNvSpPr>
            <a:spLocks noGrp="1"/>
          </p:cNvSpPr>
          <p:nvPr>
            <p:ph type="body" idx="1"/>
          </p:nvPr>
        </p:nvSpPr>
        <p:spPr/>
        <p:txBody>
          <a:bodyPr/>
          <a:lstStyle/>
          <a:p>
            <a:endParaRPr lang="en-US" sz="2000">
              <a:latin typeface="Arial"/>
              <a:cs typeface="Arial"/>
            </a:endParaRPr>
          </a:p>
        </p:txBody>
      </p:sp>
      <p:sp>
        <p:nvSpPr>
          <p:cNvPr id="4" name="Slide Number Placeholder 3">
            <a:extLst>
              <a:ext uri="{FF2B5EF4-FFF2-40B4-BE49-F238E27FC236}">
                <a16:creationId xmlns:a16="http://schemas.microsoft.com/office/drawing/2014/main" id="{01D5E355-0DC3-7A51-F506-71AF794DDEA7}"/>
              </a:ext>
            </a:extLst>
          </p:cNvPr>
          <p:cNvSpPr>
            <a:spLocks noGrp="1"/>
          </p:cNvSpPr>
          <p:nvPr>
            <p:ph type="sldNum" sz="quarter" idx="5"/>
          </p:nvPr>
        </p:nvSpPr>
        <p:spPr/>
        <p:txBody>
          <a:bodyPr/>
          <a:lstStyle/>
          <a:p>
            <a:pPr>
              <a:defRPr/>
            </a:pPr>
            <a:fld id="{47D37B37-FFF6-C54D-92E2-BAA1CB240015}" type="slidenum">
              <a:rPr lang="en-US" altLang="en-US" smtClean="0"/>
              <a:pPr>
                <a:defRPr/>
              </a:pPr>
              <a:t>76</a:t>
            </a:fld>
            <a:endParaRPr lang="en-US" altLang="en-US"/>
          </a:p>
        </p:txBody>
      </p:sp>
    </p:spTree>
    <p:extLst>
      <p:ext uri="{BB962C8B-B14F-4D97-AF65-F5344CB8AC3E}">
        <p14:creationId xmlns:p14="http://schemas.microsoft.com/office/powerpoint/2010/main" val="3775508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latin typeface="Arial"/>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77</a:t>
            </a:fld>
            <a:endParaRPr lang="en-US" altLang="en-US"/>
          </a:p>
        </p:txBody>
      </p:sp>
    </p:spTree>
    <p:extLst>
      <p:ext uri="{BB962C8B-B14F-4D97-AF65-F5344CB8AC3E}">
        <p14:creationId xmlns:p14="http://schemas.microsoft.com/office/powerpoint/2010/main" val="16013776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78</a:t>
            </a:fld>
            <a:endParaRPr lang="en-US" altLang="en-US"/>
          </a:p>
        </p:txBody>
      </p:sp>
    </p:spTree>
    <p:extLst>
      <p:ext uri="{BB962C8B-B14F-4D97-AF65-F5344CB8AC3E}">
        <p14:creationId xmlns:p14="http://schemas.microsoft.com/office/powerpoint/2010/main" val="21904249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B3800-F62A-BCB6-7F53-9B87254FD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596D1B-B071-B4BA-AF3C-0F7B6BC5EB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9EC08-E71C-85C4-4D5C-4B0CB7F2FA9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cs typeface="Arial"/>
            </a:endParaRPr>
          </a:p>
        </p:txBody>
      </p:sp>
      <p:sp>
        <p:nvSpPr>
          <p:cNvPr id="4" name="Slide Number Placeholder 3">
            <a:extLst>
              <a:ext uri="{FF2B5EF4-FFF2-40B4-BE49-F238E27FC236}">
                <a16:creationId xmlns:a16="http://schemas.microsoft.com/office/drawing/2014/main" id="{FBF8303D-984A-6163-31FB-D7EA796489D9}"/>
              </a:ext>
            </a:extLst>
          </p:cNvPr>
          <p:cNvSpPr>
            <a:spLocks noGrp="1"/>
          </p:cNvSpPr>
          <p:nvPr>
            <p:ph type="sldNum" sz="quarter" idx="5"/>
          </p:nvPr>
        </p:nvSpPr>
        <p:spPr/>
        <p:txBody>
          <a:bodyPr/>
          <a:lstStyle/>
          <a:p>
            <a:pPr>
              <a:defRPr/>
            </a:pPr>
            <a:fld id="{47D37B37-FFF6-C54D-92E2-BAA1CB240015}" type="slidenum">
              <a:rPr lang="en-US" altLang="en-US" smtClean="0"/>
              <a:pPr>
                <a:defRPr/>
              </a:pPr>
              <a:t>79</a:t>
            </a:fld>
            <a:endParaRPr lang="en-US" altLang="en-US"/>
          </a:p>
        </p:txBody>
      </p:sp>
    </p:spTree>
    <p:extLst>
      <p:ext uri="{BB962C8B-B14F-4D97-AF65-F5344CB8AC3E}">
        <p14:creationId xmlns:p14="http://schemas.microsoft.com/office/powerpoint/2010/main" val="9975169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80</a:t>
            </a:fld>
            <a:endParaRPr lang="en-US" altLang="en-US"/>
          </a:p>
        </p:txBody>
      </p:sp>
    </p:spTree>
    <p:extLst>
      <p:ext uri="{BB962C8B-B14F-4D97-AF65-F5344CB8AC3E}">
        <p14:creationId xmlns:p14="http://schemas.microsoft.com/office/powerpoint/2010/main" val="31181251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D7BC2-9853-9310-1257-576EB5D64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C5AC44-3A32-F434-B77F-F5F2D6408E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82266-5217-491A-7BB3-CB195DA4C51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000">
              <a:cs typeface="Arial"/>
            </a:endParaRPr>
          </a:p>
        </p:txBody>
      </p:sp>
      <p:sp>
        <p:nvSpPr>
          <p:cNvPr id="4" name="Slide Number Placeholder 3">
            <a:extLst>
              <a:ext uri="{FF2B5EF4-FFF2-40B4-BE49-F238E27FC236}">
                <a16:creationId xmlns:a16="http://schemas.microsoft.com/office/drawing/2014/main" id="{058F1E93-FE48-2B25-D5E9-F4390F3B46E7}"/>
              </a:ext>
            </a:extLst>
          </p:cNvPr>
          <p:cNvSpPr>
            <a:spLocks noGrp="1"/>
          </p:cNvSpPr>
          <p:nvPr>
            <p:ph type="sldNum" sz="quarter" idx="5"/>
          </p:nvPr>
        </p:nvSpPr>
        <p:spPr/>
        <p:txBody>
          <a:bodyPr/>
          <a:lstStyle/>
          <a:p>
            <a:pPr>
              <a:defRPr/>
            </a:pPr>
            <a:fld id="{47D37B37-FFF6-C54D-92E2-BAA1CB240015}" type="slidenum">
              <a:rPr lang="en-US" altLang="en-US" smtClean="0"/>
              <a:pPr>
                <a:defRPr/>
              </a:pPr>
              <a:t>81</a:t>
            </a:fld>
            <a:endParaRPr lang="en-US" altLang="en-US"/>
          </a:p>
        </p:txBody>
      </p:sp>
    </p:spTree>
    <p:extLst>
      <p:ext uri="{BB962C8B-B14F-4D97-AF65-F5344CB8AC3E}">
        <p14:creationId xmlns:p14="http://schemas.microsoft.com/office/powerpoint/2010/main" val="14012018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E8BCD-7DD6-2684-6065-03DF8B5A2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D052A-A45E-60B0-1163-9854EF622E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8DC26D-0BB9-2CFE-26C1-059FDC9098B2}"/>
              </a:ext>
            </a:extLst>
          </p:cNvPr>
          <p:cNvSpPr>
            <a:spLocks noGrp="1"/>
          </p:cNvSpPr>
          <p:nvPr>
            <p:ph type="body" idx="1"/>
          </p:nvPr>
        </p:nvSpPr>
        <p:spPr/>
        <p:txBody>
          <a:bodyPr/>
          <a:lstStyle/>
          <a:p>
            <a:endParaRPr lang="en-US">
              <a:cs typeface="Arial"/>
            </a:endParaRPr>
          </a:p>
          <a:p>
            <a:endParaRPr lang="en-US" sz="1200" b="0" i="0" kern="1200">
              <a:solidFill>
                <a:schemeClr val="tx1"/>
              </a:solidFill>
              <a:effectLst/>
              <a:latin typeface="Arial" charset="0"/>
              <a:ea typeface="+mn-ea"/>
              <a:cs typeface="+mn-cs"/>
            </a:endParaRPr>
          </a:p>
          <a:p>
            <a:endParaRPr lang="en-US"/>
          </a:p>
        </p:txBody>
      </p:sp>
      <p:sp>
        <p:nvSpPr>
          <p:cNvPr id="4" name="Slide Number Placeholder 3">
            <a:extLst>
              <a:ext uri="{FF2B5EF4-FFF2-40B4-BE49-F238E27FC236}">
                <a16:creationId xmlns:a16="http://schemas.microsoft.com/office/drawing/2014/main" id="{B2B104FA-8541-9DDE-B2A7-95BA46EEACB7}"/>
              </a:ext>
            </a:extLst>
          </p:cNvPr>
          <p:cNvSpPr>
            <a:spLocks noGrp="1"/>
          </p:cNvSpPr>
          <p:nvPr>
            <p:ph type="sldNum" sz="quarter" idx="5"/>
          </p:nvPr>
        </p:nvSpPr>
        <p:spPr/>
        <p:txBody>
          <a:bodyPr/>
          <a:lstStyle/>
          <a:p>
            <a:pPr>
              <a:defRPr/>
            </a:pPr>
            <a:fld id="{47D37B37-FFF6-C54D-92E2-BAA1CB240015}" type="slidenum">
              <a:rPr lang="en-US" altLang="en-US" smtClean="0"/>
              <a:pPr>
                <a:defRPr/>
              </a:pPr>
              <a:t>82</a:t>
            </a:fld>
            <a:endParaRPr lang="en-US" altLang="en-US"/>
          </a:p>
        </p:txBody>
      </p:sp>
    </p:spTree>
    <p:extLst>
      <p:ext uri="{BB962C8B-B14F-4D97-AF65-F5344CB8AC3E}">
        <p14:creationId xmlns:p14="http://schemas.microsoft.com/office/powerpoint/2010/main" val="20304985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a:p>
            <a:endParaRPr lang="en-US"/>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87</a:t>
            </a:fld>
            <a:endParaRPr lang="en-US" altLang="en-US"/>
          </a:p>
        </p:txBody>
      </p:sp>
    </p:spTree>
    <p:extLst>
      <p:ext uri="{BB962C8B-B14F-4D97-AF65-F5344CB8AC3E}">
        <p14:creationId xmlns:p14="http://schemas.microsoft.com/office/powerpoint/2010/main" val="171969762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01E10-2EE7-4C26-5639-62212322E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B6D52-53AD-3BD7-FCD1-B12E019DB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F196C1-A6D5-7A7F-014A-8B8E9DA7C7FE}"/>
              </a:ext>
            </a:extLst>
          </p:cNvPr>
          <p:cNvSpPr>
            <a:spLocks noGrp="1"/>
          </p:cNvSpPr>
          <p:nvPr>
            <p:ph type="body" idx="1"/>
          </p:nvPr>
        </p:nvSpPr>
        <p:spPr/>
        <p:txBody>
          <a:bodyPr/>
          <a:lstStyle/>
          <a:p>
            <a:endParaRPr lang="en-US">
              <a:cs typeface="Arial"/>
            </a:endParaRPr>
          </a:p>
          <a:p>
            <a:endParaRPr lang="en-US" sz="1200" b="0" i="0" kern="1200">
              <a:solidFill>
                <a:schemeClr val="tx1"/>
              </a:solidFill>
              <a:effectLst/>
              <a:latin typeface="Arial" charset="0"/>
              <a:ea typeface="+mn-ea"/>
              <a:cs typeface="+mn-cs"/>
            </a:endParaRPr>
          </a:p>
          <a:p>
            <a:endParaRPr lang="en-US"/>
          </a:p>
        </p:txBody>
      </p:sp>
      <p:sp>
        <p:nvSpPr>
          <p:cNvPr id="4" name="Slide Number Placeholder 3">
            <a:extLst>
              <a:ext uri="{FF2B5EF4-FFF2-40B4-BE49-F238E27FC236}">
                <a16:creationId xmlns:a16="http://schemas.microsoft.com/office/drawing/2014/main" id="{F975A1E2-81AF-ADAD-6595-F90BCD227828}"/>
              </a:ext>
            </a:extLst>
          </p:cNvPr>
          <p:cNvSpPr>
            <a:spLocks noGrp="1"/>
          </p:cNvSpPr>
          <p:nvPr>
            <p:ph type="sldNum" sz="quarter" idx="5"/>
          </p:nvPr>
        </p:nvSpPr>
        <p:spPr/>
        <p:txBody>
          <a:bodyPr/>
          <a:lstStyle/>
          <a:p>
            <a:pPr>
              <a:defRPr/>
            </a:pPr>
            <a:fld id="{47D37B37-FFF6-C54D-92E2-BAA1CB240015}" type="slidenum">
              <a:rPr lang="en-US" altLang="en-US" smtClean="0"/>
              <a:pPr>
                <a:defRPr/>
              </a:pPr>
              <a:t>91</a:t>
            </a:fld>
            <a:endParaRPr lang="en-US" altLang="en-US"/>
          </a:p>
        </p:txBody>
      </p:sp>
    </p:spTree>
    <p:extLst>
      <p:ext uri="{BB962C8B-B14F-4D97-AF65-F5344CB8AC3E}">
        <p14:creationId xmlns:p14="http://schemas.microsoft.com/office/powerpoint/2010/main" val="33036884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92</a:t>
            </a:fld>
            <a:endParaRPr lang="en-US" altLang="en-US"/>
          </a:p>
        </p:txBody>
      </p:sp>
    </p:spTree>
    <p:extLst>
      <p:ext uri="{BB962C8B-B14F-4D97-AF65-F5344CB8AC3E}">
        <p14:creationId xmlns:p14="http://schemas.microsoft.com/office/powerpoint/2010/main" val="39097917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0AFCF-C697-12D9-E5AE-F458497A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E1F68-DB3F-67BC-270F-375C9DE42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8A1873-AF78-8D98-5CA0-A42F9E38EB67}"/>
              </a:ext>
            </a:extLst>
          </p:cNvPr>
          <p:cNvSpPr>
            <a:spLocks noGrp="1"/>
          </p:cNvSpPr>
          <p:nvPr>
            <p:ph type="body" idx="1"/>
          </p:nvPr>
        </p:nvSpPr>
        <p:spPr/>
        <p:txBody>
          <a:bodyPr/>
          <a:lstStyle/>
          <a:p>
            <a:endParaRPr lang="en-US" sz="2000"/>
          </a:p>
        </p:txBody>
      </p:sp>
      <p:sp>
        <p:nvSpPr>
          <p:cNvPr id="4" name="Slide Number Placeholder 3">
            <a:extLst>
              <a:ext uri="{FF2B5EF4-FFF2-40B4-BE49-F238E27FC236}">
                <a16:creationId xmlns:a16="http://schemas.microsoft.com/office/drawing/2014/main" id="{177D4721-96AF-F0B2-40AE-16A377C47519}"/>
              </a:ext>
            </a:extLst>
          </p:cNvPr>
          <p:cNvSpPr>
            <a:spLocks noGrp="1"/>
          </p:cNvSpPr>
          <p:nvPr>
            <p:ph type="sldNum" sz="quarter" idx="5"/>
          </p:nvPr>
        </p:nvSpPr>
        <p:spPr/>
        <p:txBody>
          <a:bodyPr/>
          <a:lstStyle/>
          <a:p>
            <a:pPr>
              <a:defRPr/>
            </a:pPr>
            <a:fld id="{47D37B37-FFF6-C54D-92E2-BAA1CB240015}" type="slidenum">
              <a:rPr lang="en-US" altLang="en-US" smtClean="0"/>
              <a:pPr>
                <a:defRPr/>
              </a:pPr>
              <a:t>93</a:t>
            </a:fld>
            <a:endParaRPr lang="en-US" altLang="en-US"/>
          </a:p>
        </p:txBody>
      </p:sp>
    </p:spTree>
    <p:extLst>
      <p:ext uri="{BB962C8B-B14F-4D97-AF65-F5344CB8AC3E}">
        <p14:creationId xmlns:p14="http://schemas.microsoft.com/office/powerpoint/2010/main" val="25707733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94</a:t>
            </a:fld>
            <a:endParaRPr lang="en-US" altLang="en-US"/>
          </a:p>
        </p:txBody>
      </p:sp>
    </p:spTree>
    <p:extLst>
      <p:ext uri="{BB962C8B-B14F-4D97-AF65-F5344CB8AC3E}">
        <p14:creationId xmlns:p14="http://schemas.microsoft.com/office/powerpoint/2010/main" val="3103878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cs typeface="Arial"/>
            </a:endParaRP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95</a:t>
            </a:fld>
            <a:endParaRPr lang="en-US" altLang="en-US"/>
          </a:p>
        </p:txBody>
      </p:sp>
    </p:spTree>
    <p:extLst>
      <p:ext uri="{BB962C8B-B14F-4D97-AF65-F5344CB8AC3E}">
        <p14:creationId xmlns:p14="http://schemas.microsoft.com/office/powerpoint/2010/main" val="2021959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96</a:t>
            </a:fld>
            <a:endParaRPr lang="en-US" altLang="en-US"/>
          </a:p>
        </p:txBody>
      </p:sp>
    </p:spTree>
    <p:extLst>
      <p:ext uri="{BB962C8B-B14F-4D97-AF65-F5344CB8AC3E}">
        <p14:creationId xmlns:p14="http://schemas.microsoft.com/office/powerpoint/2010/main" val="29175751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97</a:t>
            </a:fld>
            <a:endParaRPr lang="en-US" altLang="en-US"/>
          </a:p>
        </p:txBody>
      </p:sp>
    </p:spTree>
    <p:extLst>
      <p:ext uri="{BB962C8B-B14F-4D97-AF65-F5344CB8AC3E}">
        <p14:creationId xmlns:p14="http://schemas.microsoft.com/office/powerpoint/2010/main" val="33429887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hand out ready and printed</a:t>
            </a:r>
          </a:p>
          <a:p>
            <a:endParaRPr lang="en-US"/>
          </a:p>
          <a:p>
            <a:r>
              <a:rPr lang="en-US"/>
              <a:t>Be sure to have pens for the class to use. </a:t>
            </a:r>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98</a:t>
            </a:fld>
            <a:endParaRPr lang="en-US" altLang="en-US"/>
          </a:p>
        </p:txBody>
      </p:sp>
    </p:spTree>
    <p:extLst>
      <p:ext uri="{BB962C8B-B14F-4D97-AF65-F5344CB8AC3E}">
        <p14:creationId xmlns:p14="http://schemas.microsoft.com/office/powerpoint/2010/main" val="187262791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99</a:t>
            </a:fld>
            <a:endParaRPr lang="en-US" altLang="en-US"/>
          </a:p>
        </p:txBody>
      </p:sp>
    </p:spTree>
    <p:extLst>
      <p:ext uri="{BB962C8B-B14F-4D97-AF65-F5344CB8AC3E}">
        <p14:creationId xmlns:p14="http://schemas.microsoft.com/office/powerpoint/2010/main" val="28116800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100</a:t>
            </a:fld>
            <a:endParaRPr lang="en-US" altLang="en-US"/>
          </a:p>
        </p:txBody>
      </p:sp>
    </p:spTree>
    <p:extLst>
      <p:ext uri="{BB962C8B-B14F-4D97-AF65-F5344CB8AC3E}">
        <p14:creationId xmlns:p14="http://schemas.microsoft.com/office/powerpoint/2010/main" val="343395082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102</a:t>
            </a:fld>
            <a:endParaRPr lang="en-US" altLang="en-US"/>
          </a:p>
        </p:txBody>
      </p:sp>
    </p:spTree>
    <p:extLst>
      <p:ext uri="{BB962C8B-B14F-4D97-AF65-F5344CB8AC3E}">
        <p14:creationId xmlns:p14="http://schemas.microsoft.com/office/powerpoint/2010/main" val="17401237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a:p>
        </p:txBody>
      </p:sp>
      <p:sp>
        <p:nvSpPr>
          <p:cNvPr id="4" name="Slide Number Placeholder 3"/>
          <p:cNvSpPr>
            <a:spLocks noGrp="1"/>
          </p:cNvSpPr>
          <p:nvPr>
            <p:ph type="sldNum" sz="quarter" idx="5"/>
          </p:nvPr>
        </p:nvSpPr>
        <p:spPr/>
        <p:txBody>
          <a:bodyPr/>
          <a:lstStyle/>
          <a:p>
            <a:pPr>
              <a:defRPr/>
            </a:pPr>
            <a:fld id="{47D37B37-FFF6-C54D-92E2-BAA1CB240015}" type="slidenum">
              <a:rPr lang="en-US" altLang="en-US" smtClean="0"/>
              <a:pPr>
                <a:defRPr/>
              </a:pPr>
              <a:t>103</a:t>
            </a:fld>
            <a:endParaRPr lang="en-US" altLang="en-US"/>
          </a:p>
        </p:txBody>
      </p:sp>
    </p:spTree>
    <p:extLst>
      <p:ext uri="{BB962C8B-B14F-4D97-AF65-F5344CB8AC3E}">
        <p14:creationId xmlns:p14="http://schemas.microsoft.com/office/powerpoint/2010/main" val="3776574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690331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381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26707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6320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4422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807006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586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84138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2591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5266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7882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7295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5930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Freeform 8">
            <a:extLst>
              <a:ext uri="{FF2B5EF4-FFF2-40B4-BE49-F238E27FC236}">
                <a16:creationId xmlns:a16="http://schemas.microsoft.com/office/drawing/2014/main" id="{B59A9630-5202-CA4B-8B98-C2F057D52F96}"/>
              </a:ext>
            </a:extLst>
          </p:cNvPr>
          <p:cNvSpPr>
            <a:spLocks/>
          </p:cNvSpPr>
          <p:nvPr userDrawn="1"/>
        </p:nvSpPr>
        <p:spPr bwMode="auto">
          <a:xfrm>
            <a:off x="91017" y="6488114"/>
            <a:ext cx="9304867" cy="84137"/>
          </a:xfrm>
          <a:custGeom>
            <a:avLst/>
            <a:gdLst>
              <a:gd name="T0" fmla="*/ 0 w 4396"/>
              <a:gd name="T1" fmla="*/ 2147483646 h 53"/>
              <a:gd name="T2" fmla="*/ 2147483646 w 4396"/>
              <a:gd name="T3" fmla="*/ 2147483646 h 53"/>
              <a:gd name="T4" fmla="*/ 2147483646 w 4396"/>
              <a:gd name="T5" fmla="*/ 0 h 53"/>
              <a:gd name="T6" fmla="*/ 0 w 4396"/>
              <a:gd name="T7" fmla="*/ 0 h 53"/>
              <a:gd name="T8" fmla="*/ 0 w 4396"/>
              <a:gd name="T9" fmla="*/ 2147483646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96" h="53">
                <a:moveTo>
                  <a:pt x="0" y="52"/>
                </a:moveTo>
                <a:lnTo>
                  <a:pt x="4395" y="52"/>
                </a:lnTo>
                <a:lnTo>
                  <a:pt x="4395" y="0"/>
                </a:lnTo>
                <a:lnTo>
                  <a:pt x="0" y="0"/>
                </a:lnTo>
                <a:lnTo>
                  <a:pt x="0" y="52"/>
                </a:lnTo>
              </a:path>
            </a:pathLst>
          </a:custGeom>
          <a:solidFill>
            <a:srgbClr val="FFFFFF"/>
          </a:solidFill>
          <a:ln w="12700" cap="rnd" cmpd="sng">
            <a:solidFill>
              <a:srgbClr val="FFFFFF"/>
            </a:solidFill>
            <a:prstDash val="solid"/>
            <a:round/>
            <a:headEnd/>
            <a:tailEnd/>
          </a:ln>
        </p:spPr>
        <p:txBody>
          <a:bodyPr/>
          <a:lstStyle/>
          <a:p>
            <a:endParaRPr lang="en-US"/>
          </a:p>
        </p:txBody>
      </p:sp>
      <p:sp>
        <p:nvSpPr>
          <p:cNvPr id="1027" name="Line 9">
            <a:extLst>
              <a:ext uri="{FF2B5EF4-FFF2-40B4-BE49-F238E27FC236}">
                <a16:creationId xmlns:a16="http://schemas.microsoft.com/office/drawing/2014/main" id="{6696FBC5-A017-9E4C-9ECE-05DEAC39879F}"/>
              </a:ext>
            </a:extLst>
          </p:cNvPr>
          <p:cNvSpPr>
            <a:spLocks noChangeShapeType="1"/>
          </p:cNvSpPr>
          <p:nvPr userDrawn="1"/>
        </p:nvSpPr>
        <p:spPr bwMode="auto">
          <a:xfrm>
            <a:off x="91017" y="6511926"/>
            <a:ext cx="0" cy="34925"/>
          </a:xfrm>
          <a:prstGeom prst="line">
            <a:avLst/>
          </a:prstGeom>
          <a:noFill/>
          <a:ln w="127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28" name="Text Box 19">
            <a:extLst>
              <a:ext uri="{FF2B5EF4-FFF2-40B4-BE49-F238E27FC236}">
                <a16:creationId xmlns:a16="http://schemas.microsoft.com/office/drawing/2014/main" id="{CE81EBEA-BADE-CC44-8B4E-F66C77529903}"/>
              </a:ext>
            </a:extLst>
          </p:cNvPr>
          <p:cNvSpPr txBox="1">
            <a:spLocks noChangeArrowheads="1"/>
          </p:cNvSpPr>
          <p:nvPr userDrawn="1"/>
        </p:nvSpPr>
        <p:spPr bwMode="auto">
          <a:xfrm>
            <a:off x="11480800" y="6445250"/>
            <a:ext cx="609600" cy="336550"/>
          </a:xfrm>
          <a:prstGeom prst="rect">
            <a:avLst/>
          </a:prstGeom>
          <a:solidFill>
            <a:schemeClr val="bg1"/>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defRPr/>
            </a:pPr>
            <a:fld id="{9A90EEBC-6CFB-D140-A969-30F6D5F248D4}" type="slidenum">
              <a:rPr lang="en-US" altLang="en-US" sz="1600" b="1" smtClean="0"/>
              <a:pPr eaLnBrk="1" hangingPunct="1">
                <a:spcBef>
                  <a:spcPct val="50000"/>
                </a:spcBef>
                <a:defRPr/>
              </a:pPr>
              <a:t>‹#›</a:t>
            </a:fld>
            <a:endParaRPr lang="en-US" altLang="en-US" sz="1600" b="1"/>
          </a:p>
        </p:txBody>
      </p:sp>
      <p:pic>
        <p:nvPicPr>
          <p:cNvPr id="1029" name="Picture 129" descr="504 crest">
            <a:extLst>
              <a:ext uri="{FF2B5EF4-FFF2-40B4-BE49-F238E27FC236}">
                <a16:creationId xmlns:a16="http://schemas.microsoft.com/office/drawing/2014/main" id="{CA58CAFD-39E4-0349-8046-7737DF22003B}"/>
              </a:ext>
            </a:extLst>
          </p:cNvPr>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10566400" y="0"/>
            <a:ext cx="1625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33" descr="82abd">
            <a:extLst>
              <a:ext uri="{FF2B5EF4-FFF2-40B4-BE49-F238E27FC236}">
                <a16:creationId xmlns:a16="http://schemas.microsoft.com/office/drawing/2014/main" id="{3ABA183A-E8D4-A847-8E01-F2ED0981AF66}"/>
              </a:ext>
            </a:extLst>
          </p:cNvPr>
          <p:cNvPicPr>
            <a:picLocks noChangeAspect="1" noChangeArrowheads="1"/>
          </p:cNvPicPr>
          <p:nvPr userDrawn="1"/>
        </p:nvPicPr>
        <p:blipFill>
          <a:blip r:embed="rId16">
            <a:extLst>
              <a:ext uri="{28A0092B-C50C-407E-A947-70E740481C1C}">
                <a14:useLocalDpi xmlns:a14="http://schemas.microsoft.com/office/drawing/2010/main"/>
              </a:ext>
            </a:extLst>
          </a:blip>
          <a:srcRect/>
          <a:stretch>
            <a:fillRect/>
          </a:stretch>
        </p:blipFill>
        <p:spPr bwMode="auto">
          <a:xfrm>
            <a:off x="-203199" y="28576"/>
            <a:ext cx="196850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6" r:id="rId4"/>
    <p:sldLayoutId id="2147484147" r:id="rId5"/>
    <p:sldLayoutId id="2147484148" r:id="rId6"/>
    <p:sldLayoutId id="2147484149" r:id="rId7"/>
    <p:sldLayoutId id="2147484150" r:id="rId8"/>
    <p:sldLayoutId id="2147484151" r:id="rId9"/>
    <p:sldLayoutId id="2147484152" r:id="rId10"/>
    <p:sldLayoutId id="2147484153" r:id="rId11"/>
    <p:sldLayoutId id="2147484154" r:id="rId12"/>
    <p:sldLayoutId id="2147484155"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25.jpe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5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67.jpe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5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dod.hawaii.gov/hiarng/upar-social-media-submission/" TargetMode="External"/><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89.jpeg"/></Relationships>
</file>

<file path=ppt/slides/_rels/slide7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dvidshub.net/video/954069/b-roll-hawaii-army-national-guards-combat-engineers-showcase-warfighting-capabilities-with-demolition-training"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77.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3.xml"/><Relationship Id="rId1" Type="http://schemas.openxmlformats.org/officeDocument/2006/relationships/slideLayout" Target="../slideLayouts/slideLayout4.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8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hyperlink" Target="https://www.youtube.com/shorts/Mu9i2wXTUbQ" TargetMode="External"/><Relationship Id="rId7" Type="http://schemas.openxmlformats.org/officeDocument/2006/relationships/hyperlink" Target="https://www.youtube.com/shorts/EtlHGoy0HvU" TargetMode="External"/><Relationship Id="rId2" Type="http://schemas.openxmlformats.org/officeDocument/2006/relationships/notesSlide" Target="../notesSlides/notesSlide74.xml"/><Relationship Id="rId1" Type="http://schemas.openxmlformats.org/officeDocument/2006/relationships/slideLayout" Target="../slideLayouts/slideLayout5.xml"/><Relationship Id="rId6" Type="http://schemas.openxmlformats.org/officeDocument/2006/relationships/image" Target="../media/image99.png"/><Relationship Id="rId5" Type="http://schemas.openxmlformats.org/officeDocument/2006/relationships/hyperlink" Target="https://www.youtube.com/shorts/NXjPGYhh_wA" TargetMode="External"/><Relationship Id="rId4" Type="http://schemas.openxmlformats.org/officeDocument/2006/relationships/image" Target="../media/image98.png"/></Relationships>
</file>

<file path=ppt/slides/_rels/slide8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9.xml"/><Relationship Id="rId1" Type="http://schemas.openxmlformats.org/officeDocument/2006/relationships/slideLayout" Target="../slideLayouts/slideLayout4.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94.xml.rels><?xml version="1.0" encoding="UTF-8" standalone="yes"?>
<Relationships xmlns="http://schemas.openxmlformats.org/package/2006/relationships"><Relationship Id="rId8" Type="http://schemas.openxmlformats.org/officeDocument/2006/relationships/hyperlink" Target="http://www.linkedin.com/company/hiang" TargetMode="External"/><Relationship Id="rId13" Type="http://schemas.openxmlformats.org/officeDocument/2006/relationships/hyperlink" Target="https://twitter.com/HawaiiTAG" TargetMode="External"/><Relationship Id="rId3" Type="http://schemas.openxmlformats.org/officeDocument/2006/relationships/hyperlink" Target="https://www.facebook.com/HIARNG" TargetMode="External"/><Relationship Id="rId7" Type="http://schemas.openxmlformats.org/officeDocument/2006/relationships/hyperlink" Target="http://www.instagram.com/hawaiiairnationalguard/" TargetMode="External"/><Relationship Id="rId12" Type="http://schemas.openxmlformats.org/officeDocument/2006/relationships/hyperlink" Target="http://www.instagram.com/tagofhawaii" TargetMode="External"/><Relationship Id="rId17" Type="http://schemas.openxmlformats.org/officeDocument/2006/relationships/hyperlink" Target="https://www.facebook.com/cselhawaii" TargetMode="External"/><Relationship Id="rId2" Type="http://schemas.openxmlformats.org/officeDocument/2006/relationships/notesSlide" Target="../notesSlides/notesSlide80.xml"/><Relationship Id="rId16" Type="http://schemas.openxmlformats.org/officeDocument/2006/relationships/hyperlink" Target="http://www.facebook.com/daghawaii/" TargetMode="External"/><Relationship Id="rId1" Type="http://schemas.openxmlformats.org/officeDocument/2006/relationships/slideLayout" Target="../slideLayouts/slideLayout13.xml"/><Relationship Id="rId6" Type="http://schemas.openxmlformats.org/officeDocument/2006/relationships/hyperlink" Target="http://www.facebook.com/hawaiiairguard" TargetMode="External"/><Relationship Id="rId11" Type="http://schemas.openxmlformats.org/officeDocument/2006/relationships/hyperlink" Target="http://www.facebook.com/taghawaii" TargetMode="External"/><Relationship Id="rId5" Type="http://schemas.openxmlformats.org/officeDocument/2006/relationships/hyperlink" Target="https://www.linkedin.com/company/hiarng" TargetMode="External"/><Relationship Id="rId15" Type="http://schemas.openxmlformats.org/officeDocument/2006/relationships/hyperlink" Target="https://www.youtube.com/@HI_DOD_PA" TargetMode="External"/><Relationship Id="rId10" Type="http://schemas.openxmlformats.org/officeDocument/2006/relationships/hyperlink" Target="https://www.youtube.com/user/HIairguard" TargetMode="External"/><Relationship Id="rId4" Type="http://schemas.openxmlformats.org/officeDocument/2006/relationships/hyperlink" Target="https://www.instagram.com/hawaiiarmynationalguard/" TargetMode="External"/><Relationship Id="rId9" Type="http://schemas.openxmlformats.org/officeDocument/2006/relationships/hyperlink" Target="https://x.com/HiAirGuard" TargetMode="External"/><Relationship Id="rId14" Type="http://schemas.openxmlformats.org/officeDocument/2006/relationships/hyperlink" Target="http://www.linkedin.com/company/hidod"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107.png"/><Relationship Id="rId2" Type="http://schemas.openxmlformats.org/officeDocument/2006/relationships/notesSlide" Target="../notesSlides/notesSlide82.xml"/><Relationship Id="rId1" Type="http://schemas.openxmlformats.org/officeDocument/2006/relationships/slideLayout" Target="../slideLayouts/slideLayout4.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11.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armypubs.army.mil/epubs/DR_pubs/DR_a/ARN34864-FM_3-61-000-WEB-1.pdf"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hyperlink" Target="https://www.army.mil/socialmedia/"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dod.hawaii.gov/hawaii-national-guard-unit-public-affairs-representative-program/" TargetMode="External"/><Relationship Id="rId2" Type="http://schemas.openxmlformats.org/officeDocument/2006/relationships/image" Target="../media/image112.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13.sv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5FACFF-84A5-AC2C-7ABC-E61732CB9F48}"/>
              </a:ext>
            </a:extLst>
          </p:cNvPr>
          <p:cNvPicPr>
            <a:picLocks noChangeAspect="1"/>
          </p:cNvPicPr>
          <p:nvPr/>
        </p:nvPicPr>
        <p:blipFill>
          <a:blip r:embed="rId3" cstate="hqprint">
            <a:extLst>
              <a:ext uri="{28A0092B-C50C-407E-A947-70E740481C1C}">
                <a14:useLocalDpi xmlns:a14="http://schemas.microsoft.com/office/drawing/2010/main"/>
              </a:ext>
            </a:extLst>
          </a:blip>
          <a:srcRect r="-35405" b="-26681"/>
          <a:stretch>
            <a:fillRect/>
          </a:stretch>
        </p:blipFill>
        <p:spPr>
          <a:xfrm>
            <a:off x="7343787" y="0"/>
            <a:ext cx="10330944" cy="8687762"/>
          </a:xfrm>
          <a:prstGeom prst="rect">
            <a:avLst/>
          </a:prstGeom>
        </p:spPr>
      </p:pic>
      <p:sp>
        <p:nvSpPr>
          <p:cNvPr id="2062" name="Rectangle 14">
            <a:extLst>
              <a:ext uri="{FF2B5EF4-FFF2-40B4-BE49-F238E27FC236}">
                <a16:creationId xmlns:a16="http://schemas.microsoft.com/office/drawing/2014/main" id="{8632FFFC-4006-5643-8089-308E33209AC5}"/>
              </a:ext>
            </a:extLst>
          </p:cNvPr>
          <p:cNvSpPr>
            <a:spLocks noChangeArrowheads="1"/>
          </p:cNvSpPr>
          <p:nvPr/>
        </p:nvSpPr>
        <p:spPr bwMode="auto">
          <a:xfrm>
            <a:off x="582877" y="533400"/>
            <a:ext cx="6275123" cy="1828800"/>
          </a:xfrm>
          <a:prstGeom prst="rect">
            <a:avLst/>
          </a:prstGeom>
          <a:noFill/>
          <a:ln>
            <a:noFill/>
          </a:ln>
          <a:effectLst/>
        </p:spPr>
        <p:txBody>
          <a:bodyPr lIns="91440" tIns="45720" rIns="91440" bIns="45720" anchor="t"/>
          <a:lstStyle/>
          <a:p>
            <a:pPr algn="ctr" eaLnBrk="1" hangingPunct="1">
              <a:defRPr/>
            </a:pPr>
            <a:r>
              <a:rPr lang="en-US" sz="4400" b="1" dirty="0" err="1">
                <a:effectLst>
                  <a:outerShdw blurRad="38100" dist="38100" dir="2700000" algn="tl">
                    <a:srgbClr val="C0C0C0"/>
                  </a:outerShdw>
                </a:effectLst>
                <a:latin typeface="Arial"/>
                <a:cs typeface="Arial"/>
              </a:rPr>
              <a:t>Hawai</a:t>
            </a:r>
            <a:r>
              <a:rPr lang="haw-US" sz="4400" b="1" dirty="0">
                <a:effectLst>
                  <a:outerShdw blurRad="38100" dist="38100" dir="2700000" algn="tl">
                    <a:srgbClr val="C0C0C0"/>
                  </a:outerShdw>
                </a:effectLst>
                <a:latin typeface="Arial"/>
                <a:cs typeface="Arial"/>
              </a:rPr>
              <a:t>ʻ</a:t>
            </a:r>
            <a:r>
              <a:rPr lang="en-US" sz="4400" b="1" dirty="0">
                <a:effectLst>
                  <a:outerShdw blurRad="38100" dist="38100" dir="2700000" algn="tl">
                    <a:srgbClr val="C0C0C0"/>
                  </a:outerShdw>
                </a:effectLst>
                <a:latin typeface="Arial"/>
                <a:cs typeface="Arial"/>
              </a:rPr>
              <a:t>i National Guard</a:t>
            </a:r>
            <a:br>
              <a:rPr lang="en-US" sz="4400" b="1">
                <a:effectLst>
                  <a:outerShdw blurRad="38100" dist="38100" dir="2700000" algn="tl">
                    <a:srgbClr val="C0C0C0"/>
                  </a:outerShdw>
                </a:effectLst>
                <a:latin typeface="Arial" charset="0"/>
              </a:rPr>
            </a:br>
            <a:r>
              <a:rPr lang="en-US" sz="4400" b="1">
                <a:effectLst>
                  <a:outerShdw blurRad="38100" dist="38100" dir="2700000" algn="tl">
                    <a:srgbClr val="C0C0C0"/>
                  </a:outerShdw>
                </a:effectLst>
                <a:latin typeface="Arial"/>
                <a:cs typeface="Arial"/>
              </a:rPr>
              <a:t>UPAR </a:t>
            </a:r>
            <a:r>
              <a:rPr lang="en-US" sz="4400" b="1" dirty="0">
                <a:effectLst>
                  <a:outerShdw blurRad="38100" dist="38100" dir="2700000" algn="tl">
                    <a:srgbClr val="C0C0C0"/>
                  </a:outerShdw>
                </a:effectLst>
                <a:latin typeface="Arial"/>
                <a:cs typeface="Arial"/>
              </a:rPr>
              <a:t>Training</a:t>
            </a:r>
            <a:endParaRPr lang="en-US" sz="4400" b="1" dirty="0">
              <a:latin typeface="Arial"/>
              <a:cs typeface="Arial"/>
            </a:endParaRPr>
          </a:p>
        </p:txBody>
      </p:sp>
      <p:pic>
        <p:nvPicPr>
          <p:cNvPr id="4" name="Picture 3">
            <a:extLst>
              <a:ext uri="{FF2B5EF4-FFF2-40B4-BE49-F238E27FC236}">
                <a16:creationId xmlns:a16="http://schemas.microsoft.com/office/drawing/2014/main" id="{C338041A-57E8-45DB-9368-6046EBBEC9A2}"/>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582877" y="2772887"/>
            <a:ext cx="2989723" cy="2956941"/>
          </a:xfrm>
          <a:prstGeom prst="rect">
            <a:avLst/>
          </a:prstGeom>
        </p:spPr>
      </p:pic>
      <p:cxnSp>
        <p:nvCxnSpPr>
          <p:cNvPr id="10" name="Straight Connector 9">
            <a:extLst>
              <a:ext uri="{FF2B5EF4-FFF2-40B4-BE49-F238E27FC236}">
                <a16:creationId xmlns:a16="http://schemas.microsoft.com/office/drawing/2014/main" id="{E172F696-9388-454E-8503-D4079BF79D42}"/>
              </a:ext>
            </a:extLst>
          </p:cNvPr>
          <p:cNvCxnSpPr>
            <a:cxnSpLocks/>
          </p:cNvCxnSpPr>
          <p:nvPr/>
        </p:nvCxnSpPr>
        <p:spPr>
          <a:xfrm>
            <a:off x="1524000" y="6172200"/>
            <a:ext cx="3657600" cy="0"/>
          </a:xfrm>
          <a:prstGeom prst="line">
            <a:avLst/>
          </a:prstGeom>
          <a:ln w="44450" cmpd="sng">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EE085A9-5949-C617-C9AB-5868062284EE}"/>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901059" y="2772885"/>
            <a:ext cx="2956941" cy="29569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A31D6F67-E0CD-6746-9149-3683CB31D435}"/>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solidFill>
                  <a:schemeClr val="tx1"/>
                </a:solidFill>
              </a:rPr>
              <a:t>Agenda</a:t>
            </a:r>
          </a:p>
        </p:txBody>
      </p:sp>
      <p:sp>
        <p:nvSpPr>
          <p:cNvPr id="5122" name="Content Placeholder 2">
            <a:extLst>
              <a:ext uri="{FF2B5EF4-FFF2-40B4-BE49-F238E27FC236}">
                <a16:creationId xmlns:a16="http://schemas.microsoft.com/office/drawing/2014/main" id="{ABA0A7F8-CFDD-6A41-965C-F8CEABCD0B98}"/>
              </a:ext>
            </a:extLst>
          </p:cNvPr>
          <p:cNvSpPr>
            <a:spLocks noGrp="1"/>
          </p:cNvSpPr>
          <p:nvPr>
            <p:ph sz="half" idx="1"/>
          </p:nvPr>
        </p:nvSpPr>
        <p:spPr bwMode="auto">
          <a:xfrm>
            <a:off x="602985" y="1600201"/>
            <a:ext cx="1098206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a:pPr>
            <a:r>
              <a:rPr lang="en-US" altLang="en-US" sz="2400"/>
              <a:t>In the Beginning…</a:t>
            </a:r>
          </a:p>
          <a:p>
            <a:pPr>
              <a:buFont typeface="Arial"/>
            </a:pPr>
            <a:r>
              <a:rPr lang="en-US" altLang="en-US" sz="2400"/>
              <a:t>Policy</a:t>
            </a:r>
          </a:p>
          <a:p>
            <a:pPr>
              <a:buFont typeface="Arial"/>
            </a:pPr>
            <a:r>
              <a:rPr lang="en-US" altLang="en-US" sz="2400"/>
              <a:t>UPAR Responsibilities </a:t>
            </a:r>
          </a:p>
          <a:p>
            <a:pPr lvl="1">
              <a:buFont typeface="Arial"/>
            </a:pPr>
            <a:r>
              <a:rPr lang="en-US" altLang="en-US"/>
              <a:t>Public Affairs Preparedness</a:t>
            </a:r>
          </a:p>
          <a:p>
            <a:pPr lvl="1">
              <a:buFont typeface="Arial"/>
            </a:pPr>
            <a:r>
              <a:rPr lang="en-US" altLang="en-US"/>
              <a:t>Public Affairs Liaison</a:t>
            </a:r>
            <a:endParaRPr lang="en-US"/>
          </a:p>
          <a:p>
            <a:pPr lvl="1">
              <a:buFont typeface="Arial"/>
            </a:pPr>
            <a:r>
              <a:rPr lang="en-US"/>
              <a:t>Take Photos, Write Captions, &amp; Get Published </a:t>
            </a:r>
            <a:endParaRPr lang="en-US" altLang="en-US"/>
          </a:p>
          <a:p>
            <a:pPr lvl="1">
              <a:buFont typeface="Arial"/>
            </a:pPr>
            <a:r>
              <a:rPr lang="en-US" altLang="en-US"/>
              <a:t>Record Basic Video</a:t>
            </a:r>
            <a:endParaRPr lang="haw-US" altLang="en-US"/>
          </a:p>
          <a:p>
            <a:pPr lvl="1">
              <a:buFont typeface="Arial"/>
            </a:pPr>
            <a:r>
              <a:rPr lang="haw-US" altLang="en-US">
                <a:cs typeface="Arial"/>
              </a:rPr>
              <a:t>Understanding Media and Social Media</a:t>
            </a:r>
            <a:endParaRPr lang="en-US" altLang="en-US">
              <a:cs typeface="Arial"/>
            </a:endParaRPr>
          </a:p>
          <a:p>
            <a:pPr>
              <a:buFont typeface="Arial"/>
            </a:pPr>
            <a:r>
              <a:rPr lang="en-US" altLang="en-US" sz="2400"/>
              <a:t>Where do PA products go?</a:t>
            </a:r>
          </a:p>
          <a:p>
            <a:pPr>
              <a:buFont typeface="Arial"/>
            </a:pPr>
            <a:r>
              <a:rPr lang="en-US" altLang="en-US" sz="2400"/>
              <a:t>Final Notes</a:t>
            </a:r>
          </a:p>
        </p:txBody>
      </p:sp>
      <p:sp>
        <p:nvSpPr>
          <p:cNvPr id="3" name="Rectangle 2">
            <a:extLst>
              <a:ext uri="{FF2B5EF4-FFF2-40B4-BE49-F238E27FC236}">
                <a16:creationId xmlns:a16="http://schemas.microsoft.com/office/drawing/2014/main" id="{9275A9E7-4FF5-DD4C-924E-1A801C880606}"/>
              </a:ext>
            </a:extLst>
          </p:cNvPr>
          <p:cNvSpPr/>
          <p:nvPr/>
        </p:nvSpPr>
        <p:spPr>
          <a:xfrm>
            <a:off x="0" y="6522216"/>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005EDE-6F2B-C347-9F84-2E489E09122F}"/>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cs typeface="Arial" panose="020B0604020202020204" pitchFamily="34" charset="0"/>
              </a:rPr>
              <a:t>Introduction / UPAR Training</a:t>
            </a:r>
            <a:endParaRPr lang="en-US">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7FFA8A-1917-AF82-F747-6E30D5E71D8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998260" y="1423361"/>
            <a:ext cx="7067856" cy="4687017"/>
          </a:xfrm>
          <a:prstGeom prst="rect">
            <a:avLst/>
          </a:prstGeom>
        </p:spPr>
      </p:pic>
      <p:sp>
        <p:nvSpPr>
          <p:cNvPr id="9217" name="Title 1">
            <a:extLst>
              <a:ext uri="{FF2B5EF4-FFF2-40B4-BE49-F238E27FC236}">
                <a16:creationId xmlns:a16="http://schemas.microsoft.com/office/drawing/2014/main" id="{94728B10-0C79-6248-9169-0E5B22385AF9}"/>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In the Beginning…</a:t>
            </a:r>
          </a:p>
        </p:txBody>
      </p:sp>
      <p:sp>
        <p:nvSpPr>
          <p:cNvPr id="7171" name="Content Placeholder 2">
            <a:extLst>
              <a:ext uri="{FF2B5EF4-FFF2-40B4-BE49-F238E27FC236}">
                <a16:creationId xmlns:a16="http://schemas.microsoft.com/office/drawing/2014/main" id="{693389F9-9795-CD42-A82B-B2D8436E1A46}"/>
              </a:ext>
            </a:extLst>
          </p:cNvPr>
          <p:cNvSpPr>
            <a:spLocks noGrp="1"/>
          </p:cNvSpPr>
          <p:nvPr>
            <p:ph sz="half" idx="1"/>
          </p:nvPr>
        </p:nvSpPr>
        <p:spPr bwMode="auto"/>
        <p:txBody>
          <a:bodyPr vert="horz" wrap="square" lIns="91440" tIns="45720" rIns="91440" bIns="45720" numCol="1" anchor="t" anchorCtr="0" compatLnSpc="1">
            <a:prstTxWarp prst="textNoShape">
              <a:avLst/>
            </a:prstTxWarp>
          </a:bodyPr>
          <a:lstStyle/>
          <a:p>
            <a:pPr>
              <a:spcBef>
                <a:spcPts val="500"/>
              </a:spcBef>
              <a:buFont typeface="Arial" panose="020B0604020202020204" pitchFamily="34" charset="0"/>
              <a:buChar char="•"/>
              <a:defRPr/>
            </a:pPr>
            <a:r>
              <a:rPr lang="en-US" altLang="en-US" dirty="0"/>
              <a:t>Introductions</a:t>
            </a:r>
          </a:p>
          <a:p>
            <a:pPr lvl="1">
              <a:spcBef>
                <a:spcPts val="500"/>
              </a:spcBef>
              <a:buFont typeface="Arial" panose="020B0604020202020204" pitchFamily="34" charset="0"/>
              <a:buChar char="•"/>
              <a:defRPr/>
            </a:pPr>
            <a:r>
              <a:rPr lang="en-US" altLang="en-US" dirty="0">
                <a:cs typeface="Arial"/>
              </a:rPr>
              <a:t>Rank, full name, unit, and favorite hobby</a:t>
            </a:r>
          </a:p>
          <a:p>
            <a:pPr>
              <a:spcBef>
                <a:spcPts val="500"/>
              </a:spcBef>
              <a:buFont typeface="Arial" panose="020B0604020202020204" pitchFamily="34" charset="0"/>
              <a:buChar char="•"/>
              <a:defRPr/>
            </a:pPr>
            <a:r>
              <a:rPr lang="en-US" altLang="en-US" dirty="0"/>
              <a:t>Mahalo!</a:t>
            </a:r>
          </a:p>
          <a:p>
            <a:pPr>
              <a:spcBef>
                <a:spcPts val="500"/>
              </a:spcBef>
              <a:buFont typeface="Arial" panose="020B0604020202020204" pitchFamily="34" charset="0"/>
              <a:buChar char="•"/>
              <a:defRPr/>
            </a:pPr>
            <a:r>
              <a:rPr lang="en-US" altLang="en-US" dirty="0"/>
              <a:t>Building a foundation (for you and your unit’s PA program)</a:t>
            </a:r>
          </a:p>
          <a:p>
            <a:pPr>
              <a:spcBef>
                <a:spcPts val="500"/>
              </a:spcBef>
              <a:buFont typeface="Arial" panose="020B0604020202020204" pitchFamily="34" charset="0"/>
              <a:buChar char="•"/>
              <a:defRPr/>
            </a:pPr>
            <a:r>
              <a:rPr lang="en-US" altLang="en-US" dirty="0"/>
              <a:t>The HING UPAR Handbook</a:t>
            </a:r>
          </a:p>
        </p:txBody>
      </p:sp>
      <p:sp>
        <p:nvSpPr>
          <p:cNvPr id="9" name="Rectangle 8">
            <a:extLst>
              <a:ext uri="{FF2B5EF4-FFF2-40B4-BE49-F238E27FC236}">
                <a16:creationId xmlns:a16="http://schemas.microsoft.com/office/drawing/2014/main" id="{F3E63825-08F6-8444-9DD3-1C648B1C4DFF}"/>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6E98CDC-5A9F-29C1-FC62-FC22A39ACB21}"/>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cs typeface="Arial" panose="020B0604020202020204" pitchFamily="34" charset="0"/>
              </a:rPr>
              <a:t>Introduction / UPAR Training</a:t>
            </a:r>
            <a:endParaRPr lang="en-US">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D8D662-BDDA-11B5-A97D-CC30D7FEDA5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005368" y="1423359"/>
            <a:ext cx="7008962" cy="4701397"/>
          </a:xfrm>
          <a:prstGeom prst="rect">
            <a:avLst/>
          </a:prstGeom>
        </p:spPr>
      </p:pic>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Why UPAR?</a:t>
            </a:r>
          </a:p>
        </p:txBody>
      </p:sp>
      <p:sp>
        <p:nvSpPr>
          <p:cNvPr id="10242" name="Content Placeholder 2">
            <a:extLst>
              <a:ext uri="{FF2B5EF4-FFF2-40B4-BE49-F238E27FC236}">
                <a16:creationId xmlns:a16="http://schemas.microsoft.com/office/drawing/2014/main" id="{8D811473-200F-1645-A99E-F3EFFDF24F2A}"/>
              </a:ext>
            </a:extLst>
          </p:cNvPr>
          <p:cNvSpPr>
            <a:spLocks noGrp="1"/>
          </p:cNvSpPr>
          <p:nvPr>
            <p:ph idx="1"/>
          </p:nvPr>
        </p:nvSpPr>
        <p:spPr bwMode="auto">
          <a:xfrm>
            <a:off x="599017" y="1600201"/>
            <a:ext cx="6421967" cy="4525963"/>
          </a:xfrm>
          <a:noFill/>
        </p:spPr>
        <p:txBody>
          <a:bodyPr vert="horz" wrap="square" lIns="91440" tIns="45720" rIns="91440" bIns="45720" numCol="1" anchor="t" anchorCtr="0" compatLnSpc="1">
            <a:prstTxWarp prst="textNoShape">
              <a:avLst/>
            </a:prstTxWarp>
          </a:bodyPr>
          <a:lstStyle/>
          <a:p>
            <a:pPr>
              <a:buFont typeface="Arial"/>
              <a:buChar char="•"/>
            </a:pPr>
            <a:r>
              <a:rPr lang="en-US" altLang="en-US" sz="2400" dirty="0"/>
              <a:t>Support HING Public Affairs program</a:t>
            </a:r>
            <a:endParaRPr lang="en-US" altLang="en-US" sz="2400" dirty="0">
              <a:cs typeface="Arial"/>
            </a:endParaRPr>
          </a:p>
          <a:p>
            <a:pPr>
              <a:buFont typeface="Arial"/>
              <a:buChar char="•"/>
            </a:pPr>
            <a:r>
              <a:rPr lang="en-US" altLang="en-US" sz="2400" dirty="0"/>
              <a:t>We need your help in telling your </a:t>
            </a:r>
            <a:r>
              <a:rPr lang="en-US" sz="2400" dirty="0"/>
              <a:t>units, and “</a:t>
            </a:r>
            <a:r>
              <a:rPr lang="en-US" sz="2400" dirty="0" err="1"/>
              <a:t>Hawai</a:t>
            </a:r>
            <a:r>
              <a:rPr lang="haw-US" sz="2400" dirty="0"/>
              <a:t>ʻ</a:t>
            </a:r>
            <a:r>
              <a:rPr lang="en-US" sz="2400" dirty="0"/>
              <a:t>i National Guard story”</a:t>
            </a:r>
            <a:endParaRPr lang="en-US" altLang="en-US" sz="2400" dirty="0">
              <a:cs typeface="Arial"/>
            </a:endParaRPr>
          </a:p>
          <a:p>
            <a:pPr lvl="1">
              <a:buFont typeface="Arial"/>
            </a:pPr>
            <a:r>
              <a:rPr lang="en-US" altLang="en-US" sz="2000" dirty="0"/>
              <a:t>HIARNG 20 PAO positions</a:t>
            </a:r>
          </a:p>
          <a:p>
            <a:pPr lvl="1">
              <a:buFont typeface="Arial"/>
            </a:pPr>
            <a:r>
              <a:rPr lang="en-US" altLang="en-US" sz="2000" dirty="0"/>
              <a:t>HIANG 12 PAO positions</a:t>
            </a:r>
          </a:p>
          <a:p>
            <a:pPr lvl="1">
              <a:buFont typeface="Arial"/>
            </a:pPr>
            <a:r>
              <a:rPr lang="en-US" altLang="en-US" sz="2000" dirty="0"/>
              <a:t>Appx. 5,500 guardsman</a:t>
            </a:r>
          </a:p>
          <a:p>
            <a:pPr>
              <a:buFont typeface="Arial"/>
              <a:buChar char="•"/>
            </a:pPr>
            <a:r>
              <a:rPr lang="en-US" altLang="en-US" sz="2400" dirty="0">
                <a:cs typeface="Arial"/>
              </a:rPr>
              <a:t>History of HING</a:t>
            </a:r>
          </a:p>
          <a:p>
            <a:pPr>
              <a:buFont typeface="Arial"/>
            </a:pPr>
            <a:r>
              <a:rPr lang="en-US" altLang="en-US" sz="2400" dirty="0"/>
              <a:t>UPAR</a:t>
            </a:r>
            <a:r>
              <a:rPr lang="haw-US" altLang="en-US" sz="2400" dirty="0"/>
              <a:t>s</a:t>
            </a:r>
            <a:r>
              <a:rPr lang="en-US" altLang="en-US" sz="2400" dirty="0"/>
              <a:t> need two important things from the commander and the unit:</a:t>
            </a:r>
            <a:endParaRPr lang="en-US" altLang="en-US" sz="2400" dirty="0">
              <a:cs typeface="Arial"/>
            </a:endParaRPr>
          </a:p>
          <a:p>
            <a:pPr lvl="1">
              <a:buFont typeface="Arial"/>
              <a:buChar char="•"/>
            </a:pPr>
            <a:r>
              <a:rPr lang="en-US" altLang="en-US" sz="2400" dirty="0"/>
              <a:t>Time </a:t>
            </a:r>
          </a:p>
          <a:p>
            <a:pPr lvl="1">
              <a:buFont typeface="Arial"/>
              <a:buChar char="•"/>
            </a:pPr>
            <a:r>
              <a:rPr lang="en-US" altLang="en-US" sz="2400" dirty="0"/>
              <a:t>Support</a:t>
            </a:r>
            <a:endParaRPr lang="en-US" altLang="en-US" sz="2400" dirty="0">
              <a:cs typeface="Arial"/>
            </a:endParaRPr>
          </a:p>
        </p:txBody>
      </p:sp>
      <p:sp>
        <p:nvSpPr>
          <p:cNvPr id="6" name="Rectangle 5">
            <a:extLst>
              <a:ext uri="{FF2B5EF4-FFF2-40B4-BE49-F238E27FC236}">
                <a16:creationId xmlns:a16="http://schemas.microsoft.com/office/drawing/2014/main" id="{56961709-C386-1745-BBAA-62D4422C4148}"/>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AD1C47F-8A31-A195-DB3D-8DE7929A103B}"/>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cs typeface="Arial" panose="020B0604020202020204" pitchFamily="34" charset="0"/>
              </a:rPr>
              <a:t>Introduction / UPAR Training</a:t>
            </a:r>
            <a:endParaRPr lang="en-US">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F7FC65-369B-B544-92D0-EF1A394C0C79}"/>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6961709-C386-1745-BBAA-62D4422C4148}"/>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B027A9-A0A3-AF47-A57F-A2AEAE5A80D3}"/>
              </a:ext>
            </a:extLst>
          </p:cNvPr>
          <p:cNvSpPr/>
          <p:nvPr/>
        </p:nvSpPr>
        <p:spPr>
          <a:xfrm>
            <a:off x="583142" y="3426883"/>
            <a:ext cx="3448049" cy="2677656"/>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b="1" u="sng">
                <a:solidFill>
                  <a:schemeClr val="accent5">
                    <a:lumMod val="50000"/>
                  </a:schemeClr>
                </a:solidFill>
              </a:rPr>
              <a:t>Policy</a:t>
            </a:r>
          </a:p>
          <a:p>
            <a:pPr marL="285750" indent="-285750">
              <a:buFont typeface="Arial" panose="020B0604020202020204" pitchFamily="34" charset="0"/>
              <a:buChar char="•"/>
            </a:pPr>
            <a:r>
              <a:rPr lang="en-US" altLang="en-US" sz="1400" b="1">
                <a:solidFill>
                  <a:schemeClr val="tx1">
                    <a:lumMod val="65000"/>
                    <a:lumOff val="35000"/>
                  </a:schemeClr>
                </a:solidFill>
              </a:rPr>
              <a:t>UPAR Responsibilities</a:t>
            </a:r>
          </a:p>
          <a:p>
            <a:pPr marL="285750" indent="-285750">
              <a:buFont typeface="Arial" panose="020B0604020202020204" pitchFamily="34" charset="0"/>
              <a:buChar char="•"/>
            </a:pPr>
            <a:r>
              <a:rPr lang="en-US" altLang="en-US" sz="1400" b="1">
                <a:solidFill>
                  <a:schemeClr val="tx1">
                    <a:lumMod val="65000"/>
                    <a:lumOff val="35000"/>
                  </a:schemeClr>
                </a:solidFill>
              </a:rPr>
              <a:t>Public Affairs Preparedness</a:t>
            </a:r>
          </a:p>
          <a:p>
            <a:pPr marL="285750" indent="-285750">
              <a:buFont typeface="Arial" panose="020B0604020202020204" pitchFamily="34" charset="0"/>
              <a:buChar char="•"/>
            </a:pPr>
            <a:r>
              <a:rPr lang="en-US" altLang="en-US" sz="1400" b="1">
                <a:solidFill>
                  <a:schemeClr val="tx1">
                    <a:lumMod val="65000"/>
                    <a:lumOff val="35000"/>
                  </a:schemeClr>
                </a:solidFill>
              </a:rPr>
              <a:t>Public Affairs Liaison</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Take Photos, Write Captions, &amp; Get Published </a:t>
            </a:r>
            <a:endParaRPr lang="en-US" altLang="en-US" sz="1400" b="1">
              <a:solidFill>
                <a:schemeClr val="tx1">
                  <a:lumMod val="65000"/>
                  <a:lumOff val="35000"/>
                </a:schemeClr>
              </a:solidFill>
              <a:cs typeface="Arial"/>
            </a:endParaRP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Record Basic Video</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Understanding Media &amp; Social Media</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Where do PA products go?</a:t>
            </a:r>
          </a:p>
          <a:p>
            <a:pPr marL="285750" indent="-285750">
              <a:buFont typeface="Arial" panose="020B0604020202020204" pitchFamily="34" charset="0"/>
              <a:buChar char="•"/>
            </a:pPr>
            <a:r>
              <a:rPr lang="en-US" altLang="en-US" sz="1400" b="1">
                <a:solidFill>
                  <a:schemeClr val="tx1">
                    <a:lumMod val="65000"/>
                    <a:lumOff val="35000"/>
                  </a:schemeClr>
                </a:solidFill>
              </a:rPr>
              <a:t>Final Notes</a:t>
            </a:r>
            <a:endParaRPr lang="en-US" sz="1400" b="1">
              <a:solidFill>
                <a:schemeClr val="tx1">
                  <a:lumMod val="65000"/>
                  <a:lumOff val="35000"/>
                </a:schemeClr>
              </a:solidFill>
            </a:endParaRPr>
          </a:p>
        </p:txBody>
      </p:sp>
      <p:sp>
        <p:nvSpPr>
          <p:cNvPr id="10" name="Pentagon 9">
            <a:extLst>
              <a:ext uri="{FF2B5EF4-FFF2-40B4-BE49-F238E27FC236}">
                <a16:creationId xmlns:a16="http://schemas.microsoft.com/office/drawing/2014/main" id="{6D7723F4-0C31-074F-B504-372101A5C982}"/>
              </a:ext>
            </a:extLst>
          </p:cNvPr>
          <p:cNvSpPr/>
          <p:nvPr/>
        </p:nvSpPr>
        <p:spPr>
          <a:xfrm rot="5400000">
            <a:off x="-149126"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xfrm>
            <a:off x="588434" y="274638"/>
            <a:ext cx="10993966"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Policy</a:t>
            </a:r>
          </a:p>
        </p:txBody>
      </p:sp>
      <p:pic>
        <p:nvPicPr>
          <p:cNvPr id="2" name="Picture 2" descr="policy-making-reg-520x328.jpeg">
            <a:extLst>
              <a:ext uri="{FF2B5EF4-FFF2-40B4-BE49-F238E27FC236}">
                <a16:creationId xmlns:a16="http://schemas.microsoft.com/office/drawing/2014/main" id="{DFD9CE06-BEAB-FA7F-8BEA-0545AE5DF092}"/>
              </a:ext>
            </a:extLst>
          </p:cNvPr>
          <p:cNvPicPr>
            <a:picLocks noChangeAspect="1"/>
          </p:cNvPicPr>
          <p:nvPr/>
        </p:nvPicPr>
        <p:blipFill>
          <a:blip r:embed="rId3"/>
          <a:stretch>
            <a:fillRect/>
          </a:stretch>
        </p:blipFill>
        <p:spPr>
          <a:xfrm>
            <a:off x="5232156" y="1419984"/>
            <a:ext cx="6357481" cy="4005890"/>
          </a:xfrm>
          <a:prstGeom prst="rect">
            <a:avLst/>
          </a:prstGeom>
        </p:spPr>
      </p:pic>
      <p:sp>
        <p:nvSpPr>
          <p:cNvPr id="13" name="TextBox 12">
            <a:extLst>
              <a:ext uri="{FF2B5EF4-FFF2-40B4-BE49-F238E27FC236}">
                <a16:creationId xmlns:a16="http://schemas.microsoft.com/office/drawing/2014/main" id="{A179D158-D573-A7CC-5666-E14283D32D68}"/>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Policy / UPAR Training</a:t>
            </a:r>
            <a:endParaRPr lang="en-US">
              <a:solidFill>
                <a:schemeClr val="bg1"/>
              </a:solidFill>
              <a:latin typeface="Arial"/>
              <a:cs typeface="Arial"/>
            </a:endParaRPr>
          </a:p>
        </p:txBody>
      </p:sp>
    </p:spTree>
    <p:extLst>
      <p:ext uri="{BB962C8B-B14F-4D97-AF65-F5344CB8AC3E}">
        <p14:creationId xmlns:p14="http://schemas.microsoft.com/office/powerpoint/2010/main" val="2521308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DOD Policy</a:t>
            </a:r>
          </a:p>
        </p:txBody>
      </p:sp>
      <p:sp>
        <p:nvSpPr>
          <p:cNvPr id="10242" name="Content Placeholder 2">
            <a:extLst>
              <a:ext uri="{FF2B5EF4-FFF2-40B4-BE49-F238E27FC236}">
                <a16:creationId xmlns:a16="http://schemas.microsoft.com/office/drawing/2014/main" id="{8D811473-200F-1645-A99E-F3EFFDF24F2A}"/>
              </a:ext>
            </a:extLst>
          </p:cNvPr>
          <p:cNvSpPr>
            <a:spLocks noGrp="1"/>
          </p:cNvSpPr>
          <p:nvPr>
            <p:ph idx="1"/>
          </p:nvPr>
        </p:nvSpPr>
        <p:spPr bwMode="auto">
          <a:noFill/>
        </p:spPr>
        <p:txBody>
          <a:bodyPr vert="horz" wrap="square" lIns="91440" tIns="45720" rIns="91440" bIns="45720" numCol="1" anchor="t" anchorCtr="0" compatLnSpc="1">
            <a:prstTxWarp prst="textNoShape">
              <a:avLst/>
            </a:prstTxWarp>
          </a:bodyPr>
          <a:lstStyle/>
          <a:p>
            <a:r>
              <a:rPr lang="en-US" sz="2400"/>
              <a:t>Free-flow of general / military information, </a:t>
            </a:r>
            <a:r>
              <a:rPr lang="en-US" sz="2400" b="1"/>
              <a:t>without</a:t>
            </a:r>
            <a:r>
              <a:rPr lang="en-US" sz="2400"/>
              <a:t> censorship or propaganda</a:t>
            </a:r>
          </a:p>
          <a:p>
            <a:r>
              <a:rPr lang="en-US" sz="2400"/>
              <a:t>Information </a:t>
            </a:r>
            <a:r>
              <a:rPr lang="en-US" sz="2400" b="1"/>
              <a:t>will not be </a:t>
            </a:r>
            <a:r>
              <a:rPr lang="en-US" sz="2400"/>
              <a:t>classified or withheld to protect Government from criticism or embarrassment</a:t>
            </a:r>
          </a:p>
          <a:p>
            <a:r>
              <a:rPr lang="en-US" sz="2400"/>
              <a:t>Information </a:t>
            </a:r>
            <a:r>
              <a:rPr lang="en-US" sz="2400" b="1"/>
              <a:t>will be </a:t>
            </a:r>
            <a:r>
              <a:rPr lang="en-US" sz="2400"/>
              <a:t>withheld only when:</a:t>
            </a:r>
            <a:endParaRPr lang="en-US" sz="2400">
              <a:cs typeface="Arial"/>
            </a:endParaRPr>
          </a:p>
          <a:p>
            <a:pPr lvl="1">
              <a:buFont typeface="Arial"/>
              <a:buChar char="•"/>
            </a:pPr>
            <a:r>
              <a:rPr lang="en-US" sz="2400"/>
              <a:t>adversely affect national security</a:t>
            </a:r>
            <a:endParaRPr lang="en-US" sz="2400">
              <a:cs typeface="Arial"/>
            </a:endParaRPr>
          </a:p>
          <a:p>
            <a:pPr lvl="1">
              <a:buFont typeface="Arial"/>
              <a:buChar char="•"/>
            </a:pPr>
            <a:r>
              <a:rPr lang="en-US" sz="2400"/>
              <a:t>threaten</a:t>
            </a:r>
            <a:r>
              <a:rPr lang="haw-US" sz="2400"/>
              <a:t>s</a:t>
            </a:r>
            <a:r>
              <a:rPr lang="en-US" sz="2400"/>
              <a:t> safety or privacy of the Armed Forces</a:t>
            </a:r>
            <a:endParaRPr lang="en-US" sz="2400">
              <a:cs typeface="Arial"/>
            </a:endParaRPr>
          </a:p>
          <a:p>
            <a:pPr lvl="1">
              <a:buFont typeface="Arial"/>
              <a:buChar char="•"/>
            </a:pPr>
            <a:r>
              <a:rPr lang="en-US" sz="2400"/>
              <a:t>directed by law or regulation</a:t>
            </a:r>
            <a:endParaRPr lang="en-US" sz="2400">
              <a:cs typeface="Arial"/>
            </a:endParaRPr>
          </a:p>
          <a:p>
            <a:r>
              <a:rPr lang="en-US" sz="2400"/>
              <a:t>DoD’s </a:t>
            </a:r>
            <a:r>
              <a:rPr lang="en-US" sz="2400" b="1"/>
              <a:t>obligation: </a:t>
            </a:r>
            <a:r>
              <a:rPr lang="en-US" sz="2400"/>
              <a:t>provide public with information, may require </a:t>
            </a:r>
            <a:r>
              <a:rPr lang="en-US" sz="2400" i="1"/>
              <a:t>detailed public affairs planning </a:t>
            </a:r>
            <a:endParaRPr lang="en-US" sz="2400">
              <a:cs typeface="Arial"/>
            </a:endParaRPr>
          </a:p>
          <a:p>
            <a:r>
              <a:rPr lang="en-US" sz="2400"/>
              <a:t>Propaganda has</a:t>
            </a:r>
            <a:r>
              <a:rPr lang="en-US" sz="2400" b="1"/>
              <a:t> </a:t>
            </a:r>
            <a:r>
              <a:rPr lang="en-US" sz="2400" b="1" u="sng"/>
              <a:t>NO</a:t>
            </a:r>
            <a:r>
              <a:rPr lang="en-US" sz="2400" b="1"/>
              <a:t> </a:t>
            </a:r>
            <a:r>
              <a:rPr lang="en-US" sz="2400"/>
              <a:t>place in DOD public affairs</a:t>
            </a:r>
            <a:endParaRPr lang="en-US" sz="2400">
              <a:cs typeface="Arial"/>
            </a:endParaRPr>
          </a:p>
        </p:txBody>
      </p:sp>
      <p:sp>
        <p:nvSpPr>
          <p:cNvPr id="6" name="Rectangle 5">
            <a:extLst>
              <a:ext uri="{FF2B5EF4-FFF2-40B4-BE49-F238E27FC236}">
                <a16:creationId xmlns:a16="http://schemas.microsoft.com/office/drawing/2014/main" id="{56961709-C386-1745-BBAA-62D4422C4148}"/>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1579AEA-8F67-E43D-FE3E-4D08B9751F41}"/>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Policy / UPAR Training</a:t>
            </a:r>
            <a:endParaRPr lang="en-US">
              <a:solidFill>
                <a:schemeClr val="bg1"/>
              </a:solidFill>
              <a:latin typeface="Arial"/>
              <a:cs typeface="Arial"/>
            </a:endParaRPr>
          </a:p>
        </p:txBody>
      </p:sp>
    </p:spTree>
    <p:extLst>
      <p:ext uri="{BB962C8B-B14F-4D97-AF65-F5344CB8AC3E}">
        <p14:creationId xmlns:p14="http://schemas.microsoft.com/office/powerpoint/2010/main" val="1220560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DA93FBE-B91B-CE5C-81BA-BB542DD3AE58}"/>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DOD Policy</a:t>
            </a:r>
            <a:endParaRPr lang="en-US"/>
          </a:p>
        </p:txBody>
      </p:sp>
      <p:sp>
        <p:nvSpPr>
          <p:cNvPr id="10242" name="Content Placeholder 2">
            <a:extLst>
              <a:ext uri="{FF2B5EF4-FFF2-40B4-BE49-F238E27FC236}">
                <a16:creationId xmlns:a16="http://schemas.microsoft.com/office/drawing/2014/main" id="{8D811473-200F-1645-A99E-F3EFFDF24F2A}"/>
              </a:ext>
            </a:extLst>
          </p:cNvPr>
          <p:cNvSpPr>
            <a:spLocks noGrp="1"/>
          </p:cNvSpPr>
          <p:nvPr>
            <p:ph idx="1"/>
          </p:nvPr>
        </p:nvSpPr>
        <p:spPr bwMode="auto">
          <a:noFill/>
        </p:spPr>
        <p:txBody>
          <a:bodyPr vert="horz" wrap="square" lIns="91440" tIns="45720" rIns="91440" bIns="45720" numCol="1" anchor="t" anchorCtr="0" compatLnSpc="1">
            <a:prstTxWarp prst="textNoShape">
              <a:avLst/>
            </a:prstTxWarp>
          </a:bodyPr>
          <a:lstStyle/>
          <a:p>
            <a:r>
              <a:rPr lang="en-US" sz="2400"/>
              <a:t>Standalone or portions of classified and unclassified information </a:t>
            </a:r>
            <a:r>
              <a:rPr lang="en-US" sz="2400" b="1"/>
              <a:t>have potential </a:t>
            </a:r>
            <a:r>
              <a:rPr lang="en-US" sz="2400"/>
              <a:t>to compromise security</a:t>
            </a:r>
            <a:endParaRPr lang="en-US" sz="2400">
              <a:cs typeface="Arial"/>
            </a:endParaRPr>
          </a:p>
          <a:p>
            <a:r>
              <a:rPr lang="en-US" sz="2400"/>
              <a:t>Information for public release is </a:t>
            </a:r>
            <a:r>
              <a:rPr lang="en-US" sz="2400" b="1"/>
              <a:t>cleared </a:t>
            </a:r>
            <a:r>
              <a:rPr lang="en-US" sz="2400"/>
              <a:t>via security</a:t>
            </a:r>
            <a:r>
              <a:rPr lang="haw-US" sz="2400"/>
              <a:t> and </a:t>
            </a:r>
            <a:r>
              <a:rPr lang="en-US" sz="2400"/>
              <a:t>policy review (</a:t>
            </a:r>
            <a:r>
              <a:rPr lang="en-US" sz="2400" i="1"/>
              <a:t>conducted by </a:t>
            </a:r>
            <a:r>
              <a:rPr lang="haw-US" sz="2400" i="1"/>
              <a:t>PAO</a:t>
            </a:r>
            <a:r>
              <a:rPr lang="en-US" sz="2400"/>
              <a:t>)</a:t>
            </a:r>
          </a:p>
          <a:p>
            <a:r>
              <a:rPr lang="en-US" sz="2400"/>
              <a:t>Effective communication is</a:t>
            </a:r>
            <a:r>
              <a:rPr lang="en-US" sz="2400" b="1"/>
              <a:t> required </a:t>
            </a:r>
          </a:p>
          <a:p>
            <a:pPr lvl="1"/>
            <a:r>
              <a:rPr lang="en-US" sz="2000"/>
              <a:t>Increase public awareness of the mission, goals, policies and programs</a:t>
            </a:r>
          </a:p>
          <a:p>
            <a:pPr lvl="1"/>
            <a:r>
              <a:rPr lang="en-US" sz="2000"/>
              <a:t>Foster community relations and build good will</a:t>
            </a:r>
          </a:p>
          <a:p>
            <a:pPr lvl="1"/>
            <a:r>
              <a:rPr lang="en-US" sz="2000"/>
              <a:t>Accountable to taxpayers and rely on their support</a:t>
            </a:r>
            <a:endParaRPr lang="en-US" sz="2000">
              <a:cs typeface="Arial"/>
            </a:endParaRPr>
          </a:p>
          <a:p>
            <a:r>
              <a:rPr lang="en-US" sz="2400"/>
              <a:t>Release of accurate information must be done </a:t>
            </a:r>
            <a:r>
              <a:rPr lang="en-US" sz="2400">
                <a:ea typeface="+mn-lt"/>
                <a:cs typeface="+mn-lt"/>
              </a:rPr>
              <a:t>with </a:t>
            </a:r>
            <a:r>
              <a:rPr lang="en-US" sz="2400" b="1">
                <a:ea typeface="+mn-lt"/>
                <a:cs typeface="+mn-lt"/>
              </a:rPr>
              <a:t>speed, efficiency </a:t>
            </a:r>
            <a:r>
              <a:rPr lang="en-US" sz="2400" b="1"/>
              <a:t>and through variety of mediums </a:t>
            </a:r>
            <a:r>
              <a:rPr lang="en-US" sz="2400"/>
              <a:t>(</a:t>
            </a:r>
            <a:r>
              <a:rPr lang="en-US" sz="2400" i="1"/>
              <a:t>different audiences</a:t>
            </a:r>
            <a:r>
              <a:rPr lang="en-US" sz="2400"/>
              <a:t>)</a:t>
            </a:r>
            <a:endParaRPr lang="en-US" sz="2400" b="1"/>
          </a:p>
        </p:txBody>
      </p:sp>
      <p:sp>
        <p:nvSpPr>
          <p:cNvPr id="6" name="Rectangle 5">
            <a:extLst>
              <a:ext uri="{FF2B5EF4-FFF2-40B4-BE49-F238E27FC236}">
                <a16:creationId xmlns:a16="http://schemas.microsoft.com/office/drawing/2014/main" id="{56961709-C386-1745-BBAA-62D4422C4148}"/>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5EF34A3-7E04-C767-64B2-3B96634A7B62}"/>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Policy / UPAR Training</a:t>
            </a:r>
            <a:endParaRPr lang="en-US">
              <a:solidFill>
                <a:schemeClr val="bg1"/>
              </a:solidFill>
              <a:latin typeface="Arial"/>
              <a:cs typeface="Arial"/>
            </a:endParaRPr>
          </a:p>
        </p:txBody>
      </p:sp>
    </p:spTree>
    <p:extLst>
      <p:ext uri="{BB962C8B-B14F-4D97-AF65-F5344CB8AC3E}">
        <p14:creationId xmlns:p14="http://schemas.microsoft.com/office/powerpoint/2010/main" val="2193949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OPSEC</a:t>
            </a:r>
            <a:br>
              <a:rPr lang="en-US" altLang="en-US" b="1"/>
            </a:br>
            <a:r>
              <a:rPr lang="en-US" altLang="en-US" sz="1600"/>
              <a:t>Operations Security</a:t>
            </a:r>
          </a:p>
        </p:txBody>
      </p:sp>
      <p:sp>
        <p:nvSpPr>
          <p:cNvPr id="10242" name="Content Placeholder 2">
            <a:extLst>
              <a:ext uri="{FF2B5EF4-FFF2-40B4-BE49-F238E27FC236}">
                <a16:creationId xmlns:a16="http://schemas.microsoft.com/office/drawing/2014/main" id="{8D811473-200F-1645-A99E-F3EFFDF24F2A}"/>
              </a:ext>
            </a:extLst>
          </p:cNvPr>
          <p:cNvSpPr>
            <a:spLocks noGrp="1"/>
          </p:cNvSpPr>
          <p:nvPr>
            <p:ph sz="half" idx="1"/>
          </p:nvPr>
        </p:nvSpPr>
        <p:spPr bwMode="auto">
          <a:xfrm>
            <a:off x="613394" y="1600201"/>
            <a:ext cx="6190230" cy="4525963"/>
          </a:xfrm>
          <a:noFill/>
        </p:spPr>
        <p:txBody>
          <a:bodyPr vert="horz" wrap="square" lIns="91440" tIns="45720" rIns="91440" bIns="45720" numCol="1" anchor="t" anchorCtr="0" compatLnSpc="1">
            <a:prstTxWarp prst="textNoShape">
              <a:avLst/>
            </a:prstTxWarp>
          </a:bodyPr>
          <a:lstStyle/>
          <a:p>
            <a:pPr algn="l"/>
            <a:r>
              <a:rPr lang="en-US" sz="2400"/>
              <a:t>Exact # of troops, </a:t>
            </a:r>
            <a:r>
              <a:rPr lang="haw-US" sz="2400"/>
              <a:t>e</a:t>
            </a:r>
            <a:r>
              <a:rPr lang="en-US" sz="2400"/>
              <a:t>xact times of departure, radio frequencies, which vehicles are mission ready, what route a unit will take…</a:t>
            </a:r>
            <a:endParaRPr lang="en-US" sz="2400">
              <a:cs typeface="Arial"/>
            </a:endParaRPr>
          </a:p>
          <a:p>
            <a:r>
              <a:rPr lang="en-US" sz="2400"/>
              <a:t>Practice </a:t>
            </a:r>
            <a:r>
              <a:rPr lang="en-US" sz="2400" b="1"/>
              <a:t>security at the source</a:t>
            </a:r>
            <a:endParaRPr lang="en-US" sz="2400" b="1">
              <a:cs typeface="Arial"/>
            </a:endParaRPr>
          </a:p>
          <a:p>
            <a:r>
              <a:rPr lang="en-US" sz="2400"/>
              <a:t>Be aware of OPSEC and responsible for safeguarding sensitive information</a:t>
            </a:r>
            <a:endParaRPr lang="en-US" sz="2400">
              <a:cs typeface="Arial"/>
            </a:endParaRPr>
          </a:p>
          <a:p>
            <a:r>
              <a:rPr lang="en-US" sz="2400" b="1"/>
              <a:t>OPSEC applies to: </a:t>
            </a:r>
            <a:endParaRPr lang="en-US" sz="2400" b="1">
              <a:cs typeface="Arial"/>
            </a:endParaRPr>
          </a:p>
          <a:p>
            <a:pPr lvl="1"/>
            <a:r>
              <a:rPr lang="en-US"/>
              <a:t>media interviews </a:t>
            </a:r>
            <a:endParaRPr lang="en-US">
              <a:cs typeface="Arial"/>
            </a:endParaRPr>
          </a:p>
          <a:p>
            <a:pPr lvl="1"/>
            <a:r>
              <a:rPr lang="en-US"/>
              <a:t>sharing info/imagery with family &amp; friends, including email &amp; social media</a:t>
            </a:r>
            <a:endParaRPr lang="en-US">
              <a:cs typeface="Arial"/>
            </a:endParaRPr>
          </a:p>
          <a:p>
            <a:endParaRPr lang="en-US" sz="2000"/>
          </a:p>
        </p:txBody>
      </p:sp>
      <p:sp>
        <p:nvSpPr>
          <p:cNvPr id="6" name="Rectangle 5">
            <a:extLst>
              <a:ext uri="{FF2B5EF4-FFF2-40B4-BE49-F238E27FC236}">
                <a16:creationId xmlns:a16="http://schemas.microsoft.com/office/drawing/2014/main" id="{56961709-C386-1745-BBAA-62D4422C4148}"/>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OPSEC image1.jpg">
            <a:extLst>
              <a:ext uri="{FF2B5EF4-FFF2-40B4-BE49-F238E27FC236}">
                <a16:creationId xmlns:a16="http://schemas.microsoft.com/office/drawing/2014/main" id="{3A91D33A-B4E3-8104-F4BC-EA4030F581BF}"/>
              </a:ext>
            </a:extLst>
          </p:cNvPr>
          <p:cNvPicPr>
            <a:picLocks noChangeAspect="1"/>
          </p:cNvPicPr>
          <p:nvPr/>
        </p:nvPicPr>
        <p:blipFill>
          <a:blip r:embed="rId3"/>
          <a:stretch>
            <a:fillRect/>
          </a:stretch>
        </p:blipFill>
        <p:spPr>
          <a:xfrm>
            <a:off x="6793492" y="1600200"/>
            <a:ext cx="4800941" cy="3189530"/>
          </a:xfrm>
          <a:prstGeom prst="rect">
            <a:avLst/>
          </a:prstGeom>
        </p:spPr>
      </p:pic>
      <p:sp>
        <p:nvSpPr>
          <p:cNvPr id="2" name="TextBox 1">
            <a:extLst>
              <a:ext uri="{FF2B5EF4-FFF2-40B4-BE49-F238E27FC236}">
                <a16:creationId xmlns:a16="http://schemas.microsoft.com/office/drawing/2014/main" id="{4A632B82-7D79-D6C0-1E28-F10B9D33E307}"/>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Policy / UPAR Training</a:t>
            </a:r>
            <a:endParaRPr lang="en-US">
              <a:solidFill>
                <a:schemeClr val="bg1"/>
              </a:solidFill>
              <a:latin typeface="Arial"/>
              <a:cs typeface="Arial"/>
            </a:endParaRPr>
          </a:p>
        </p:txBody>
      </p:sp>
    </p:spTree>
    <p:extLst>
      <p:ext uri="{BB962C8B-B14F-4D97-AF65-F5344CB8AC3E}">
        <p14:creationId xmlns:p14="http://schemas.microsoft.com/office/powerpoint/2010/main" val="1626337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solidFill>
                  <a:srgbClr val="FF0000"/>
                </a:solidFill>
              </a:rPr>
              <a:t>What Not To Do</a:t>
            </a:r>
          </a:p>
        </p:txBody>
      </p:sp>
      <p:sp>
        <p:nvSpPr>
          <p:cNvPr id="2" name="Text Placeholder 1">
            <a:extLst>
              <a:ext uri="{FF2B5EF4-FFF2-40B4-BE49-F238E27FC236}">
                <a16:creationId xmlns:a16="http://schemas.microsoft.com/office/drawing/2014/main" id="{CB2AAA38-A7D9-8CEE-95C6-CA631DCBDB0D}"/>
              </a:ext>
            </a:extLst>
          </p:cNvPr>
          <p:cNvSpPr>
            <a:spLocks noGrp="1"/>
          </p:cNvSpPr>
          <p:nvPr>
            <p:ph type="body" idx="1"/>
          </p:nvPr>
        </p:nvSpPr>
        <p:spPr/>
        <p:txBody>
          <a:bodyPr lIns="91440" tIns="45720" rIns="91440" bIns="45720" anchor="b"/>
          <a:lstStyle/>
          <a:p>
            <a:r>
              <a:rPr lang="en-US"/>
              <a:t>For example:</a:t>
            </a:r>
          </a:p>
        </p:txBody>
      </p:sp>
      <p:sp>
        <p:nvSpPr>
          <p:cNvPr id="10242" name="Content Placeholder 2">
            <a:extLst>
              <a:ext uri="{FF2B5EF4-FFF2-40B4-BE49-F238E27FC236}">
                <a16:creationId xmlns:a16="http://schemas.microsoft.com/office/drawing/2014/main" id="{8D811473-200F-1645-A99E-F3EFFDF24F2A}"/>
              </a:ext>
            </a:extLst>
          </p:cNvPr>
          <p:cNvSpPr>
            <a:spLocks noGrp="1"/>
          </p:cNvSpPr>
          <p:nvPr>
            <p:ph sz="half" idx="2"/>
          </p:nvPr>
        </p:nvSpPr>
        <p:spPr bwMode="auto">
          <a:xfrm>
            <a:off x="609600" y="2174875"/>
            <a:ext cx="4826201" cy="3951288"/>
          </a:xfrm>
          <a:noFill/>
        </p:spPr>
        <p:txBody>
          <a:bodyPr vert="horz" wrap="square" lIns="91440" tIns="45720" rIns="91440" bIns="45720" numCol="1" anchor="t" anchorCtr="0" compatLnSpc="1">
            <a:prstTxWarp prst="textNoShape">
              <a:avLst/>
            </a:prstTxWarp>
          </a:bodyPr>
          <a:lstStyle/>
          <a:p>
            <a:pPr>
              <a:buFont typeface="Arial"/>
              <a:buChar char="•"/>
            </a:pPr>
            <a:r>
              <a:rPr lang="en-US"/>
              <a:t>2003, Geraldo Rivera traveling with 101st Airborne Division in Iraq as a war correspondent for Fox News and made major tactical error</a:t>
            </a:r>
            <a:endParaRPr lang="en-US">
              <a:cs typeface="Arial"/>
            </a:endParaRPr>
          </a:p>
          <a:p>
            <a:r>
              <a:rPr lang="en-US"/>
              <a:t>Rivera drew map during a live broadcast, pinpointing exact location and revealing time and details of upcoming operation</a:t>
            </a:r>
          </a:p>
        </p:txBody>
      </p:sp>
      <p:sp>
        <p:nvSpPr>
          <p:cNvPr id="6" name="Rectangle 5">
            <a:extLst>
              <a:ext uri="{FF2B5EF4-FFF2-40B4-BE49-F238E27FC236}">
                <a16:creationId xmlns:a16="http://schemas.microsoft.com/office/drawing/2014/main" id="{56961709-C386-1745-BBAA-62D4422C4148}"/>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Geraldo Rivera 2.png">
            <a:extLst>
              <a:ext uri="{FF2B5EF4-FFF2-40B4-BE49-F238E27FC236}">
                <a16:creationId xmlns:a16="http://schemas.microsoft.com/office/drawing/2014/main" id="{88C3551C-402F-1E06-F4F5-5AC41BC064CF}"/>
              </a:ext>
            </a:extLst>
          </p:cNvPr>
          <p:cNvPicPr>
            <a:picLocks noChangeAspect="1"/>
          </p:cNvPicPr>
          <p:nvPr/>
        </p:nvPicPr>
        <p:blipFill>
          <a:blip r:embed="rId3"/>
          <a:stretch>
            <a:fillRect/>
          </a:stretch>
        </p:blipFill>
        <p:spPr>
          <a:xfrm>
            <a:off x="5450668" y="1536776"/>
            <a:ext cx="6144352" cy="3943731"/>
          </a:xfrm>
          <a:prstGeom prst="rect">
            <a:avLst/>
          </a:prstGeom>
        </p:spPr>
      </p:pic>
      <p:sp>
        <p:nvSpPr>
          <p:cNvPr id="4" name="TextBox 3">
            <a:extLst>
              <a:ext uri="{FF2B5EF4-FFF2-40B4-BE49-F238E27FC236}">
                <a16:creationId xmlns:a16="http://schemas.microsoft.com/office/drawing/2014/main" id="{2B32E7E0-3091-1356-D4A4-FD3BCAB10767}"/>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Policy / UPAR Training</a:t>
            </a:r>
            <a:endParaRPr lang="en-US">
              <a:solidFill>
                <a:schemeClr val="bg1"/>
              </a:solidFill>
              <a:latin typeface="Arial"/>
              <a:cs typeface="Arial"/>
            </a:endParaRPr>
          </a:p>
        </p:txBody>
      </p:sp>
    </p:spTree>
    <p:extLst>
      <p:ext uri="{BB962C8B-B14F-4D97-AF65-F5344CB8AC3E}">
        <p14:creationId xmlns:p14="http://schemas.microsoft.com/office/powerpoint/2010/main" val="2016490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Misc. &amp; Things to Consider</a:t>
            </a:r>
          </a:p>
        </p:txBody>
      </p:sp>
      <p:sp>
        <p:nvSpPr>
          <p:cNvPr id="10242" name="Content Placeholder 2">
            <a:extLst>
              <a:ext uri="{FF2B5EF4-FFF2-40B4-BE49-F238E27FC236}">
                <a16:creationId xmlns:a16="http://schemas.microsoft.com/office/drawing/2014/main" id="{8D811473-200F-1645-A99E-F3EFFDF24F2A}"/>
              </a:ext>
            </a:extLst>
          </p:cNvPr>
          <p:cNvSpPr>
            <a:spLocks noGrp="1"/>
          </p:cNvSpPr>
          <p:nvPr>
            <p:ph idx="1"/>
          </p:nvPr>
        </p:nvSpPr>
        <p:spPr bwMode="auto">
          <a:noFill/>
        </p:spPr>
        <p:txBody>
          <a:bodyPr vert="horz" wrap="square" lIns="91440" tIns="45720" rIns="91440" bIns="45720" numCol="1" anchor="t" anchorCtr="0" compatLnSpc="1">
            <a:prstTxWarp prst="textNoShape">
              <a:avLst/>
            </a:prstTxWarp>
          </a:bodyPr>
          <a:lstStyle/>
          <a:p>
            <a:pPr marL="0" indent="0">
              <a:buNone/>
            </a:pPr>
            <a:r>
              <a:rPr lang="en-US" sz="2000"/>
              <a:t>Photos of children from events must have parental permission</a:t>
            </a:r>
            <a:endParaRPr lang="haw-US" sz="2000"/>
          </a:p>
          <a:p>
            <a:pPr marL="0" indent="0">
              <a:buNone/>
            </a:pPr>
            <a:endParaRPr lang="en-US" sz="2000"/>
          </a:p>
          <a:p>
            <a:pPr marL="0" indent="0">
              <a:buNone/>
            </a:pPr>
            <a:r>
              <a:rPr lang="en-US" sz="2000" b="1"/>
              <a:t>Copyright and Fair Use of your products</a:t>
            </a:r>
          </a:p>
          <a:p>
            <a:pPr marL="285750" indent="-285750">
              <a:buFont typeface="Arial"/>
              <a:buChar char="•"/>
            </a:pPr>
            <a:r>
              <a:rPr lang="en-US" sz="2000"/>
              <a:t>If you are a service member, working with government equipment and/or on government time </a:t>
            </a:r>
            <a:r>
              <a:rPr lang="en-US" sz="2000" i="1"/>
              <a:t>- it belongs to the government</a:t>
            </a:r>
            <a:endParaRPr lang="en-US" sz="2000">
              <a:cs typeface="Arial"/>
            </a:endParaRPr>
          </a:p>
          <a:p>
            <a:pPr lvl="1">
              <a:buFont typeface="Arial"/>
              <a:buChar char="–"/>
            </a:pPr>
            <a:endParaRPr lang="en-US" sz="2000">
              <a:cs typeface="Arial"/>
            </a:endParaRPr>
          </a:p>
          <a:p>
            <a:pPr>
              <a:buFont typeface="Arial"/>
              <a:buChar char="•"/>
            </a:pPr>
            <a:endParaRPr lang="en-US" sz="2000">
              <a:cs typeface="Arial"/>
            </a:endParaRPr>
          </a:p>
        </p:txBody>
      </p:sp>
      <p:sp>
        <p:nvSpPr>
          <p:cNvPr id="6" name="Rectangle 5">
            <a:extLst>
              <a:ext uri="{FF2B5EF4-FFF2-40B4-BE49-F238E27FC236}">
                <a16:creationId xmlns:a16="http://schemas.microsoft.com/office/drawing/2014/main" id="{56961709-C386-1745-BBAA-62D4422C4148}"/>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5757FC2-011A-67F1-CDFA-E833E3EA83E2}"/>
              </a:ext>
            </a:extLst>
          </p:cNvPr>
          <p:cNvSpPr txBox="1"/>
          <p:nvPr/>
        </p:nvSpPr>
        <p:spPr>
          <a:xfrm>
            <a:off x="8940763" y="6571043"/>
            <a:ext cx="2645347"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Policy / UPAR Training</a:t>
            </a:r>
            <a:endParaRPr lang="en-US">
              <a:solidFill>
                <a:schemeClr val="bg1"/>
              </a:solidFill>
              <a:latin typeface="Arial"/>
              <a:cs typeface="Arial"/>
            </a:endParaRPr>
          </a:p>
        </p:txBody>
      </p:sp>
    </p:spTree>
    <p:extLst>
      <p:ext uri="{BB962C8B-B14F-4D97-AF65-F5344CB8AC3E}">
        <p14:creationId xmlns:p14="http://schemas.microsoft.com/office/powerpoint/2010/main" val="1798523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127F0C-37F7-81B5-6259-8DB3F33734F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493464" y="14377"/>
            <a:ext cx="10281828" cy="6858000"/>
          </a:xfrm>
          <a:prstGeom prst="rect">
            <a:avLst/>
          </a:prstGeom>
        </p:spPr>
      </p:pic>
      <p:sp>
        <p:nvSpPr>
          <p:cNvPr id="9" name="Rectangle 8">
            <a:extLst>
              <a:ext uri="{FF2B5EF4-FFF2-40B4-BE49-F238E27FC236}">
                <a16:creationId xmlns:a16="http://schemas.microsoft.com/office/drawing/2014/main" id="{0DF7FC65-369B-B544-92D0-EF1A394C0C79}"/>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6961709-C386-1745-BBAA-62D4422C4148}"/>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B027A9-A0A3-AF47-A57F-A2AEAE5A80D3}"/>
              </a:ext>
            </a:extLst>
          </p:cNvPr>
          <p:cNvSpPr/>
          <p:nvPr/>
        </p:nvSpPr>
        <p:spPr>
          <a:xfrm>
            <a:off x="588434" y="3426883"/>
            <a:ext cx="3448049" cy="2677656"/>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b="1" u="sng">
                <a:solidFill>
                  <a:schemeClr val="accent5">
                    <a:lumMod val="50000"/>
                  </a:schemeClr>
                </a:solidFill>
                <a:latin typeface="Arial"/>
                <a:cs typeface="Arial"/>
              </a:rPr>
              <a:t>UPAR Responsibilities</a:t>
            </a:r>
          </a:p>
          <a:p>
            <a:pPr marL="285750" indent="-285750">
              <a:buFont typeface="Arial" panose="020B0604020202020204" pitchFamily="34" charset="0"/>
              <a:buChar char="•"/>
            </a:pPr>
            <a:r>
              <a:rPr lang="en-US" altLang="en-US" sz="1400" b="1">
                <a:solidFill>
                  <a:schemeClr val="tx1">
                    <a:lumMod val="65000"/>
                    <a:lumOff val="35000"/>
                  </a:schemeClr>
                </a:solidFill>
              </a:rPr>
              <a:t>Public Affairs Preparedness</a:t>
            </a:r>
          </a:p>
          <a:p>
            <a:pPr marL="285750" indent="-285750">
              <a:buFont typeface="Arial" panose="020B0604020202020204" pitchFamily="34" charset="0"/>
              <a:buChar char="•"/>
            </a:pPr>
            <a:r>
              <a:rPr lang="en-US" altLang="en-US" sz="1400" b="1">
                <a:solidFill>
                  <a:schemeClr val="tx1">
                    <a:lumMod val="65000"/>
                    <a:lumOff val="35000"/>
                  </a:schemeClr>
                </a:solidFill>
              </a:rPr>
              <a:t>Public Affairs Liaison</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Take Photos, Write Captions, &amp; Get Published </a:t>
            </a:r>
            <a:endParaRPr lang="en-US" altLang="en-US" sz="1400" b="1">
              <a:solidFill>
                <a:schemeClr val="tx1">
                  <a:lumMod val="65000"/>
                  <a:lumOff val="35000"/>
                </a:schemeClr>
              </a:solidFill>
              <a:cs typeface="Arial"/>
            </a:endParaRP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Record Basic Video</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Understanding Media &amp; Social Media</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Where do PA products go?</a:t>
            </a:r>
          </a:p>
          <a:p>
            <a:pPr marL="285750" indent="-285750">
              <a:buFont typeface="Arial" panose="020B0604020202020204" pitchFamily="34" charset="0"/>
              <a:buChar char="•"/>
            </a:pPr>
            <a:r>
              <a:rPr lang="en-US" altLang="en-US" sz="1400" b="1">
                <a:solidFill>
                  <a:schemeClr val="tx1">
                    <a:lumMod val="65000"/>
                    <a:lumOff val="35000"/>
                  </a:schemeClr>
                </a:solidFill>
              </a:rPr>
              <a:t>Final Notes</a:t>
            </a:r>
            <a:endParaRPr lang="en-US" sz="1400" b="1">
              <a:solidFill>
                <a:schemeClr val="tx1">
                  <a:lumMod val="65000"/>
                  <a:lumOff val="35000"/>
                </a:schemeClr>
              </a:solidFill>
            </a:endParaRPr>
          </a:p>
        </p:txBody>
      </p:sp>
      <p:sp>
        <p:nvSpPr>
          <p:cNvPr id="10" name="Pentagon 9">
            <a:extLst>
              <a:ext uri="{FF2B5EF4-FFF2-40B4-BE49-F238E27FC236}">
                <a16:creationId xmlns:a16="http://schemas.microsoft.com/office/drawing/2014/main" id="{6D7723F4-0C31-074F-B504-372101A5C982}"/>
              </a:ext>
            </a:extLst>
          </p:cNvPr>
          <p:cNvSpPr/>
          <p:nvPr/>
        </p:nvSpPr>
        <p:spPr>
          <a:xfrm rot="5400000">
            <a:off x="-149126"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xfrm>
            <a:off x="588434" y="274638"/>
            <a:ext cx="10993966"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UPAR RESPONSIBILITIES</a:t>
            </a:r>
          </a:p>
        </p:txBody>
      </p:sp>
      <p:sp>
        <p:nvSpPr>
          <p:cNvPr id="3" name="TextBox 2">
            <a:extLst>
              <a:ext uri="{FF2B5EF4-FFF2-40B4-BE49-F238E27FC236}">
                <a16:creationId xmlns:a16="http://schemas.microsoft.com/office/drawing/2014/main" id="{12B16E1C-18B5-3E54-E461-1CBA34904404}"/>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cs typeface="Arial" panose="020B0604020202020204" pitchFamily="34" charset="0"/>
              </a:rPr>
              <a:t>UPAR Responsibilities / UPAR Training</a:t>
            </a:r>
            <a:endParaRPr lang="en-US" sz="1000"/>
          </a:p>
        </p:txBody>
      </p:sp>
    </p:spTree>
    <p:extLst>
      <p:ext uri="{BB962C8B-B14F-4D97-AF65-F5344CB8AC3E}">
        <p14:creationId xmlns:p14="http://schemas.microsoft.com/office/powerpoint/2010/main" val="181594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B4C86B42-93C5-4744-8C45-1A5CE254FF07}"/>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UPAR Responsibilities</a:t>
            </a:r>
          </a:p>
        </p:txBody>
      </p:sp>
      <p:sp>
        <p:nvSpPr>
          <p:cNvPr id="6147" name="Content Placeholder 2">
            <a:extLst>
              <a:ext uri="{FF2B5EF4-FFF2-40B4-BE49-F238E27FC236}">
                <a16:creationId xmlns:a16="http://schemas.microsoft.com/office/drawing/2014/main" id="{72A18FBB-F932-D84C-8CF9-D1D2927FA967}"/>
              </a:ext>
            </a:extLst>
          </p:cNvPr>
          <p:cNvSpPr>
            <a:spLocks noGrp="1"/>
          </p:cNvSpPr>
          <p:nvPr>
            <p:ph idx="1"/>
          </p:nvPr>
        </p:nvSpPr>
        <p:spPr bwMode="auto"/>
        <p:txBody>
          <a:bodyPr vert="horz" wrap="square" lIns="91440" tIns="45720" rIns="91440" bIns="45720" numCol="1" anchor="t" anchorCtr="0" compatLnSpc="1">
            <a:prstTxWarp prst="textNoShape">
              <a:avLst/>
            </a:prstTxWarp>
          </a:bodyPr>
          <a:lstStyle/>
          <a:p>
            <a:pPr marL="457200" indent="-457200">
              <a:spcBef>
                <a:spcPts val="0"/>
              </a:spcBef>
              <a:buAutoNum type="arabicPeriod"/>
              <a:defRPr/>
            </a:pPr>
            <a:r>
              <a:rPr lang="en-US" sz="2400"/>
              <a:t>Public Affairs Preparedness – meet with Commander to set goals and create a plan</a:t>
            </a:r>
            <a:endParaRPr lang="en-US" sz="2400">
              <a:cs typeface="Arial"/>
            </a:endParaRPr>
          </a:p>
          <a:p>
            <a:pPr marL="457200" indent="-457200">
              <a:buAutoNum type="arabicPeriod"/>
              <a:defRPr/>
            </a:pPr>
            <a:r>
              <a:rPr lang="en-US" sz="2400"/>
              <a:t>Public Affairs Liaison –</a:t>
            </a:r>
            <a:r>
              <a:rPr lang="haw-US" sz="2400"/>
              <a:t> </a:t>
            </a:r>
            <a:r>
              <a:rPr lang="en-US" sz="2400"/>
              <a:t>POC for all things public affairs </a:t>
            </a:r>
            <a:endParaRPr lang="en-US" sz="2400">
              <a:cs typeface="Arial"/>
            </a:endParaRPr>
          </a:p>
          <a:p>
            <a:pPr marL="457200" indent="-457200">
              <a:buAutoNum type="arabicPeriod"/>
              <a:defRPr/>
            </a:pPr>
            <a:r>
              <a:rPr lang="en-US" sz="2400"/>
              <a:t>Take Photos, Write Captions and Get Published - #1 job </a:t>
            </a:r>
            <a:endParaRPr lang="en-US" sz="2400">
              <a:cs typeface="Arial"/>
            </a:endParaRPr>
          </a:p>
          <a:p>
            <a:pPr marL="457200" indent="-457200">
              <a:buAutoNum type="arabicPeriod"/>
              <a:defRPr/>
            </a:pPr>
            <a:r>
              <a:rPr lang="en-US" sz="2400"/>
              <a:t>Record Basic Video – film short clips</a:t>
            </a:r>
            <a:endParaRPr lang="en-US" sz="2400">
              <a:cs typeface="Arial"/>
            </a:endParaRPr>
          </a:p>
          <a:p>
            <a:pPr marL="457200" indent="-457200">
              <a:buAutoNum type="arabicPeriod"/>
              <a:tabLst>
                <a:tab pos="228600" algn="l"/>
              </a:tabLst>
              <a:defRPr/>
            </a:pPr>
            <a:r>
              <a:rPr lang="haw-US" sz="2400"/>
              <a:t>Understanding </a:t>
            </a:r>
            <a:r>
              <a:rPr lang="en-US" sz="2400"/>
              <a:t>Media </a:t>
            </a:r>
            <a:r>
              <a:rPr lang="haw-US" sz="2400"/>
              <a:t>and Social Media</a:t>
            </a:r>
            <a:r>
              <a:rPr lang="en-US" sz="2400"/>
              <a:t>– comprehend the framework</a:t>
            </a:r>
            <a:r>
              <a:rPr lang="haw-US" sz="2400"/>
              <a:t> of </a:t>
            </a:r>
            <a:r>
              <a:rPr lang="en-US" sz="2400"/>
              <a:t>media and </a:t>
            </a:r>
            <a:r>
              <a:rPr lang="haw-US" sz="2400"/>
              <a:t>social media</a:t>
            </a:r>
            <a:endParaRPr lang="en-US" sz="2400">
              <a:cs typeface="Arial"/>
            </a:endParaRPr>
          </a:p>
        </p:txBody>
      </p:sp>
      <p:sp>
        <p:nvSpPr>
          <p:cNvPr id="6" name="Rectangle 5">
            <a:extLst>
              <a:ext uri="{FF2B5EF4-FFF2-40B4-BE49-F238E27FC236}">
                <a16:creationId xmlns:a16="http://schemas.microsoft.com/office/drawing/2014/main" id="{87A268BB-E265-9E41-8F43-AEF7B1A0339E}"/>
              </a:ext>
            </a:extLst>
          </p:cNvPr>
          <p:cNvSpPr/>
          <p:nvPr/>
        </p:nvSpPr>
        <p:spPr>
          <a:xfrm>
            <a:off x="0" y="6512168"/>
            <a:ext cx="12192000" cy="345831"/>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4C233A4-2E8B-1EEA-D3A5-54F8E31C97E8}"/>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cs typeface="Arial" panose="020B0604020202020204" pitchFamily="34" charset="0"/>
              </a:rPr>
              <a:t>UPAR Responsibilities / UPAR Training</a:t>
            </a:r>
            <a:endParaRPr lang="en-US" sz="1000"/>
          </a:p>
        </p:txBody>
      </p:sp>
    </p:spTree>
    <p:extLst>
      <p:ext uri="{BB962C8B-B14F-4D97-AF65-F5344CB8AC3E}">
        <p14:creationId xmlns:p14="http://schemas.microsoft.com/office/powerpoint/2010/main" val="2188170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42E220-99A0-2347-58C4-4E45E498CAB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238500" y="14377"/>
            <a:ext cx="10287000" cy="6858000"/>
          </a:xfrm>
          <a:prstGeom prst="rect">
            <a:avLst/>
          </a:prstGeom>
        </p:spPr>
      </p:pic>
      <p:sp>
        <p:nvSpPr>
          <p:cNvPr id="9" name="Rectangle 8">
            <a:extLst>
              <a:ext uri="{FF2B5EF4-FFF2-40B4-BE49-F238E27FC236}">
                <a16:creationId xmlns:a16="http://schemas.microsoft.com/office/drawing/2014/main" id="{0DF7FC65-369B-B544-92D0-EF1A394C0C79}"/>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6961709-C386-1745-BBAA-62D4422C4148}"/>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B027A9-A0A3-AF47-A57F-A2AEAE5A80D3}"/>
              </a:ext>
            </a:extLst>
          </p:cNvPr>
          <p:cNvSpPr/>
          <p:nvPr/>
        </p:nvSpPr>
        <p:spPr>
          <a:xfrm>
            <a:off x="595200" y="3426884"/>
            <a:ext cx="3446574" cy="2677656"/>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a:solidFill>
                  <a:schemeClr val="bg1">
                    <a:lumMod val="85000"/>
                  </a:schemeClr>
                </a:solidFill>
              </a:rPr>
              <a:t>UPAR Responsibilities</a:t>
            </a:r>
          </a:p>
          <a:p>
            <a:pPr marL="285750" indent="-285750">
              <a:buFont typeface="Arial" panose="020B0604020202020204" pitchFamily="34" charset="0"/>
              <a:buChar char="•"/>
            </a:pPr>
            <a:r>
              <a:rPr lang="en-US" altLang="en-US" sz="1400" b="1" u="sng">
                <a:solidFill>
                  <a:schemeClr val="accent1">
                    <a:lumMod val="50000"/>
                  </a:schemeClr>
                </a:solidFill>
              </a:rPr>
              <a:t>Public Affairs Preparedness</a:t>
            </a:r>
          </a:p>
          <a:p>
            <a:pPr marL="285750" indent="-285750">
              <a:buFont typeface="Arial" panose="020B0604020202020204" pitchFamily="34" charset="0"/>
              <a:buChar char="•"/>
            </a:pPr>
            <a:r>
              <a:rPr lang="en-US" altLang="en-US" sz="1400" b="1">
                <a:solidFill>
                  <a:schemeClr val="tx1">
                    <a:lumMod val="65000"/>
                    <a:lumOff val="35000"/>
                  </a:schemeClr>
                </a:solidFill>
              </a:rPr>
              <a:t>Public Affairs Liaison</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Take Photos, Write Captions, &amp; Get Published </a:t>
            </a:r>
            <a:endParaRPr lang="en-US" altLang="en-US" sz="1400" b="1">
              <a:solidFill>
                <a:schemeClr val="tx1">
                  <a:lumMod val="65000"/>
                  <a:lumOff val="35000"/>
                </a:schemeClr>
              </a:solidFill>
              <a:cs typeface="Arial"/>
            </a:endParaRP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Record Basic Video</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Understanding Media &amp; Social Media</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Where do PA products go?</a:t>
            </a:r>
          </a:p>
          <a:p>
            <a:pPr marL="285750" indent="-285750">
              <a:buFont typeface="Arial" panose="020B0604020202020204" pitchFamily="34" charset="0"/>
              <a:buChar char="•"/>
            </a:pPr>
            <a:r>
              <a:rPr lang="en-US" altLang="en-US" sz="1400" b="1">
                <a:solidFill>
                  <a:schemeClr val="tx1">
                    <a:lumMod val="65000"/>
                    <a:lumOff val="35000"/>
                  </a:schemeClr>
                </a:solidFill>
              </a:rPr>
              <a:t>Final Notes</a:t>
            </a:r>
            <a:endParaRPr lang="en-US" sz="1400" b="1">
              <a:solidFill>
                <a:schemeClr val="tx1">
                  <a:lumMod val="65000"/>
                  <a:lumOff val="35000"/>
                </a:schemeClr>
              </a:solidFill>
            </a:endParaRPr>
          </a:p>
        </p:txBody>
      </p:sp>
      <p:sp>
        <p:nvSpPr>
          <p:cNvPr id="10" name="Pentagon 9">
            <a:extLst>
              <a:ext uri="{FF2B5EF4-FFF2-40B4-BE49-F238E27FC236}">
                <a16:creationId xmlns:a16="http://schemas.microsoft.com/office/drawing/2014/main" id="{6D7723F4-0C31-074F-B504-372101A5C982}"/>
              </a:ext>
            </a:extLst>
          </p:cNvPr>
          <p:cNvSpPr/>
          <p:nvPr/>
        </p:nvSpPr>
        <p:spPr>
          <a:xfrm rot="5400000">
            <a:off x="-152943"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xfrm>
            <a:off x="615845" y="274638"/>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PA PREPAREDNESS</a:t>
            </a:r>
          </a:p>
        </p:txBody>
      </p:sp>
      <p:sp>
        <p:nvSpPr>
          <p:cNvPr id="3" name="TextBox 2">
            <a:extLst>
              <a:ext uri="{FF2B5EF4-FFF2-40B4-BE49-F238E27FC236}">
                <a16:creationId xmlns:a16="http://schemas.microsoft.com/office/drawing/2014/main" id="{76374BBB-5524-3371-DE52-49FAAF10524D}"/>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Preparedness / UPAR Training  </a:t>
            </a:r>
            <a:endParaRPr lang="en-US" sz="1000">
              <a:solidFill>
                <a:schemeClr val="bg1"/>
              </a:solidFill>
              <a:latin typeface="Arial"/>
              <a:cs typeface="Arial"/>
            </a:endParaRPr>
          </a:p>
        </p:txBody>
      </p:sp>
    </p:spTree>
    <p:extLst>
      <p:ext uri="{BB962C8B-B14F-4D97-AF65-F5344CB8AC3E}">
        <p14:creationId xmlns:p14="http://schemas.microsoft.com/office/powerpoint/2010/main" val="3041992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39087D-F961-7D79-4E2F-075DD62F1AA1}"/>
              </a:ext>
            </a:extLst>
          </p:cNvPr>
          <p:cNvPicPr>
            <a:picLocks noChangeAspect="1"/>
          </p:cNvPicPr>
          <p:nvPr/>
        </p:nvPicPr>
        <p:blipFill>
          <a:blip r:embed="rId3"/>
          <a:stretch>
            <a:fillRect/>
          </a:stretch>
        </p:blipFill>
        <p:spPr>
          <a:xfrm>
            <a:off x="6214613" y="1417638"/>
            <a:ext cx="7047166" cy="4701396"/>
          </a:xfrm>
          <a:prstGeom prst="rect">
            <a:avLst/>
          </a:prstGeom>
        </p:spPr>
      </p:pic>
      <p:sp>
        <p:nvSpPr>
          <p:cNvPr id="38913" name="Title 1">
            <a:extLst>
              <a:ext uri="{FF2B5EF4-FFF2-40B4-BE49-F238E27FC236}">
                <a16:creationId xmlns:a16="http://schemas.microsoft.com/office/drawing/2014/main" id="{C4F7B91B-5473-A743-AADB-073F4A73FFB6}"/>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PA Planning</a:t>
            </a:r>
            <a:endParaRPr lang="en-US" altLang="en-US" sz="1800" b="1" i="1"/>
          </a:p>
        </p:txBody>
      </p:sp>
      <p:sp>
        <p:nvSpPr>
          <p:cNvPr id="38914" name="Content Placeholder 2">
            <a:extLst>
              <a:ext uri="{FF2B5EF4-FFF2-40B4-BE49-F238E27FC236}">
                <a16:creationId xmlns:a16="http://schemas.microsoft.com/office/drawing/2014/main" id="{5CE4FFDF-4904-9243-A4A5-FA7A71940B7B}"/>
              </a:ext>
            </a:extLst>
          </p:cNvPr>
          <p:cNvSpPr>
            <a:spLocks noGrp="1"/>
          </p:cNvSpPr>
          <p:nvPr>
            <p:ph sz="half" idx="1"/>
          </p:nvPr>
        </p:nvSpPr>
        <p:spPr bwMode="auto">
          <a:xfrm>
            <a:off x="608102" y="1600201"/>
            <a:ext cx="5596566"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a:t>Talk to unit Commander</a:t>
            </a:r>
            <a:endParaRPr lang="en-US" altLang="en-US" sz="2400">
              <a:cs typeface="Arial"/>
            </a:endParaRPr>
          </a:p>
          <a:p>
            <a:r>
              <a:rPr lang="en-US" altLang="en-US" sz="2400"/>
              <a:t>Get info from YTB and training schedules</a:t>
            </a:r>
          </a:p>
          <a:p>
            <a:r>
              <a:rPr lang="en-US" altLang="en-US" sz="2400" b="1"/>
              <a:t>Make a plan together</a:t>
            </a:r>
            <a:endParaRPr lang="en-US" altLang="en-US" sz="2400" b="1">
              <a:cs typeface="Arial"/>
            </a:endParaRPr>
          </a:p>
          <a:p>
            <a:r>
              <a:rPr lang="en-US" altLang="en-US" sz="2400"/>
              <a:t>Pitch ideas</a:t>
            </a:r>
            <a:endParaRPr lang="en-US" sz="2400"/>
          </a:p>
          <a:p>
            <a:r>
              <a:rPr lang="en-US" altLang="en-US" sz="2400"/>
              <a:t>Choose events, coordinate with POC</a:t>
            </a:r>
          </a:p>
          <a:p>
            <a:r>
              <a:rPr lang="en-US" altLang="en-US" sz="2400"/>
              <a:t>Prepare, have a schedule</a:t>
            </a:r>
          </a:p>
          <a:p>
            <a:r>
              <a:rPr lang="en-US" altLang="en-US" sz="2400" b="1"/>
              <a:t>Annual Training = Goldmine</a:t>
            </a:r>
          </a:p>
          <a:p>
            <a:r>
              <a:rPr lang="en-US" altLang="en-US" sz="2400"/>
              <a:t>Look at social media to get ideas</a:t>
            </a:r>
          </a:p>
          <a:p>
            <a:r>
              <a:rPr lang="en-US" altLang="en-US" sz="2400"/>
              <a:t>PA plans are fluid</a:t>
            </a:r>
            <a:endParaRPr lang="en-US" altLang="en-US" sz="2400">
              <a:cs typeface="Arial"/>
            </a:endParaRPr>
          </a:p>
        </p:txBody>
      </p:sp>
      <p:sp>
        <p:nvSpPr>
          <p:cNvPr id="6" name="Rectangle 5">
            <a:extLst>
              <a:ext uri="{FF2B5EF4-FFF2-40B4-BE49-F238E27FC236}">
                <a16:creationId xmlns:a16="http://schemas.microsoft.com/office/drawing/2014/main" id="{CE931C14-3521-8443-91DF-8DEFA2E7FAA5}"/>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598622C-EA6C-BC79-3B41-14C0788B25AD}"/>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Preparedness / UPAR Training  </a:t>
            </a:r>
            <a:endParaRPr lang="en-US" sz="1000">
              <a:solidFill>
                <a:schemeClr val="bg1"/>
              </a:solidFill>
              <a:latin typeface="Arial"/>
              <a:cs typeface="Arial"/>
            </a:endParaRPr>
          </a:p>
        </p:txBody>
      </p:sp>
    </p:spTree>
    <p:extLst>
      <p:ext uri="{BB962C8B-B14F-4D97-AF65-F5344CB8AC3E}">
        <p14:creationId xmlns:p14="http://schemas.microsoft.com/office/powerpoint/2010/main" val="1913284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B13F-BF10-913D-BAE7-23C6D0586494}"/>
              </a:ext>
            </a:extLst>
          </p:cNvPr>
          <p:cNvSpPr>
            <a:spLocks noGrp="1"/>
          </p:cNvSpPr>
          <p:nvPr>
            <p:ph type="title"/>
          </p:nvPr>
        </p:nvSpPr>
        <p:spPr/>
        <p:txBody>
          <a:bodyPr/>
          <a:lstStyle/>
          <a:p>
            <a:r>
              <a:rPr lang="en-US"/>
              <a:t>Important Events</a:t>
            </a:r>
            <a:br>
              <a:rPr lang="en-US"/>
            </a:br>
            <a:endParaRPr lang="en-US"/>
          </a:p>
        </p:txBody>
      </p:sp>
      <p:sp>
        <p:nvSpPr>
          <p:cNvPr id="3" name="Content Placeholder 2">
            <a:extLst>
              <a:ext uri="{FF2B5EF4-FFF2-40B4-BE49-F238E27FC236}">
                <a16:creationId xmlns:a16="http://schemas.microsoft.com/office/drawing/2014/main" id="{9A84E65B-8EC2-4DDA-F186-E492EECA3638}"/>
              </a:ext>
            </a:extLst>
          </p:cNvPr>
          <p:cNvSpPr>
            <a:spLocks noGrp="1"/>
          </p:cNvSpPr>
          <p:nvPr>
            <p:ph idx="1"/>
          </p:nvPr>
        </p:nvSpPr>
        <p:spPr>
          <a:xfrm>
            <a:off x="609600" y="1600201"/>
            <a:ext cx="5486400" cy="4525963"/>
          </a:xfrm>
        </p:spPr>
        <p:txBody>
          <a:bodyPr/>
          <a:lstStyle/>
          <a:p>
            <a:pPr lvl="0"/>
            <a:r>
              <a:rPr lang="en-US" sz="2400"/>
              <a:t>Community projects</a:t>
            </a:r>
          </a:p>
          <a:p>
            <a:pPr lvl="0"/>
            <a:r>
              <a:rPr lang="en-US" sz="2400"/>
              <a:t>Promotions</a:t>
            </a:r>
          </a:p>
          <a:p>
            <a:pPr lvl="0"/>
            <a:r>
              <a:rPr lang="en-US" sz="2400"/>
              <a:t>Award ceremonies</a:t>
            </a:r>
          </a:p>
          <a:p>
            <a:pPr lvl="0"/>
            <a:r>
              <a:rPr lang="en-US" sz="2400"/>
              <a:t>Changes of command/responsibility</a:t>
            </a:r>
          </a:p>
          <a:p>
            <a:pPr lvl="0"/>
            <a:r>
              <a:rPr lang="en-US" sz="2400"/>
              <a:t>Re-enlistments</a:t>
            </a:r>
          </a:p>
          <a:p>
            <a:endParaRPr lang="en-US" sz="2400"/>
          </a:p>
        </p:txBody>
      </p:sp>
      <p:sp>
        <p:nvSpPr>
          <p:cNvPr id="4" name="Rectangle 3">
            <a:extLst>
              <a:ext uri="{FF2B5EF4-FFF2-40B4-BE49-F238E27FC236}">
                <a16:creationId xmlns:a16="http://schemas.microsoft.com/office/drawing/2014/main" id="{F985F908-3C4E-F6E9-C7AA-166BC5C1C1F6}"/>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E39B1E6-A536-D18D-373A-206BDBC4477B}"/>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Preparedness / UPAR Training  </a:t>
            </a:r>
            <a:endParaRPr lang="en-US" sz="1000">
              <a:solidFill>
                <a:schemeClr val="bg1"/>
              </a:solidFill>
              <a:latin typeface="Arial"/>
              <a:cs typeface="Arial"/>
            </a:endParaRPr>
          </a:p>
        </p:txBody>
      </p:sp>
      <p:sp>
        <p:nvSpPr>
          <p:cNvPr id="6" name="Content Placeholder 2">
            <a:extLst>
              <a:ext uri="{FF2B5EF4-FFF2-40B4-BE49-F238E27FC236}">
                <a16:creationId xmlns:a16="http://schemas.microsoft.com/office/drawing/2014/main" id="{D78CC8F7-3D6B-CF67-0703-A73619417691}"/>
              </a:ext>
            </a:extLst>
          </p:cNvPr>
          <p:cNvSpPr txBox="1">
            <a:spLocks/>
          </p:cNvSpPr>
          <p:nvPr/>
        </p:nvSpPr>
        <p:spPr>
          <a:xfrm>
            <a:off x="6096000" y="1467880"/>
            <a:ext cx="5486400" cy="452596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400" kern="0"/>
              <a:t>Yellow Ribbon events</a:t>
            </a:r>
          </a:p>
          <a:p>
            <a:r>
              <a:rPr lang="en-US" sz="2400" kern="0"/>
              <a:t>Retirement ceremonies</a:t>
            </a:r>
          </a:p>
          <a:p>
            <a:r>
              <a:rPr lang="en-US" sz="2400" kern="0"/>
              <a:t>Family readiness events</a:t>
            </a:r>
          </a:p>
          <a:p>
            <a:r>
              <a:rPr lang="en-US" sz="2400" kern="0"/>
              <a:t>Holiday functions</a:t>
            </a:r>
          </a:p>
          <a:p>
            <a:r>
              <a:rPr lang="en-US" sz="2400" kern="0"/>
              <a:t>Training </a:t>
            </a:r>
          </a:p>
          <a:p>
            <a:r>
              <a:rPr lang="en-US" sz="2400" kern="0"/>
              <a:t>Exercises</a:t>
            </a:r>
          </a:p>
          <a:p>
            <a:endParaRPr lang="en-US" sz="2400" kern="0"/>
          </a:p>
        </p:txBody>
      </p:sp>
    </p:spTree>
    <p:extLst>
      <p:ext uri="{BB962C8B-B14F-4D97-AF65-F5344CB8AC3E}">
        <p14:creationId xmlns:p14="http://schemas.microsoft.com/office/powerpoint/2010/main" val="414930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a:extLst>
              <a:ext uri="{FF2B5EF4-FFF2-40B4-BE49-F238E27FC236}">
                <a16:creationId xmlns:a16="http://schemas.microsoft.com/office/drawing/2014/main" id="{C4F7B91B-5473-A743-AADB-073F4A73FFB6}"/>
              </a:ext>
            </a:extLst>
          </p:cNvPr>
          <p:cNvSpPr>
            <a:spLocks noGrp="1"/>
          </p:cNvSpPr>
          <p:nvPr>
            <p:ph type="title"/>
          </p:nvPr>
        </p:nvSpPr>
        <p:spPr bwMode="auto">
          <a:xfrm>
            <a:off x="1524000" y="274638"/>
            <a:ext cx="9105900"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PA Plan Sample</a:t>
            </a:r>
          </a:p>
        </p:txBody>
      </p:sp>
      <p:sp>
        <p:nvSpPr>
          <p:cNvPr id="38914" name="Content Placeholder 2">
            <a:extLst>
              <a:ext uri="{FF2B5EF4-FFF2-40B4-BE49-F238E27FC236}">
                <a16:creationId xmlns:a16="http://schemas.microsoft.com/office/drawing/2014/main" id="{5CE4FFDF-4904-9243-A4A5-FA7A71940B7B}"/>
              </a:ext>
            </a:extLst>
          </p:cNvPr>
          <p:cNvSpPr>
            <a:spLocks noGrp="1"/>
          </p:cNvSpPr>
          <p:nvPr>
            <p:ph idx="1"/>
          </p:nvPr>
        </p:nvSpPr>
        <p:spPr bwMode="auto">
          <a:xfrm>
            <a:off x="2514600" y="1162827"/>
            <a:ext cx="4419600" cy="216901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marL="0" indent="0">
              <a:buNone/>
            </a:pPr>
            <a:r>
              <a:rPr lang="en-US" altLang="en-US" sz="1800" b="1"/>
              <a:t>OCT 2026</a:t>
            </a:r>
            <a:endParaRPr lang="en-US" altLang="en-US" sz="1800">
              <a:cs typeface="Arial"/>
            </a:endParaRPr>
          </a:p>
          <a:p>
            <a:pPr>
              <a:buFont typeface="Arial"/>
              <a:buChar char="•"/>
            </a:pPr>
            <a:r>
              <a:rPr lang="en-US" sz="1800"/>
              <a:t>Dec Newsletter - </a:t>
            </a:r>
            <a:r>
              <a:rPr lang="en-US" sz="1800" i="1"/>
              <a:t>Start designing layout and looking at past socials for story ideas</a:t>
            </a:r>
            <a:endParaRPr lang="en-US" sz="1800" i="1">
              <a:ea typeface="+mn-lt"/>
              <a:cs typeface="+mn-lt"/>
            </a:endParaRPr>
          </a:p>
        </p:txBody>
      </p:sp>
      <p:sp>
        <p:nvSpPr>
          <p:cNvPr id="6" name="Rectangle 5">
            <a:extLst>
              <a:ext uri="{FF2B5EF4-FFF2-40B4-BE49-F238E27FC236}">
                <a16:creationId xmlns:a16="http://schemas.microsoft.com/office/drawing/2014/main" id="{7829895B-522D-B142-B449-2FF375BF26C4}"/>
              </a:ext>
            </a:extLst>
          </p:cNvPr>
          <p:cNvSpPr/>
          <p:nvPr/>
        </p:nvSpPr>
        <p:spPr>
          <a:xfrm>
            <a:off x="0" y="6524988"/>
            <a:ext cx="12192000" cy="345831"/>
          </a:xfrm>
          <a:prstGeom prst="rect">
            <a:avLst/>
          </a:prstGeom>
          <a:solidFill>
            <a:srgbClr val="459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0DADA2CD-CE38-D64E-9365-7AD703B38CF0}"/>
              </a:ext>
            </a:extLst>
          </p:cNvPr>
          <p:cNvSpPr txBox="1">
            <a:spLocks/>
          </p:cNvSpPr>
          <p:nvPr/>
        </p:nvSpPr>
        <p:spPr bwMode="auto">
          <a:xfrm>
            <a:off x="7239000" y="1320483"/>
            <a:ext cx="4354730" cy="20074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altLang="en-US" sz="1800" b="1"/>
              <a:t>DEC 2026</a:t>
            </a:r>
            <a:endParaRPr lang="en-US" sz="1800" b="1">
              <a:cs typeface="Arial"/>
            </a:endParaRPr>
          </a:p>
          <a:p>
            <a:pPr>
              <a:buFont typeface="Arial"/>
              <a:buChar char="•"/>
            </a:pPr>
            <a:r>
              <a:rPr lang="en-US" sz="1800">
                <a:ea typeface="+mn-lt"/>
                <a:cs typeface="+mn-lt"/>
              </a:rPr>
              <a:t>Dec Newsletter - </a:t>
            </a:r>
            <a:r>
              <a:rPr lang="en-US" sz="1800" i="1">
                <a:ea typeface="+mn-lt"/>
                <a:cs typeface="+mn-lt"/>
              </a:rPr>
              <a:t>Do final draft. Get commander approval. Distribute newsletter</a:t>
            </a:r>
          </a:p>
        </p:txBody>
      </p:sp>
      <p:cxnSp>
        <p:nvCxnSpPr>
          <p:cNvPr id="5" name="Straight Connector 4">
            <a:extLst>
              <a:ext uri="{FF2B5EF4-FFF2-40B4-BE49-F238E27FC236}">
                <a16:creationId xmlns:a16="http://schemas.microsoft.com/office/drawing/2014/main" id="{0A1DB8F7-D78D-BBF9-7387-2839BE933C45}"/>
              </a:ext>
            </a:extLst>
          </p:cNvPr>
          <p:cNvCxnSpPr>
            <a:cxnSpLocks/>
          </p:cNvCxnSpPr>
          <p:nvPr/>
        </p:nvCxnSpPr>
        <p:spPr>
          <a:xfrm flipV="1">
            <a:off x="595312" y="3568177"/>
            <a:ext cx="10999787" cy="0"/>
          </a:xfrm>
          <a:prstGeom prst="line">
            <a:avLst/>
          </a:prstGeom>
          <a:ln w="44450" cmpd="sng">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C9FD1AD1-9B17-3C82-254E-E0A4E2FA3B00}"/>
              </a:ext>
            </a:extLst>
          </p:cNvPr>
          <p:cNvSpPr txBox="1">
            <a:spLocks/>
          </p:cNvSpPr>
          <p:nvPr/>
        </p:nvSpPr>
        <p:spPr bwMode="auto">
          <a:xfrm>
            <a:off x="5230630" y="3663140"/>
            <a:ext cx="3684770" cy="2532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altLang="en-US" sz="1800" b="1"/>
              <a:t>NOV 2026</a:t>
            </a:r>
            <a:endParaRPr lang="en-US" sz="1800">
              <a:cs typeface="Arial"/>
            </a:endParaRPr>
          </a:p>
          <a:p>
            <a:pPr>
              <a:buFont typeface="Arial"/>
              <a:buChar char="•"/>
            </a:pPr>
            <a:r>
              <a:rPr lang="en-US" sz="1800">
                <a:ea typeface="+mn-lt"/>
                <a:cs typeface="+mn-lt"/>
              </a:rPr>
              <a:t>Dec Newsletter - </a:t>
            </a:r>
            <a:r>
              <a:rPr lang="en-US" sz="1800" i="1">
                <a:ea typeface="+mn-lt"/>
                <a:cs typeface="+mn-lt"/>
              </a:rPr>
              <a:t>Draft content and pics. Get Commander to write a column </a:t>
            </a:r>
            <a:endParaRPr lang="en-US" sz="1800" i="1">
              <a:cs typeface="Arial"/>
            </a:endParaRPr>
          </a:p>
          <a:p>
            <a:pPr>
              <a:buFont typeface="Arial"/>
              <a:buChar char="•"/>
            </a:pPr>
            <a:r>
              <a:rPr lang="en-US" sz="1800">
                <a:ea typeface="+mn-lt"/>
                <a:cs typeface="+mn-lt"/>
              </a:rPr>
              <a:t>Coordinate with higher PA, about new equipment, </a:t>
            </a:r>
            <a:r>
              <a:rPr lang="en-US" sz="1800" i="1">
                <a:ea typeface="+mn-lt"/>
                <a:cs typeface="+mn-lt"/>
              </a:rPr>
              <a:t>Reach out to contact with story idea and details (5 W’s)</a:t>
            </a:r>
          </a:p>
        </p:txBody>
      </p:sp>
      <p:sp>
        <p:nvSpPr>
          <p:cNvPr id="11" name="Content Placeholder 2">
            <a:extLst>
              <a:ext uri="{FF2B5EF4-FFF2-40B4-BE49-F238E27FC236}">
                <a16:creationId xmlns:a16="http://schemas.microsoft.com/office/drawing/2014/main" id="{3DA57A53-2DC1-CE86-06A6-807CA9A21DA7}"/>
              </a:ext>
            </a:extLst>
          </p:cNvPr>
          <p:cNvSpPr txBox="1">
            <a:spLocks/>
          </p:cNvSpPr>
          <p:nvPr/>
        </p:nvSpPr>
        <p:spPr bwMode="auto">
          <a:xfrm>
            <a:off x="9073069" y="3662373"/>
            <a:ext cx="2520633" cy="25364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altLang="en-US" sz="1800" b="1"/>
              <a:t>Annual Training</a:t>
            </a:r>
            <a:r>
              <a:rPr lang="en-US" altLang="en-US" sz="1800"/>
              <a:t> </a:t>
            </a:r>
            <a:endParaRPr lang="en-US" altLang="en-US" sz="1800">
              <a:cs typeface="Arial"/>
            </a:endParaRPr>
          </a:p>
          <a:p>
            <a:pPr>
              <a:buFont typeface="Arial"/>
              <a:buChar char="•"/>
            </a:pPr>
            <a:r>
              <a:rPr lang="en-US" sz="1800"/>
              <a:t>Quarterly Photos </a:t>
            </a:r>
            <a:r>
              <a:rPr lang="en-US" sz="1800">
                <a:ea typeface="+mn-lt"/>
                <a:cs typeface="+mn-lt"/>
              </a:rPr>
              <a:t>– New equipment </a:t>
            </a:r>
            <a:r>
              <a:rPr lang="en-US" sz="1800" i="1">
                <a:ea typeface="+mn-lt"/>
                <a:cs typeface="+mn-lt"/>
              </a:rPr>
              <a:t>Take photos. Write caption. </a:t>
            </a:r>
            <a:r>
              <a:rPr lang="en-US" sz="1800" i="1"/>
              <a:t>Send to PAO</a:t>
            </a:r>
          </a:p>
        </p:txBody>
      </p:sp>
      <p:sp>
        <p:nvSpPr>
          <p:cNvPr id="12" name="Oval 11">
            <a:extLst>
              <a:ext uri="{FF2B5EF4-FFF2-40B4-BE49-F238E27FC236}">
                <a16:creationId xmlns:a16="http://schemas.microsoft.com/office/drawing/2014/main" id="{9F879B8D-D93A-EE81-A336-9820D91AFDC6}"/>
              </a:ext>
            </a:extLst>
          </p:cNvPr>
          <p:cNvSpPr/>
          <p:nvPr/>
        </p:nvSpPr>
        <p:spPr>
          <a:xfrm>
            <a:off x="789874" y="3438290"/>
            <a:ext cx="269875" cy="254000"/>
          </a:xfrm>
          <a:prstGeom prst="ellipse">
            <a:avLst/>
          </a:prstGeom>
          <a:solidFill>
            <a:srgbClr val="459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EB1629F-3E19-7916-35CC-D5BF1C3A7C7C}"/>
              </a:ext>
            </a:extLst>
          </p:cNvPr>
          <p:cNvSpPr/>
          <p:nvPr/>
        </p:nvSpPr>
        <p:spPr>
          <a:xfrm>
            <a:off x="2391874" y="3420422"/>
            <a:ext cx="269875" cy="254000"/>
          </a:xfrm>
          <a:prstGeom prst="ellipse">
            <a:avLst/>
          </a:prstGeom>
          <a:solidFill>
            <a:srgbClr val="459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B0C61AF-3019-8ADC-5CAC-B11E7F5A2744}"/>
              </a:ext>
            </a:extLst>
          </p:cNvPr>
          <p:cNvSpPr/>
          <p:nvPr/>
        </p:nvSpPr>
        <p:spPr>
          <a:xfrm>
            <a:off x="7201194" y="3464558"/>
            <a:ext cx="269875" cy="254000"/>
          </a:xfrm>
          <a:prstGeom prst="ellipse">
            <a:avLst/>
          </a:prstGeom>
          <a:solidFill>
            <a:srgbClr val="459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DE9D4F7-5167-2B22-260B-8230BD2F7795}"/>
              </a:ext>
            </a:extLst>
          </p:cNvPr>
          <p:cNvSpPr/>
          <p:nvPr/>
        </p:nvSpPr>
        <p:spPr>
          <a:xfrm>
            <a:off x="9343105" y="3420422"/>
            <a:ext cx="269875" cy="254000"/>
          </a:xfrm>
          <a:prstGeom prst="ellipse">
            <a:avLst/>
          </a:prstGeom>
          <a:solidFill>
            <a:srgbClr val="459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23434BB8-915C-B0BA-0C18-B15CEC6E3615}"/>
              </a:ext>
            </a:extLst>
          </p:cNvPr>
          <p:cNvSpPr/>
          <p:nvPr/>
        </p:nvSpPr>
        <p:spPr>
          <a:xfrm>
            <a:off x="5059283" y="3443323"/>
            <a:ext cx="269875" cy="254000"/>
          </a:xfrm>
          <a:prstGeom prst="ellipse">
            <a:avLst/>
          </a:prstGeom>
          <a:solidFill>
            <a:srgbClr val="459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E7B16A0-11CE-BA22-F98D-FDE7DD86A421}"/>
              </a:ext>
            </a:extLst>
          </p:cNvPr>
          <p:cNvSpPr txBox="1">
            <a:spLocks/>
          </p:cNvSpPr>
          <p:nvPr/>
        </p:nvSpPr>
        <p:spPr bwMode="auto">
          <a:xfrm>
            <a:off x="923554" y="3715933"/>
            <a:ext cx="3684770" cy="2532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altLang="en-US" sz="1800" b="1"/>
              <a:t>SEP 2026</a:t>
            </a:r>
            <a:endParaRPr lang="en-US" sz="1800" b="1">
              <a:cs typeface="Arial"/>
            </a:endParaRPr>
          </a:p>
          <a:p>
            <a:pPr>
              <a:buFont typeface="Arial"/>
              <a:buChar char="•"/>
            </a:pPr>
            <a:r>
              <a:rPr lang="en-US" sz="1800"/>
              <a:t>Quarterly Photos </a:t>
            </a:r>
            <a:r>
              <a:rPr lang="en-US" sz="1800">
                <a:ea typeface="+mn-lt"/>
                <a:cs typeface="+mn-lt"/>
              </a:rPr>
              <a:t>– SEL retirement </a:t>
            </a:r>
            <a:r>
              <a:rPr lang="en-US" sz="1800" i="1">
                <a:ea typeface="+mn-lt"/>
                <a:cs typeface="+mn-lt"/>
              </a:rPr>
              <a:t>Take photos. Write caption. </a:t>
            </a:r>
            <a:r>
              <a:rPr lang="en-US" sz="1800" i="1"/>
              <a:t>Send to PAO</a:t>
            </a:r>
          </a:p>
        </p:txBody>
      </p:sp>
      <p:sp>
        <p:nvSpPr>
          <p:cNvPr id="7" name="TextBox 6">
            <a:extLst>
              <a:ext uri="{FF2B5EF4-FFF2-40B4-BE49-F238E27FC236}">
                <a16:creationId xmlns:a16="http://schemas.microsoft.com/office/drawing/2014/main" id="{B5F7BAA4-7730-BA12-56F5-FC8C405A3196}"/>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Preparedness / UPAR Training  </a:t>
            </a:r>
            <a:endParaRPr lang="en-US" sz="1000">
              <a:solidFill>
                <a:schemeClr val="bg1"/>
              </a:solidFill>
              <a:latin typeface="Arial"/>
              <a:cs typeface="Arial"/>
            </a:endParaRPr>
          </a:p>
        </p:txBody>
      </p:sp>
    </p:spTree>
    <p:extLst>
      <p:ext uri="{BB962C8B-B14F-4D97-AF65-F5344CB8AC3E}">
        <p14:creationId xmlns:p14="http://schemas.microsoft.com/office/powerpoint/2010/main" val="2560306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FDD785-A809-8BC2-DB26-DD5EC8414D3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4612" y="1423359"/>
            <a:ext cx="6922699" cy="4701395"/>
          </a:xfrm>
          <a:prstGeom prst="rect">
            <a:avLst/>
          </a:prstGeom>
        </p:spPr>
      </p:pic>
      <p:sp>
        <p:nvSpPr>
          <p:cNvPr id="38913" name="Title 1">
            <a:extLst>
              <a:ext uri="{FF2B5EF4-FFF2-40B4-BE49-F238E27FC236}">
                <a16:creationId xmlns:a16="http://schemas.microsoft.com/office/drawing/2014/main" id="{C4F7B91B-5473-A743-AADB-073F4A73FFB6}"/>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400" b="1"/>
              <a:t>Release Authority</a:t>
            </a:r>
            <a:br>
              <a:rPr lang="en-US" altLang="en-US" b="1"/>
            </a:br>
            <a:endParaRPr lang="en-US" altLang="en-US" b="1"/>
          </a:p>
        </p:txBody>
      </p:sp>
      <p:sp>
        <p:nvSpPr>
          <p:cNvPr id="38914" name="Content Placeholder 2">
            <a:extLst>
              <a:ext uri="{FF2B5EF4-FFF2-40B4-BE49-F238E27FC236}">
                <a16:creationId xmlns:a16="http://schemas.microsoft.com/office/drawing/2014/main" id="{5CE4FFDF-4904-9243-A4A5-FA7A71940B7B}"/>
              </a:ext>
            </a:extLst>
          </p:cNvPr>
          <p:cNvSpPr>
            <a:spLocks noGrp="1"/>
          </p:cNvSpPr>
          <p:nvPr>
            <p:ph sz="half"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a:pPr>
            <a:r>
              <a:rPr lang="en-US" altLang="en-US" sz="2000"/>
              <a:t>Approving of content- Release Authority</a:t>
            </a:r>
            <a:endParaRPr lang="en-US" altLang="en-US" sz="2000">
              <a:cs typeface="Arial"/>
            </a:endParaRPr>
          </a:p>
          <a:p>
            <a:pPr lvl="1">
              <a:buFont typeface="Arial"/>
              <a:buChar char="•"/>
            </a:pPr>
            <a:r>
              <a:rPr lang="en-US" altLang="en-US" sz="2000"/>
              <a:t>Unit level = Commander for unit </a:t>
            </a:r>
          </a:p>
          <a:p>
            <a:pPr lvl="1">
              <a:buFont typeface="Arial"/>
              <a:buChar char="•"/>
            </a:pPr>
            <a:r>
              <a:rPr lang="en-US" altLang="en-US" sz="2000"/>
              <a:t>This step protects you</a:t>
            </a:r>
          </a:p>
          <a:p>
            <a:pPr>
              <a:buFont typeface="Arial"/>
            </a:pPr>
            <a:endParaRPr lang="en-US" altLang="en-US" sz="2000">
              <a:cs typeface="Arial"/>
            </a:endParaRPr>
          </a:p>
          <a:p>
            <a:pPr>
              <a:buFont typeface="Arial"/>
            </a:pPr>
            <a:r>
              <a:rPr lang="en-US" altLang="en-US" sz="2000">
                <a:cs typeface="Arial"/>
              </a:rPr>
              <a:t>Higher PA Element = 117</a:t>
            </a:r>
            <a:r>
              <a:rPr lang="en-US" altLang="en-US" sz="2000" baseline="30000">
                <a:cs typeface="Arial"/>
              </a:rPr>
              <a:t>th</a:t>
            </a:r>
            <a:r>
              <a:rPr lang="en-US" altLang="en-US" sz="2000">
                <a:cs typeface="Arial"/>
              </a:rPr>
              <a:t> MPAD, 154</a:t>
            </a:r>
            <a:r>
              <a:rPr lang="en-US" altLang="en-US" sz="2000" baseline="30000">
                <a:cs typeface="Arial"/>
              </a:rPr>
              <a:t>th</a:t>
            </a:r>
            <a:r>
              <a:rPr lang="en-US" altLang="en-US" sz="2000">
                <a:cs typeface="Arial"/>
              </a:rPr>
              <a:t> WG, State PAO</a:t>
            </a:r>
          </a:p>
          <a:p>
            <a:pPr>
              <a:buFont typeface="Arial"/>
            </a:pPr>
            <a:endParaRPr lang="en-US" altLang="en-US" sz="2000"/>
          </a:p>
        </p:txBody>
      </p:sp>
      <p:sp>
        <p:nvSpPr>
          <p:cNvPr id="7" name="Rectangle 6">
            <a:extLst>
              <a:ext uri="{FF2B5EF4-FFF2-40B4-BE49-F238E27FC236}">
                <a16:creationId xmlns:a16="http://schemas.microsoft.com/office/drawing/2014/main" id="{059BF017-48AD-2A42-8BBB-76438DBF312B}"/>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B27C667-FBEA-05CD-288E-D3F2BE60E4A6}"/>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Preparedness / UPAR Training  </a:t>
            </a:r>
            <a:endParaRPr lang="en-US" sz="1000">
              <a:solidFill>
                <a:schemeClr val="bg1"/>
              </a:solidFill>
              <a:latin typeface="Arial"/>
              <a:cs typeface="Arial"/>
            </a:endParaRPr>
          </a:p>
        </p:txBody>
      </p:sp>
    </p:spTree>
    <p:extLst>
      <p:ext uri="{BB962C8B-B14F-4D97-AF65-F5344CB8AC3E}">
        <p14:creationId xmlns:p14="http://schemas.microsoft.com/office/powerpoint/2010/main" val="1541837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2E8AF4-08AE-69BC-36A8-6EC98BAE15B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99595" y="1710907"/>
            <a:ext cx="6476999" cy="4413847"/>
          </a:xfrm>
          <a:prstGeom prst="rect">
            <a:avLst/>
          </a:prstGeom>
        </p:spPr>
      </p:pic>
      <p:sp>
        <p:nvSpPr>
          <p:cNvPr id="2" name="Title 1">
            <a:extLst>
              <a:ext uri="{FF2B5EF4-FFF2-40B4-BE49-F238E27FC236}">
                <a16:creationId xmlns:a16="http://schemas.microsoft.com/office/drawing/2014/main" id="{0ABC204D-A1AA-0F47-A73D-ED947C5FF54D}"/>
              </a:ext>
            </a:extLst>
          </p:cNvPr>
          <p:cNvSpPr>
            <a:spLocks noGrp="1"/>
          </p:cNvSpPr>
          <p:nvPr>
            <p:ph type="title"/>
          </p:nvPr>
        </p:nvSpPr>
        <p:spPr/>
        <p:txBody>
          <a:bodyPr/>
          <a:lstStyle/>
          <a:p>
            <a:r>
              <a:rPr lang="en-US" b="1"/>
              <a:t>Command Information &amp; Internal Communication</a:t>
            </a:r>
          </a:p>
        </p:txBody>
      </p:sp>
      <p:sp>
        <p:nvSpPr>
          <p:cNvPr id="3" name="Content Placeholder 2">
            <a:extLst>
              <a:ext uri="{FF2B5EF4-FFF2-40B4-BE49-F238E27FC236}">
                <a16:creationId xmlns:a16="http://schemas.microsoft.com/office/drawing/2014/main" id="{B3BCAFAC-FE6D-EA43-A967-85A7538D39CE}"/>
              </a:ext>
            </a:extLst>
          </p:cNvPr>
          <p:cNvSpPr>
            <a:spLocks noGrp="1"/>
          </p:cNvSpPr>
          <p:nvPr>
            <p:ph sz="half" idx="1"/>
          </p:nvPr>
        </p:nvSpPr>
        <p:spPr>
          <a:xfrm>
            <a:off x="609600" y="2002767"/>
            <a:ext cx="5471064" cy="4123397"/>
          </a:xfrm>
        </p:spPr>
        <p:txBody>
          <a:bodyPr lIns="91440" tIns="45720" rIns="91440" bIns="45720" anchor="t"/>
          <a:lstStyle/>
          <a:p>
            <a:pPr marL="0" indent="0">
              <a:buNone/>
            </a:pPr>
            <a:r>
              <a:rPr lang="en-US"/>
              <a:t>Command information could be presented as:</a:t>
            </a:r>
          </a:p>
          <a:p>
            <a:pPr lvl="0"/>
            <a:r>
              <a:rPr lang="en-US"/>
              <a:t>A newsletter</a:t>
            </a:r>
          </a:p>
          <a:p>
            <a:pPr lvl="0"/>
            <a:r>
              <a:rPr lang="en-US"/>
              <a:t>A flyer</a:t>
            </a:r>
          </a:p>
          <a:p>
            <a:pPr lvl="0"/>
            <a:r>
              <a:rPr lang="en-US"/>
              <a:t>A briefing</a:t>
            </a:r>
          </a:p>
          <a:p>
            <a:pPr lvl="0"/>
            <a:r>
              <a:rPr lang="en-US"/>
              <a:t>A bulletin board</a:t>
            </a:r>
          </a:p>
          <a:p>
            <a:pPr lvl="0"/>
            <a:r>
              <a:rPr lang="en-US"/>
              <a:t>An internal slideshow or collage</a:t>
            </a:r>
          </a:p>
        </p:txBody>
      </p:sp>
      <p:sp>
        <p:nvSpPr>
          <p:cNvPr id="8" name="Rectangle 7">
            <a:extLst>
              <a:ext uri="{FF2B5EF4-FFF2-40B4-BE49-F238E27FC236}">
                <a16:creationId xmlns:a16="http://schemas.microsoft.com/office/drawing/2014/main" id="{1C745F95-0BCB-5546-9725-163764732CE9}"/>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EDEE9E-3F31-5AC6-02E3-77B1CB9A9435}"/>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Preparedness / UPAR Training  </a:t>
            </a:r>
            <a:endParaRPr lang="en-US" sz="1000">
              <a:solidFill>
                <a:schemeClr val="bg1"/>
              </a:solidFill>
              <a:latin typeface="Arial"/>
              <a:cs typeface="Arial"/>
            </a:endParaRPr>
          </a:p>
        </p:txBody>
      </p:sp>
    </p:spTree>
    <p:extLst>
      <p:ext uri="{BB962C8B-B14F-4D97-AF65-F5344CB8AC3E}">
        <p14:creationId xmlns:p14="http://schemas.microsoft.com/office/powerpoint/2010/main" val="3381002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E46E315-7984-F211-F140-209EC65B89CB}"/>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55E7AE-DFB6-7C3F-8A56-558EA51F40CA}"/>
              </a:ext>
            </a:extLst>
          </p:cNvPr>
          <p:cNvSpPr>
            <a:spLocks noGrp="1"/>
          </p:cNvSpPr>
          <p:nvPr>
            <p:ph type="title"/>
          </p:nvPr>
        </p:nvSpPr>
        <p:spPr/>
        <p:txBody>
          <a:bodyPr/>
          <a:lstStyle/>
          <a:p>
            <a:r>
              <a:rPr lang="en-US" b="1"/>
              <a:t>Social Media</a:t>
            </a:r>
          </a:p>
        </p:txBody>
      </p:sp>
      <p:sp>
        <p:nvSpPr>
          <p:cNvPr id="3" name="Content Placeholder 2">
            <a:extLst>
              <a:ext uri="{FF2B5EF4-FFF2-40B4-BE49-F238E27FC236}">
                <a16:creationId xmlns:a16="http://schemas.microsoft.com/office/drawing/2014/main" id="{C0EB68F8-0ADA-428A-0647-7C4660871676}"/>
              </a:ext>
            </a:extLst>
          </p:cNvPr>
          <p:cNvSpPr>
            <a:spLocks noGrp="1"/>
          </p:cNvSpPr>
          <p:nvPr>
            <p:ph idx="1"/>
          </p:nvPr>
        </p:nvSpPr>
        <p:spPr>
          <a:xfrm>
            <a:off x="609600" y="1600201"/>
            <a:ext cx="5871949" cy="4525963"/>
          </a:xfrm>
        </p:spPr>
        <p:txBody>
          <a:bodyPr lIns="91440" tIns="45720" rIns="91440" bIns="45720" anchor="t"/>
          <a:lstStyle/>
          <a:p>
            <a:r>
              <a:rPr lang="en-US"/>
              <a:t>Unit Unofficial Accounts only</a:t>
            </a:r>
          </a:p>
          <a:p>
            <a:pPr lvl="1"/>
            <a:r>
              <a:rPr lang="en-US">
                <a:cs typeface="Arial"/>
              </a:rPr>
              <a:t>closed or private groups</a:t>
            </a:r>
          </a:p>
          <a:p>
            <a:pPr lvl="1"/>
            <a:r>
              <a:rPr lang="en-US">
                <a:cs typeface="Arial"/>
              </a:rPr>
              <a:t>labeled unofficial</a:t>
            </a:r>
            <a:endParaRPr lang="en-US"/>
          </a:p>
          <a:p>
            <a:r>
              <a:rPr lang="en-US">
                <a:cs typeface="Arial"/>
              </a:rPr>
              <a:t>State PAO Official Accounts</a:t>
            </a:r>
            <a:endParaRPr lang="en-US" dirty="0">
              <a:cs typeface="Arial"/>
            </a:endParaRPr>
          </a:p>
          <a:p>
            <a:pPr lvl="1"/>
            <a:r>
              <a:rPr lang="en-US">
                <a:cs typeface="Arial"/>
              </a:rPr>
              <a:t>TAG, DAG, CSEL</a:t>
            </a:r>
            <a:endParaRPr lang="en-US" dirty="0">
              <a:cs typeface="Arial"/>
            </a:endParaRPr>
          </a:p>
          <a:p>
            <a:pPr lvl="1"/>
            <a:r>
              <a:rPr lang="en-US">
                <a:cs typeface="Arial"/>
              </a:rPr>
              <a:t>HIARNG, HIANG</a:t>
            </a:r>
            <a:endParaRPr lang="en-US" dirty="0"/>
          </a:p>
          <a:p>
            <a:pPr marL="457200" lvl="1" indent="0">
              <a:buNone/>
            </a:pPr>
            <a:endParaRPr lang="en-US" dirty="0">
              <a:cs typeface="Arial"/>
            </a:endParaRPr>
          </a:p>
          <a:p>
            <a:endParaRPr lang="en-US"/>
          </a:p>
        </p:txBody>
      </p:sp>
      <p:pic>
        <p:nvPicPr>
          <p:cNvPr id="5" name="Picture 4" descr="Hashtag and @ notification icons">
            <a:extLst>
              <a:ext uri="{FF2B5EF4-FFF2-40B4-BE49-F238E27FC236}">
                <a16:creationId xmlns:a16="http://schemas.microsoft.com/office/drawing/2014/main" id="{8D5EF1B3-A24C-A974-EB98-6549EB59D26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6248400" y="1417638"/>
            <a:ext cx="4267200" cy="4267200"/>
          </a:xfrm>
          <a:prstGeom prst="flowChartConnector">
            <a:avLst/>
          </a:prstGeom>
        </p:spPr>
      </p:pic>
      <p:sp>
        <p:nvSpPr>
          <p:cNvPr id="6" name="TextBox 5">
            <a:extLst>
              <a:ext uri="{FF2B5EF4-FFF2-40B4-BE49-F238E27FC236}">
                <a16:creationId xmlns:a16="http://schemas.microsoft.com/office/drawing/2014/main" id="{0EFA0AED-318F-C508-1AD6-A77101A408B2}"/>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Preparedness / UPAR Training  </a:t>
            </a:r>
            <a:endParaRPr lang="en-US" sz="1000">
              <a:solidFill>
                <a:schemeClr val="bg1"/>
              </a:solidFill>
              <a:latin typeface="Arial"/>
              <a:cs typeface="Arial"/>
            </a:endParaRPr>
          </a:p>
        </p:txBody>
      </p:sp>
    </p:spTree>
    <p:extLst>
      <p:ext uri="{BB962C8B-B14F-4D97-AF65-F5344CB8AC3E}">
        <p14:creationId xmlns:p14="http://schemas.microsoft.com/office/powerpoint/2010/main" val="3816150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A4E85C-547C-31D6-5041-2639201F7A9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512741" y="0"/>
            <a:ext cx="10141085" cy="6858000"/>
          </a:xfrm>
          <a:prstGeom prst="rect">
            <a:avLst/>
          </a:prstGeom>
        </p:spPr>
      </p:pic>
      <p:sp>
        <p:nvSpPr>
          <p:cNvPr id="9" name="Rectangle 8">
            <a:extLst>
              <a:ext uri="{FF2B5EF4-FFF2-40B4-BE49-F238E27FC236}">
                <a16:creationId xmlns:a16="http://schemas.microsoft.com/office/drawing/2014/main" id="{0DF7FC65-369B-B544-92D0-EF1A394C0C79}"/>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6961709-C386-1745-BBAA-62D4422C4148}"/>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B027A9-A0A3-AF47-A57F-A2AEAE5A80D3}"/>
              </a:ext>
            </a:extLst>
          </p:cNvPr>
          <p:cNvSpPr/>
          <p:nvPr/>
        </p:nvSpPr>
        <p:spPr>
          <a:xfrm>
            <a:off x="595198" y="3426883"/>
            <a:ext cx="3451868" cy="2677656"/>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a:solidFill>
                  <a:schemeClr val="bg1">
                    <a:lumMod val="85000"/>
                  </a:schemeClr>
                </a:solidFill>
              </a:rPr>
              <a:t>UPAR Responsibilities</a:t>
            </a:r>
          </a:p>
          <a:p>
            <a:pPr marL="285750" indent="-285750">
              <a:buFont typeface="Arial" panose="020B0604020202020204" pitchFamily="34" charset="0"/>
              <a:buChar char="•"/>
            </a:pPr>
            <a:r>
              <a:rPr lang="en-US" altLang="en-US" sz="1400">
                <a:solidFill>
                  <a:schemeClr val="bg1">
                    <a:lumMod val="85000"/>
                  </a:schemeClr>
                </a:solidFill>
              </a:rPr>
              <a:t>Public Affairs Preparedness</a:t>
            </a:r>
          </a:p>
          <a:p>
            <a:pPr marL="285750" indent="-285750">
              <a:buFont typeface="Arial" panose="020B0604020202020204" pitchFamily="34" charset="0"/>
              <a:buChar char="•"/>
            </a:pPr>
            <a:r>
              <a:rPr lang="en-US" altLang="en-US" sz="1400" b="1" u="sng">
                <a:solidFill>
                  <a:schemeClr val="accent1">
                    <a:lumMod val="50000"/>
                  </a:schemeClr>
                </a:solidFill>
              </a:rPr>
              <a:t>Public Affairs Liaison</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Take Photos, Write Captions, &amp; Get Published </a:t>
            </a:r>
            <a:endParaRPr lang="en-US" altLang="en-US" sz="1400" b="1">
              <a:solidFill>
                <a:schemeClr val="tx1">
                  <a:lumMod val="65000"/>
                  <a:lumOff val="35000"/>
                </a:schemeClr>
              </a:solidFill>
              <a:cs typeface="Arial"/>
            </a:endParaRP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Record Basic Video</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Understanding Media &amp; Social Media</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Where do PA products go?</a:t>
            </a:r>
          </a:p>
          <a:p>
            <a:pPr marL="285750" indent="-285750">
              <a:buFont typeface="Arial" panose="020B0604020202020204" pitchFamily="34" charset="0"/>
              <a:buChar char="•"/>
            </a:pPr>
            <a:r>
              <a:rPr lang="en-US" altLang="en-US" sz="1400" b="1">
                <a:solidFill>
                  <a:schemeClr val="tx1">
                    <a:lumMod val="65000"/>
                    <a:lumOff val="35000"/>
                  </a:schemeClr>
                </a:solidFill>
              </a:rPr>
              <a:t>Final Notes</a:t>
            </a:r>
            <a:endParaRPr lang="en-US" sz="1400" b="1">
              <a:solidFill>
                <a:schemeClr val="tx1">
                  <a:lumMod val="65000"/>
                  <a:lumOff val="35000"/>
                </a:schemeClr>
              </a:solidFill>
            </a:endParaRPr>
          </a:p>
        </p:txBody>
      </p:sp>
      <p:sp>
        <p:nvSpPr>
          <p:cNvPr id="10" name="Pentagon 9">
            <a:extLst>
              <a:ext uri="{FF2B5EF4-FFF2-40B4-BE49-F238E27FC236}">
                <a16:creationId xmlns:a16="http://schemas.microsoft.com/office/drawing/2014/main" id="{6D7723F4-0C31-074F-B504-372101A5C982}"/>
              </a:ext>
            </a:extLst>
          </p:cNvPr>
          <p:cNvSpPr/>
          <p:nvPr/>
        </p:nvSpPr>
        <p:spPr>
          <a:xfrm rot="5400000">
            <a:off x="-152942"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xfrm>
            <a:off x="622091" y="274638"/>
            <a:ext cx="10966554"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PA LIAISON</a:t>
            </a:r>
          </a:p>
        </p:txBody>
      </p:sp>
      <p:sp>
        <p:nvSpPr>
          <p:cNvPr id="3" name="TextBox 2">
            <a:extLst>
              <a:ext uri="{FF2B5EF4-FFF2-40B4-BE49-F238E27FC236}">
                <a16:creationId xmlns:a16="http://schemas.microsoft.com/office/drawing/2014/main" id="{2F45854C-0740-5310-936E-CD240573648F}"/>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Liaison / UPAR Training</a:t>
            </a:r>
            <a:endParaRPr lang="en-US" sz="1000">
              <a:latin typeface="Arial"/>
              <a:cs typeface="Arial"/>
            </a:endParaRPr>
          </a:p>
        </p:txBody>
      </p:sp>
    </p:spTree>
    <p:extLst>
      <p:ext uri="{BB962C8B-B14F-4D97-AF65-F5344CB8AC3E}">
        <p14:creationId xmlns:p14="http://schemas.microsoft.com/office/powerpoint/2010/main" val="2789474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b="1"/>
              <a:t>PA Liaison</a:t>
            </a:r>
            <a:endParaRPr lang="en-US"/>
          </a:p>
        </p:txBody>
      </p:sp>
      <p:sp>
        <p:nvSpPr>
          <p:cNvPr id="10" name="Content Placeholder 9">
            <a:extLst>
              <a:ext uri="{FF2B5EF4-FFF2-40B4-BE49-F238E27FC236}">
                <a16:creationId xmlns:a16="http://schemas.microsoft.com/office/drawing/2014/main" id="{0FA7791F-14B8-3519-E31F-DBC53EDF67C1}"/>
              </a:ext>
            </a:extLst>
          </p:cNvPr>
          <p:cNvSpPr>
            <a:spLocks noGrp="1"/>
          </p:cNvSpPr>
          <p:nvPr>
            <p:ph idx="1"/>
          </p:nvPr>
        </p:nvSpPr>
        <p:spPr/>
        <p:txBody>
          <a:bodyPr lIns="91440" tIns="45720" rIns="91440" bIns="45720" anchor="t"/>
          <a:lstStyle/>
          <a:p>
            <a:pPr marL="0" indent="0">
              <a:spcBef>
                <a:spcPct val="0"/>
              </a:spcBef>
              <a:buNone/>
            </a:pPr>
            <a:r>
              <a:rPr lang="en-US" sz="2400" i="1"/>
              <a:t>A person that allows different organizations or groups to work together and provide information to each other.</a:t>
            </a:r>
          </a:p>
          <a:p>
            <a:pPr>
              <a:spcBef>
                <a:spcPct val="0"/>
              </a:spcBef>
              <a:buFont typeface="Arial,Sans-Serif"/>
            </a:pPr>
            <a:endParaRPr lang="en-US" sz="2400"/>
          </a:p>
          <a:p>
            <a:pPr marL="0" indent="0">
              <a:spcBef>
                <a:spcPct val="0"/>
              </a:spcBef>
              <a:buNone/>
            </a:pPr>
            <a:r>
              <a:rPr lang="en-US" sz="2400"/>
              <a:t>Position of responsibility </a:t>
            </a:r>
            <a:endParaRPr lang="haw-US" sz="2400">
              <a:cs typeface="Arial"/>
            </a:endParaRPr>
          </a:p>
          <a:p>
            <a:pPr>
              <a:spcBef>
                <a:spcPct val="0"/>
              </a:spcBef>
              <a:buAutoNum type="arabicPeriod"/>
            </a:pPr>
            <a:r>
              <a:rPr lang="haw-US" sz="2400"/>
              <a:t>T</a:t>
            </a:r>
            <a:r>
              <a:rPr lang="en-US" sz="2400"/>
              <a:t>o the </a:t>
            </a:r>
            <a:r>
              <a:rPr lang="haw-US" sz="2400"/>
              <a:t>C</a:t>
            </a:r>
            <a:r>
              <a:rPr lang="en-US" sz="2400" err="1"/>
              <a:t>ommander</a:t>
            </a:r>
            <a:endParaRPr lang="haw-US" sz="2400"/>
          </a:p>
          <a:p>
            <a:pPr>
              <a:spcBef>
                <a:spcPct val="0"/>
              </a:spcBef>
              <a:buAutoNum type="arabicPeriod"/>
            </a:pPr>
            <a:r>
              <a:rPr lang="haw-US" sz="2400"/>
              <a:t>T</a:t>
            </a:r>
            <a:r>
              <a:rPr lang="en-US" sz="2400"/>
              <a:t>o </a:t>
            </a:r>
            <a:r>
              <a:rPr lang="haw-US" sz="2400"/>
              <a:t>h</a:t>
            </a:r>
            <a:r>
              <a:rPr lang="en-US" sz="2400" err="1"/>
              <a:t>igher</a:t>
            </a:r>
            <a:r>
              <a:rPr lang="en-US" sz="2400"/>
              <a:t> PA elements</a:t>
            </a:r>
            <a:endParaRPr lang="haw-US" sz="2400"/>
          </a:p>
          <a:p>
            <a:pPr marL="285750" indent="-285750">
              <a:spcBef>
                <a:spcPct val="0"/>
              </a:spcBef>
              <a:buFont typeface="Arial,Sans-Serif"/>
            </a:pPr>
            <a:endParaRPr lang="en-US" sz="2400"/>
          </a:p>
          <a:p>
            <a:pPr marL="0" indent="0">
              <a:spcBef>
                <a:spcPct val="0"/>
              </a:spcBef>
              <a:buNone/>
            </a:pPr>
            <a:r>
              <a:rPr lang="en-US" sz="2400"/>
              <a:t>Share the most current PA information from higher PA element</a:t>
            </a:r>
            <a:r>
              <a:rPr lang="haw-US" sz="2400"/>
              <a:t> </a:t>
            </a:r>
            <a:r>
              <a:rPr lang="en-US" sz="2400"/>
              <a:t>- State PAO, 117th MPAD</a:t>
            </a:r>
          </a:p>
        </p:txBody>
      </p:sp>
      <p:sp>
        <p:nvSpPr>
          <p:cNvPr id="5" name="Rectangle 4">
            <a:extLst>
              <a:ext uri="{FF2B5EF4-FFF2-40B4-BE49-F238E27FC236}">
                <a16:creationId xmlns:a16="http://schemas.microsoft.com/office/drawing/2014/main" id="{CF684CF9-508E-CB4A-805F-EA8EC10E5F75}"/>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4F09931-D61C-EF05-DE46-F3A25E317335}"/>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Liaison / UPAR Training</a:t>
            </a:r>
            <a:endParaRPr lang="en-US" sz="1000">
              <a:latin typeface="Arial"/>
              <a:cs typeface="Arial"/>
            </a:endParaRPr>
          </a:p>
        </p:txBody>
      </p:sp>
    </p:spTree>
    <p:extLst>
      <p:ext uri="{BB962C8B-B14F-4D97-AF65-F5344CB8AC3E}">
        <p14:creationId xmlns:p14="http://schemas.microsoft.com/office/powerpoint/2010/main" val="2310347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PA Liaison</a:t>
            </a:r>
            <a:br>
              <a:rPr lang="en-US" altLang="en-US">
                <a:cs typeface="Arial" panose="020B0604020202020204" pitchFamily="34" charset="0"/>
              </a:rPr>
            </a:br>
            <a:br>
              <a:rPr lang="en-US" altLang="en-US" b="1" i="1"/>
            </a:br>
            <a:endParaRPr lang="en-US"/>
          </a:p>
        </p:txBody>
      </p:sp>
      <p:sp>
        <p:nvSpPr>
          <p:cNvPr id="10" name="Content Placeholder 9">
            <a:extLst>
              <a:ext uri="{FF2B5EF4-FFF2-40B4-BE49-F238E27FC236}">
                <a16:creationId xmlns:a16="http://schemas.microsoft.com/office/drawing/2014/main" id="{87FA3297-DC75-F2A5-4CE5-EE2654EACAEB}"/>
              </a:ext>
            </a:extLst>
          </p:cNvPr>
          <p:cNvSpPr>
            <a:spLocks noGrp="1"/>
          </p:cNvSpPr>
          <p:nvPr>
            <p:ph sz="half" idx="1"/>
          </p:nvPr>
        </p:nvSpPr>
        <p:spPr>
          <a:xfrm>
            <a:off x="606611" y="1600201"/>
            <a:ext cx="6803003" cy="4531963"/>
          </a:xfrm>
        </p:spPr>
        <p:txBody>
          <a:bodyPr lIns="91440" tIns="45720" rIns="91440" bIns="45720" anchor="t"/>
          <a:lstStyle/>
          <a:p>
            <a:pPr>
              <a:spcBef>
                <a:spcPct val="0"/>
              </a:spcBef>
              <a:buFont typeface="Arial,Sans-Serif"/>
            </a:pPr>
            <a:r>
              <a:rPr lang="en-US" sz="2400"/>
              <a:t>Provide counsel to the Commander and </a:t>
            </a:r>
            <a:r>
              <a:rPr lang="haw-US" sz="2400"/>
              <a:t>h</a:t>
            </a:r>
            <a:r>
              <a:rPr lang="en-US" sz="2400" err="1"/>
              <a:t>igher</a:t>
            </a:r>
            <a:r>
              <a:rPr lang="en-US" sz="2400"/>
              <a:t> PA</a:t>
            </a:r>
          </a:p>
          <a:p>
            <a:pPr marL="285750" indent="-285750">
              <a:spcBef>
                <a:spcPct val="0"/>
              </a:spcBef>
              <a:buFont typeface="Arial,Sans-Serif"/>
            </a:pPr>
            <a:r>
              <a:rPr lang="en-US" sz="2400"/>
              <a:t>  “Pulling and Pushing” of information</a:t>
            </a:r>
            <a:endParaRPr lang="en-US" sz="2400">
              <a:cs typeface="Arial"/>
            </a:endParaRPr>
          </a:p>
          <a:p>
            <a:pPr>
              <a:spcBef>
                <a:spcPct val="0"/>
              </a:spcBef>
              <a:buFont typeface="Arial,Sans-Serif"/>
            </a:pPr>
            <a:endParaRPr lang="en-US" sz="2400"/>
          </a:p>
          <a:p>
            <a:pPr marL="0" indent="0">
              <a:spcBef>
                <a:spcPct val="0"/>
              </a:spcBef>
              <a:buNone/>
            </a:pPr>
            <a:r>
              <a:rPr lang="en-US" sz="2400"/>
              <a:t>UPARs immediately notify PAO of any issues that might gain national or international media attention (accidents/investigations)</a:t>
            </a:r>
          </a:p>
        </p:txBody>
      </p:sp>
      <p:pic>
        <p:nvPicPr>
          <p:cNvPr id="17" name="Picture 16">
            <a:extLst>
              <a:ext uri="{FF2B5EF4-FFF2-40B4-BE49-F238E27FC236}">
                <a16:creationId xmlns:a16="http://schemas.microsoft.com/office/drawing/2014/main" id="{AA1967AA-EF80-8342-8E7F-86B52780CA1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404706" y="1427797"/>
            <a:ext cx="4784996" cy="4706638"/>
          </a:xfrm>
          <a:prstGeom prst="rect">
            <a:avLst/>
          </a:prstGeom>
        </p:spPr>
      </p:pic>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5D30D2F-B6AF-3172-3808-10689923BAF4}"/>
              </a:ext>
            </a:extLst>
          </p:cNvPr>
          <p:cNvSpPr txBox="1"/>
          <p:nvPr/>
        </p:nvSpPr>
        <p:spPr>
          <a:xfrm>
            <a:off x="8381170" y="6571043"/>
            <a:ext cx="3204940"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Public Affairs Liaison / UPAR Training</a:t>
            </a:r>
            <a:endParaRPr lang="en-US" sz="1000">
              <a:latin typeface="Arial"/>
              <a:cs typeface="Arial"/>
            </a:endParaRPr>
          </a:p>
        </p:txBody>
      </p:sp>
    </p:spTree>
    <p:extLst>
      <p:ext uri="{BB962C8B-B14F-4D97-AF65-F5344CB8AC3E}">
        <p14:creationId xmlns:p14="http://schemas.microsoft.com/office/powerpoint/2010/main" val="2458726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039966-690B-4D16-37BD-3F3C81CECC2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552003" y="-43132"/>
            <a:ext cx="10308521" cy="6858000"/>
          </a:xfrm>
          <a:prstGeom prst="rect">
            <a:avLst/>
          </a:prstGeom>
        </p:spPr>
      </p:pic>
      <p:sp>
        <p:nvSpPr>
          <p:cNvPr id="9" name="Rectangle 8">
            <a:extLst>
              <a:ext uri="{FF2B5EF4-FFF2-40B4-BE49-F238E27FC236}">
                <a16:creationId xmlns:a16="http://schemas.microsoft.com/office/drawing/2014/main" id="{0DF7FC65-369B-B544-92D0-EF1A394C0C79}"/>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6961709-C386-1745-BBAA-62D4422C4148}"/>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B027A9-A0A3-AF47-A57F-A2AEAE5A80D3}"/>
              </a:ext>
            </a:extLst>
          </p:cNvPr>
          <p:cNvSpPr/>
          <p:nvPr/>
        </p:nvSpPr>
        <p:spPr>
          <a:xfrm>
            <a:off x="625474" y="3426883"/>
            <a:ext cx="3421592" cy="2893100"/>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a:solidFill>
                  <a:schemeClr val="bg1">
                    <a:lumMod val="85000"/>
                  </a:schemeClr>
                </a:solidFill>
              </a:rPr>
              <a:t>UPAR Responsibilities</a:t>
            </a:r>
          </a:p>
          <a:p>
            <a:pPr marL="285750" indent="-285750">
              <a:buFont typeface="Arial" panose="020B0604020202020204" pitchFamily="34" charset="0"/>
              <a:buChar char="•"/>
            </a:pPr>
            <a:r>
              <a:rPr lang="en-US" altLang="en-US" sz="1400">
                <a:solidFill>
                  <a:schemeClr val="bg1">
                    <a:lumMod val="85000"/>
                  </a:schemeClr>
                </a:solidFill>
              </a:rPr>
              <a:t>Public Affairs Preparedness</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Public Affairs Liaison</a:t>
            </a:r>
          </a:p>
          <a:p>
            <a:pPr marL="285750" indent="-285750">
              <a:buFont typeface="Arial" panose="020B0604020202020204" pitchFamily="34" charset="0"/>
              <a:buChar char="•"/>
            </a:pPr>
            <a:r>
              <a:rPr lang="en-US" sz="1400" b="1" u="sng">
                <a:solidFill>
                  <a:schemeClr val="accent1">
                    <a:lumMod val="50000"/>
                  </a:schemeClr>
                </a:solidFill>
              </a:rPr>
              <a:t>Take Photos, Write Captions, &amp; Get Published</a:t>
            </a:r>
            <a:endParaRPr lang="en-US" altLang="en-US" sz="1400" b="1" u="sng">
              <a:solidFill>
                <a:schemeClr val="accent1">
                  <a:lumMod val="50000"/>
                </a:schemeClr>
              </a:solidFill>
            </a:endParaRP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Record Basic Video</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Understanding Media &amp; Social Media</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Where do PA products go?</a:t>
            </a:r>
          </a:p>
          <a:p>
            <a:pPr marL="285750" indent="-285750">
              <a:buFont typeface="Arial" panose="020B0604020202020204" pitchFamily="34" charset="0"/>
              <a:buChar char="•"/>
            </a:pPr>
            <a:r>
              <a:rPr lang="en-US" altLang="en-US" sz="1400" b="1">
                <a:solidFill>
                  <a:schemeClr val="tx1">
                    <a:lumMod val="65000"/>
                    <a:lumOff val="35000"/>
                  </a:schemeClr>
                </a:solidFill>
              </a:rPr>
              <a:t>Final Notes</a:t>
            </a:r>
            <a:endParaRPr lang="en-US" sz="1400" b="1">
              <a:solidFill>
                <a:schemeClr val="tx1">
                  <a:lumMod val="65000"/>
                  <a:lumOff val="35000"/>
                </a:schemeClr>
              </a:solidFill>
            </a:endParaRPr>
          </a:p>
          <a:p>
            <a:pPr marL="285750" indent="-285750">
              <a:buFont typeface="Arial" panose="020B0604020202020204" pitchFamily="34" charset="0"/>
              <a:buChar char="•"/>
            </a:pPr>
            <a:endParaRPr lang="en-US" sz="1400" b="1">
              <a:solidFill>
                <a:schemeClr val="tx1">
                  <a:lumMod val="65000"/>
                  <a:lumOff val="35000"/>
                </a:schemeClr>
              </a:solidFill>
            </a:endParaRPr>
          </a:p>
        </p:txBody>
      </p:sp>
      <p:sp>
        <p:nvSpPr>
          <p:cNvPr id="10" name="Pentagon 9">
            <a:extLst>
              <a:ext uri="{FF2B5EF4-FFF2-40B4-BE49-F238E27FC236}">
                <a16:creationId xmlns:a16="http://schemas.microsoft.com/office/drawing/2014/main" id="{6D7723F4-0C31-074F-B504-372101A5C982}"/>
              </a:ext>
            </a:extLst>
          </p:cNvPr>
          <p:cNvSpPr/>
          <p:nvPr/>
        </p:nvSpPr>
        <p:spPr>
          <a:xfrm rot="5400000">
            <a:off x="-127959"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xfrm>
            <a:off x="615845" y="274638"/>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TAKE PHOTOS, WRITE CAPTIONS, &amp; GET PUBLISHED</a:t>
            </a:r>
          </a:p>
        </p:txBody>
      </p:sp>
      <p:sp>
        <p:nvSpPr>
          <p:cNvPr id="14" name="TextBox 13">
            <a:extLst>
              <a:ext uri="{FF2B5EF4-FFF2-40B4-BE49-F238E27FC236}">
                <a16:creationId xmlns:a16="http://schemas.microsoft.com/office/drawing/2014/main" id="{257DF6B4-60BD-594A-8D83-EED67B907CAE}"/>
              </a:ext>
            </a:extLst>
          </p:cNvPr>
          <p:cNvSpPr txBox="1"/>
          <p:nvPr/>
        </p:nvSpPr>
        <p:spPr>
          <a:xfrm>
            <a:off x="4038599" y="5047656"/>
            <a:ext cx="3831128" cy="1477328"/>
          </a:xfrm>
          <a:prstGeom prst="rect">
            <a:avLst/>
          </a:prstGeom>
          <a:solidFill>
            <a:schemeClr val="bg1">
              <a:lumMod val="95000"/>
            </a:schemeClr>
          </a:solidFill>
          <a:ln>
            <a:solidFill>
              <a:schemeClr val="tx1"/>
            </a:solidFill>
          </a:ln>
        </p:spPr>
        <p:txBody>
          <a:bodyPr wrap="square" rtlCol="0">
            <a:spAutoFit/>
          </a:bodyPr>
          <a:lstStyle/>
          <a:p>
            <a:r>
              <a:rPr lang="en-US" sz="1800" i="1">
                <a:effectLst/>
                <a:latin typeface="Arial"/>
                <a:ea typeface="Times New Roman" panose="02020603050405020304" pitchFamily="18" charset="0"/>
                <a:cs typeface="Arial"/>
              </a:rPr>
              <a:t>The primary function that the State PAO would like every UPAR to do is to </a:t>
            </a:r>
            <a:r>
              <a:rPr lang="en-US" sz="1800" b="1" i="1" u="sng">
                <a:effectLst/>
                <a:latin typeface="Arial"/>
                <a:ea typeface="Times New Roman" panose="02020603050405020304" pitchFamily="18" charset="0"/>
                <a:cs typeface="Arial"/>
              </a:rPr>
              <a:t>take a good photo, write a caption for it and then get it to the next PA echelon</a:t>
            </a:r>
            <a:r>
              <a:rPr lang="en-US" sz="1800" i="1">
                <a:effectLst/>
                <a:latin typeface="Arial"/>
                <a:ea typeface="Times New Roman" panose="02020603050405020304" pitchFamily="18" charset="0"/>
                <a:cs typeface="Arial"/>
              </a:rPr>
              <a:t>. </a:t>
            </a:r>
            <a:endParaRPr lang="en-US" i="1">
              <a:latin typeface="Arial"/>
              <a:cs typeface="Arial"/>
            </a:endParaRPr>
          </a:p>
        </p:txBody>
      </p:sp>
      <p:sp>
        <p:nvSpPr>
          <p:cNvPr id="4" name="TextBox 3">
            <a:extLst>
              <a:ext uri="{FF2B5EF4-FFF2-40B4-BE49-F238E27FC236}">
                <a16:creationId xmlns:a16="http://schemas.microsoft.com/office/drawing/2014/main" id="{3C41D1ED-A34C-B047-FDAB-799747DBEF66}"/>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490574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B091AD-F7E1-495C-0C2F-447BC6ADBA83}"/>
              </a:ext>
            </a:extLst>
          </p:cNvPr>
          <p:cNvPicPr>
            <a:picLocks noChangeAspect="1"/>
          </p:cNvPicPr>
          <p:nvPr/>
        </p:nvPicPr>
        <p:blipFill>
          <a:blip r:embed="rId2"/>
          <a:stretch>
            <a:fillRect/>
          </a:stretch>
        </p:blipFill>
        <p:spPr>
          <a:xfrm>
            <a:off x="0" y="-1176007"/>
            <a:ext cx="12192000" cy="8173408"/>
          </a:xfrm>
          <a:prstGeom prst="rect">
            <a:avLst/>
          </a:prstGeom>
        </p:spPr>
      </p:pic>
      <p:sp>
        <p:nvSpPr>
          <p:cNvPr id="5" name="Rectangle 4">
            <a:extLst>
              <a:ext uri="{FF2B5EF4-FFF2-40B4-BE49-F238E27FC236}">
                <a16:creationId xmlns:a16="http://schemas.microsoft.com/office/drawing/2014/main" id="{25BF845B-27CA-EF88-2C8F-A8F72B5687C3}"/>
              </a:ext>
            </a:extLst>
          </p:cNvPr>
          <p:cNvSpPr/>
          <p:nvPr/>
        </p:nvSpPr>
        <p:spPr>
          <a:xfrm>
            <a:off x="3672" y="3946072"/>
            <a:ext cx="12190386" cy="2909145"/>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96F7BC9-2938-9B92-9C05-4C3D891ADD04}"/>
              </a:ext>
            </a:extLst>
          </p:cNvPr>
          <p:cNvSpPr txBox="1">
            <a:spLocks/>
          </p:cNvSpPr>
          <p:nvPr/>
        </p:nvSpPr>
        <p:spPr bwMode="auto">
          <a:xfrm>
            <a:off x="615845" y="4403854"/>
            <a:ext cx="10972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cap="all">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kern="0">
                <a:effectLst>
                  <a:glow rad="228600">
                    <a:schemeClr val="accent3">
                      <a:satMod val="175000"/>
                      <a:alpha val="40000"/>
                    </a:schemeClr>
                  </a:glow>
                </a:effectLst>
              </a:rPr>
              <a:t>TAKE PHOTOS</a:t>
            </a:r>
            <a:endParaRPr lang="en-US" altLang="en-US" kern="0">
              <a:effectLst>
                <a:glow rad="228600">
                  <a:srgbClr val="FFFFFF">
                    <a:satMod val="175000"/>
                    <a:alpha val="40000"/>
                  </a:srgbClr>
                </a:glow>
              </a:effectLst>
              <a:cs typeface="Arial"/>
            </a:endParaRPr>
          </a:p>
        </p:txBody>
      </p:sp>
      <p:sp>
        <p:nvSpPr>
          <p:cNvPr id="2" name="TextBox 1">
            <a:extLst>
              <a:ext uri="{FF2B5EF4-FFF2-40B4-BE49-F238E27FC236}">
                <a16:creationId xmlns:a16="http://schemas.microsoft.com/office/drawing/2014/main" id="{6AF9744D-FD4C-11AA-4AAE-ECB50B788EE4}"/>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483371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CA6491-802E-2AE7-9F24-B8A1A2FDDEB5}"/>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F15625-3808-E794-83C0-381DA12B14C0}"/>
              </a:ext>
            </a:extLst>
          </p:cNvPr>
          <p:cNvSpPr>
            <a:spLocks noGrp="1"/>
          </p:cNvSpPr>
          <p:nvPr>
            <p:ph type="title"/>
          </p:nvPr>
        </p:nvSpPr>
        <p:spPr/>
        <p:txBody>
          <a:bodyPr/>
          <a:lstStyle/>
          <a:p>
            <a:r>
              <a:rPr lang="en-US" b="1" dirty="0"/>
              <a:t>What to take photos of</a:t>
            </a:r>
          </a:p>
        </p:txBody>
      </p:sp>
      <p:sp>
        <p:nvSpPr>
          <p:cNvPr id="3" name="Content Placeholder 2">
            <a:extLst>
              <a:ext uri="{FF2B5EF4-FFF2-40B4-BE49-F238E27FC236}">
                <a16:creationId xmlns:a16="http://schemas.microsoft.com/office/drawing/2014/main" id="{5346AF07-64D9-C08E-6637-9D5A099E0F08}"/>
              </a:ext>
            </a:extLst>
          </p:cNvPr>
          <p:cNvSpPr>
            <a:spLocks noGrp="1"/>
          </p:cNvSpPr>
          <p:nvPr>
            <p:ph sz="half" idx="1"/>
          </p:nvPr>
        </p:nvSpPr>
        <p:spPr/>
        <p:txBody>
          <a:bodyPr/>
          <a:lstStyle/>
          <a:p>
            <a:pPr lvl="0"/>
            <a:r>
              <a:rPr lang="en-US" sz="2000" dirty="0"/>
              <a:t>State emergency activation</a:t>
            </a:r>
          </a:p>
          <a:p>
            <a:pPr lvl="0"/>
            <a:r>
              <a:rPr lang="en-US" sz="2000" dirty="0"/>
              <a:t>Unusual or noteworthy training programs</a:t>
            </a:r>
          </a:p>
          <a:p>
            <a:pPr lvl="0"/>
            <a:r>
              <a:rPr lang="en-US" sz="2000" dirty="0"/>
              <a:t>Change to your unit's equipment, force structure, or mission</a:t>
            </a:r>
          </a:p>
          <a:p>
            <a:pPr lvl="0"/>
            <a:r>
              <a:rPr lang="en-US" sz="2000" dirty="0"/>
              <a:t>Visits by dignitaries or well-known personalities</a:t>
            </a:r>
          </a:p>
          <a:p>
            <a:pPr lvl="0"/>
            <a:r>
              <a:rPr lang="en-US" sz="2000" dirty="0"/>
              <a:t>Public service projects or charitable works</a:t>
            </a:r>
          </a:p>
          <a:p>
            <a:pPr lvl="0"/>
            <a:r>
              <a:rPr lang="en-US" sz="2000" dirty="0"/>
              <a:t>Drug demand reduction programs</a:t>
            </a:r>
          </a:p>
          <a:p>
            <a:pPr lvl="0"/>
            <a:r>
              <a:rPr lang="en-US" sz="2000" dirty="0"/>
              <a:t>Major awards, honors, or individual achievements</a:t>
            </a:r>
          </a:p>
          <a:p>
            <a:pPr lvl="0"/>
            <a:r>
              <a:rPr lang="en-US" sz="2000" dirty="0"/>
              <a:t>Open house or ceremonies</a:t>
            </a:r>
          </a:p>
          <a:p>
            <a:pPr lvl="0"/>
            <a:r>
              <a:rPr lang="en-US" sz="2000" dirty="0"/>
              <a:t>Interesting new equipment or aircraft</a:t>
            </a:r>
          </a:p>
          <a:p>
            <a:endParaRPr lang="en-US" sz="2000" dirty="0"/>
          </a:p>
        </p:txBody>
      </p:sp>
      <p:sp>
        <p:nvSpPr>
          <p:cNvPr id="4" name="Content Placeholder 3">
            <a:extLst>
              <a:ext uri="{FF2B5EF4-FFF2-40B4-BE49-F238E27FC236}">
                <a16:creationId xmlns:a16="http://schemas.microsoft.com/office/drawing/2014/main" id="{408ECAAB-EA3C-35B2-5CBE-E5697DECEB8E}"/>
              </a:ext>
            </a:extLst>
          </p:cNvPr>
          <p:cNvSpPr>
            <a:spLocks noGrp="1"/>
          </p:cNvSpPr>
          <p:nvPr>
            <p:ph sz="half" idx="2"/>
          </p:nvPr>
        </p:nvSpPr>
        <p:spPr/>
        <p:txBody>
          <a:bodyPr/>
          <a:lstStyle/>
          <a:p>
            <a:pPr lvl="0"/>
            <a:r>
              <a:rPr lang="en-US" sz="2000" dirty="0"/>
              <a:t>training  for Overseas deployments</a:t>
            </a:r>
          </a:p>
          <a:p>
            <a:pPr lvl="0"/>
            <a:r>
              <a:rPr lang="en-US" sz="2000" dirty="0"/>
              <a:t>Cost saving solutions</a:t>
            </a:r>
          </a:p>
          <a:p>
            <a:pPr lvl="0"/>
            <a:r>
              <a:rPr lang="en-US" sz="2000" dirty="0"/>
              <a:t>Events that have an impact on the local environment</a:t>
            </a:r>
          </a:p>
          <a:p>
            <a:pPr lvl="0"/>
            <a:r>
              <a:rPr lang="en-US" sz="2000" dirty="0"/>
              <a:t>Annual training for your unit</a:t>
            </a:r>
          </a:p>
          <a:p>
            <a:pPr lvl="0"/>
            <a:r>
              <a:rPr lang="en-US" sz="2000" dirty="0"/>
              <a:t>Officer and Noncommissioned Officer academy graduations</a:t>
            </a:r>
          </a:p>
          <a:p>
            <a:pPr lvl="0"/>
            <a:r>
              <a:rPr lang="en-US" sz="2000" dirty="0"/>
              <a:t>Presentation of awards and decorations to your unit </a:t>
            </a:r>
          </a:p>
          <a:p>
            <a:pPr lvl="0"/>
            <a:r>
              <a:rPr lang="en-US" sz="2000" dirty="0"/>
              <a:t>Construction or significant remodeling/repair of facilities</a:t>
            </a:r>
          </a:p>
          <a:p>
            <a:pPr lvl="0"/>
            <a:r>
              <a:rPr lang="en-US" sz="2000" dirty="0"/>
              <a:t>Changes to recruiting/retention benefits</a:t>
            </a:r>
          </a:p>
          <a:p>
            <a:endParaRPr lang="en-US" sz="2000" dirty="0"/>
          </a:p>
        </p:txBody>
      </p:sp>
      <p:sp>
        <p:nvSpPr>
          <p:cNvPr id="5" name="TextBox 4">
            <a:extLst>
              <a:ext uri="{FF2B5EF4-FFF2-40B4-BE49-F238E27FC236}">
                <a16:creationId xmlns:a16="http://schemas.microsoft.com/office/drawing/2014/main" id="{20810E93-120E-AF49-852F-5034FBF7E6A9}"/>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220956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CACA85-05A2-A5F0-A915-5E26ABBC42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96654" y="1423358"/>
            <a:ext cx="7057973" cy="4701396"/>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Photos</a:t>
            </a:r>
            <a:endParaRPr lang="en-US"/>
          </a:p>
        </p:txBody>
      </p:sp>
      <p:sp>
        <p:nvSpPr>
          <p:cNvPr id="3" name="Content Placeholder 2">
            <a:extLst>
              <a:ext uri="{FF2B5EF4-FFF2-40B4-BE49-F238E27FC236}">
                <a16:creationId xmlns:a16="http://schemas.microsoft.com/office/drawing/2014/main" id="{7C6822BB-66F4-142F-6FF9-EC38815C8F61}"/>
              </a:ext>
            </a:extLst>
          </p:cNvPr>
          <p:cNvSpPr>
            <a:spLocks noGrp="1"/>
          </p:cNvSpPr>
          <p:nvPr>
            <p:ph sz="half" idx="1"/>
          </p:nvPr>
        </p:nvSpPr>
        <p:spPr/>
        <p:txBody>
          <a:bodyPr lIns="91440" tIns="45720" rIns="91440" bIns="45720" anchor="t"/>
          <a:lstStyle/>
          <a:p>
            <a:pPr>
              <a:spcBef>
                <a:spcPct val="0"/>
              </a:spcBef>
              <a:buFont typeface="Arial,Sans-Serif"/>
            </a:pPr>
            <a:r>
              <a:rPr lang="en-US"/>
              <a:t>“Faces and Patches”</a:t>
            </a:r>
          </a:p>
          <a:p>
            <a:pPr>
              <a:spcBef>
                <a:spcPct val="0"/>
              </a:spcBef>
              <a:buFont typeface="Arial,Sans-Serif"/>
            </a:pPr>
            <a:r>
              <a:rPr lang="en-US"/>
              <a:t>Less “Shaka” photos</a:t>
            </a:r>
          </a:p>
          <a:p>
            <a:pPr>
              <a:spcBef>
                <a:spcPct val="0"/>
              </a:spcBef>
              <a:buFont typeface="Arial,Sans-Serif"/>
            </a:pPr>
            <a:r>
              <a:rPr lang="en-US"/>
              <a:t>Catch subject doing something, not looking at camera</a:t>
            </a:r>
          </a:p>
          <a:p>
            <a:pPr>
              <a:spcBef>
                <a:spcPct val="0"/>
              </a:spcBef>
              <a:buFont typeface="Arial,Sans-Serif"/>
            </a:pPr>
            <a:r>
              <a:rPr lang="en-US"/>
              <a:t>Less pics at desks</a:t>
            </a:r>
          </a:p>
          <a:p>
            <a:pPr>
              <a:spcBef>
                <a:spcPct val="0"/>
              </a:spcBef>
              <a:buFont typeface="Arial,Sans-Serif"/>
              <a:buChar char="•"/>
            </a:pPr>
            <a:r>
              <a:rPr lang="en-US" b="1"/>
              <a:t>Action:</a:t>
            </a:r>
            <a:r>
              <a:rPr lang="en-US"/>
              <a:t> </a:t>
            </a:r>
            <a:r>
              <a:rPr lang="haw-US"/>
              <a:t>b</a:t>
            </a:r>
            <a:r>
              <a:rPr lang="en-US" err="1"/>
              <a:t>egin</a:t>
            </a:r>
            <a:r>
              <a:rPr lang="en-US"/>
              <a:t> shooting before the subject starts moving through the scene.</a:t>
            </a:r>
          </a:p>
          <a:p>
            <a:pPr marL="0" indent="0">
              <a:spcBef>
                <a:spcPct val="0"/>
              </a:spcBef>
              <a:buNone/>
            </a:pP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6E49F53-43BB-4D5A-B206-A77433358736}"/>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870452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065704B-C393-8345-B523-21339151139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99759" y="1421501"/>
            <a:ext cx="7041087" cy="4703338"/>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Photos – Things to Look For</a:t>
            </a:r>
            <a:endParaRPr lang="en-US"/>
          </a:p>
        </p:txBody>
      </p:sp>
      <p:sp>
        <p:nvSpPr>
          <p:cNvPr id="6" name="Content Placeholder 5">
            <a:extLst>
              <a:ext uri="{FF2B5EF4-FFF2-40B4-BE49-F238E27FC236}">
                <a16:creationId xmlns:a16="http://schemas.microsoft.com/office/drawing/2014/main" id="{A1323FEB-2D06-21FA-AF78-AAF885A286BD}"/>
              </a:ext>
            </a:extLst>
          </p:cNvPr>
          <p:cNvSpPr>
            <a:spLocks noGrp="1"/>
          </p:cNvSpPr>
          <p:nvPr>
            <p:ph sz="half" idx="1"/>
          </p:nvPr>
        </p:nvSpPr>
        <p:spPr/>
        <p:txBody>
          <a:bodyPr lIns="91440" tIns="45720" rIns="91440" bIns="45720" anchor="t"/>
          <a:lstStyle/>
          <a:p>
            <a:pPr>
              <a:spcBef>
                <a:spcPct val="0"/>
              </a:spcBef>
              <a:buFont typeface="Arial,Sans-Serif"/>
            </a:pPr>
            <a:r>
              <a:rPr lang="en-US"/>
              <a:t>What is in the background?</a:t>
            </a:r>
          </a:p>
          <a:p>
            <a:pPr>
              <a:spcBef>
                <a:spcPct val="0"/>
              </a:spcBef>
              <a:buFont typeface="Arial,Sans-Serif"/>
            </a:pPr>
            <a:r>
              <a:rPr lang="en-US"/>
              <a:t>Is everyone in proper uniform? (No Badges)</a:t>
            </a:r>
          </a:p>
          <a:p>
            <a:pPr>
              <a:spcBef>
                <a:spcPct val="0"/>
              </a:spcBef>
              <a:buFont typeface="Arial,Sans-Serif"/>
            </a:pPr>
            <a:r>
              <a:rPr lang="en-US"/>
              <a:t>Proper PPE</a:t>
            </a:r>
          </a:p>
          <a:p>
            <a:pPr>
              <a:spcBef>
                <a:spcPct val="0"/>
              </a:spcBef>
              <a:buFont typeface="Arial,Sans-Serif"/>
            </a:pPr>
            <a:r>
              <a:rPr lang="en-US"/>
              <a:t>No hands in pockets</a:t>
            </a:r>
          </a:p>
          <a:p>
            <a:pPr>
              <a:spcBef>
                <a:spcPct val="0"/>
              </a:spcBef>
              <a:buFont typeface="Arial,Sans-Serif"/>
            </a:pPr>
            <a:r>
              <a:rPr lang="en-US"/>
              <a:t>Not to standard- injured, belly hanging out, non-reg hair, pens, tilted hat</a:t>
            </a:r>
          </a:p>
          <a:p>
            <a:pPr>
              <a:spcBef>
                <a:spcPct val="0"/>
              </a:spcBef>
              <a:buFont typeface="Arial,Sans-Serif"/>
            </a:pPr>
            <a:r>
              <a:rPr lang="en-US"/>
              <a:t>If eyes closed; mouth open</a:t>
            </a:r>
          </a:p>
          <a:p>
            <a:pPr>
              <a:spcBef>
                <a:spcPct val="0"/>
              </a:spcBef>
              <a:buFont typeface="Arial,Sans-Serif"/>
            </a:pPr>
            <a:r>
              <a:rPr lang="en-US">
                <a:cs typeface="Arial"/>
              </a:rPr>
              <a:t>Avoid backs of heads</a:t>
            </a:r>
            <a:endParaRPr lang="en-US" dirty="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3827068-22A7-E157-D105-5ABF439CC7D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611491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descr="May be an image of outdoors">
            <a:extLst>
              <a:ext uri="{FF2B5EF4-FFF2-40B4-BE49-F238E27FC236}">
                <a16:creationId xmlns:a16="http://schemas.microsoft.com/office/drawing/2014/main" id="{C229BE2E-9236-4476-91C4-6924F0D755F1}"/>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1"/>
          <a:stretch/>
        </p:blipFill>
        <p:spPr bwMode="auto">
          <a:xfrm>
            <a:off x="-50763" y="-151216"/>
            <a:ext cx="3142183" cy="349086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ay be an image of 2 people, people standing and mountain">
            <a:extLst>
              <a:ext uri="{FF2B5EF4-FFF2-40B4-BE49-F238E27FC236}">
                <a16:creationId xmlns:a16="http://schemas.microsoft.com/office/drawing/2014/main" id="{75E48DD1-3B86-4416-82B2-8B139E8D87DB}"/>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b="-1"/>
          <a:stretch/>
        </p:blipFill>
        <p:spPr bwMode="auto">
          <a:xfrm>
            <a:off x="3198068" y="-151216"/>
            <a:ext cx="3126532" cy="34908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floor, indoor&#10;&#10;Description automatically generated">
            <a:extLst>
              <a:ext uri="{FF2B5EF4-FFF2-40B4-BE49-F238E27FC236}">
                <a16:creationId xmlns:a16="http://schemas.microsoft.com/office/drawing/2014/main" id="{8F16AC56-6E0D-4863-BB2B-751EC016A238}"/>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146400" y="3435000"/>
            <a:ext cx="6469397" cy="3490865"/>
          </a:xfrm>
          <a:prstGeom prst="rect">
            <a:avLst/>
          </a:prstGeom>
        </p:spPr>
      </p:pic>
      <p:sp>
        <p:nvSpPr>
          <p:cNvPr id="9" name="Rectangle 8">
            <a:extLst>
              <a:ext uri="{FF2B5EF4-FFF2-40B4-BE49-F238E27FC236}">
                <a16:creationId xmlns:a16="http://schemas.microsoft.com/office/drawing/2014/main" id="{8CD3B874-3BDE-244A-AA11-7AB5B10F81D9}"/>
              </a:ext>
            </a:extLst>
          </p:cNvPr>
          <p:cNvSpPr/>
          <p:nvPr/>
        </p:nvSpPr>
        <p:spPr>
          <a:xfrm>
            <a:off x="-140763" y="6524988"/>
            <a:ext cx="12352859"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21788C-EAF3-7E44-B2B6-4FC09F86B27D}"/>
              </a:ext>
            </a:extLst>
          </p:cNvPr>
          <p:cNvSpPr/>
          <p:nvPr/>
        </p:nvSpPr>
        <p:spPr>
          <a:xfrm>
            <a:off x="6513645" y="1217612"/>
            <a:ext cx="5373555" cy="577850"/>
          </a:xfrm>
          <a:prstGeom prst="rect">
            <a:avLst/>
          </a:prstGeom>
        </p:spPr>
        <p:txBody>
          <a:bodyPr wrap="square" lIns="91440" tIns="45720" rIns="91440" bIns="45720" anchor="t">
            <a:spAutoFit/>
          </a:bodyPr>
          <a:lstStyle/>
          <a:p>
            <a:pPr marL="342900" indent="-342900">
              <a:lnSpc>
                <a:spcPct val="150000"/>
              </a:lnSpc>
              <a:buFont typeface="Arial" panose="020B0604020202020204" pitchFamily="34" charset="0"/>
              <a:buChar char="•"/>
            </a:pPr>
            <a:endParaRPr lang="en-US" sz="2400">
              <a:cs typeface="Arial"/>
            </a:endParaRPr>
          </a:p>
        </p:txBody>
      </p:sp>
      <p:sp>
        <p:nvSpPr>
          <p:cNvPr id="13" name="Title 1">
            <a:extLst>
              <a:ext uri="{FF2B5EF4-FFF2-40B4-BE49-F238E27FC236}">
                <a16:creationId xmlns:a16="http://schemas.microsoft.com/office/drawing/2014/main" id="{0B7D0C94-ED2D-144D-9EE1-F5FE1DE8C6F6}"/>
              </a:ext>
            </a:extLst>
          </p:cNvPr>
          <p:cNvSpPr>
            <a:spLocks noGrp="1"/>
          </p:cNvSpPr>
          <p:nvPr>
            <p:ph type="title"/>
          </p:nvPr>
        </p:nvSpPr>
        <p:spPr>
          <a:xfrm>
            <a:off x="6795601" y="435050"/>
            <a:ext cx="4791084" cy="1162050"/>
          </a:xfrm>
        </p:spPr>
        <p:txBody>
          <a:bodyPr/>
          <a:lstStyle/>
          <a:p>
            <a:pPr algn="l"/>
            <a:r>
              <a:rPr lang="en-US" altLang="en-US" sz="4400" b="1"/>
              <a:t>More to Look For</a:t>
            </a:r>
            <a:endParaRPr lang="en-US" sz="4400"/>
          </a:p>
        </p:txBody>
      </p:sp>
      <p:sp>
        <p:nvSpPr>
          <p:cNvPr id="4" name="Text Placeholder 3">
            <a:extLst>
              <a:ext uri="{FF2B5EF4-FFF2-40B4-BE49-F238E27FC236}">
                <a16:creationId xmlns:a16="http://schemas.microsoft.com/office/drawing/2014/main" id="{0C95AA61-4083-9967-3172-7AB739E0FAA0}"/>
              </a:ext>
            </a:extLst>
          </p:cNvPr>
          <p:cNvSpPr>
            <a:spLocks noGrp="1"/>
          </p:cNvSpPr>
          <p:nvPr>
            <p:ph type="body" sz="half" idx="2"/>
          </p:nvPr>
        </p:nvSpPr>
        <p:spPr>
          <a:xfrm>
            <a:off x="6795601" y="1555101"/>
            <a:ext cx="4791084" cy="4691063"/>
          </a:xfrm>
        </p:spPr>
        <p:txBody>
          <a:bodyPr lIns="91440" tIns="45720" rIns="91440" bIns="45720" anchor="t"/>
          <a:lstStyle/>
          <a:p>
            <a:pPr marL="342900" indent="-342900">
              <a:spcBef>
                <a:spcPct val="0"/>
              </a:spcBef>
              <a:buFont typeface="Arial,Sans-Serif"/>
              <a:buChar char="•"/>
            </a:pPr>
            <a:r>
              <a:rPr lang="en-US" sz="2400"/>
              <a:t>Backlit subjects</a:t>
            </a:r>
          </a:p>
          <a:p>
            <a:pPr marL="342900" indent="-342900">
              <a:spcBef>
                <a:spcPct val="0"/>
              </a:spcBef>
              <a:buFont typeface="Arial,Sans-Serif"/>
              <a:buChar char="•"/>
            </a:pPr>
            <a:r>
              <a:rPr lang="en-US" sz="2400"/>
              <a:t>Shadows on face</a:t>
            </a:r>
          </a:p>
          <a:p>
            <a:pPr marL="342900" indent="-342900">
              <a:spcBef>
                <a:spcPct val="0"/>
              </a:spcBef>
              <a:buFont typeface="Arial,Sans-Serif"/>
              <a:buChar char="•"/>
            </a:pPr>
            <a:r>
              <a:rPr lang="en-US" sz="2400"/>
              <a:t>“Photo bombers”</a:t>
            </a:r>
          </a:p>
          <a:p>
            <a:pPr marL="342900" indent="-342900">
              <a:spcBef>
                <a:spcPct val="0"/>
              </a:spcBef>
              <a:buFont typeface="Arial,Sans-Serif"/>
              <a:buChar char="•"/>
            </a:pPr>
            <a:r>
              <a:rPr lang="en-US" sz="2400"/>
              <a:t>No faces, but butts and backs </a:t>
            </a:r>
          </a:p>
          <a:p>
            <a:pPr marL="342900" indent="-342900">
              <a:spcBef>
                <a:spcPct val="0"/>
              </a:spcBef>
              <a:buFont typeface="Arial,Sans-Serif"/>
              <a:buChar char="•"/>
            </a:pPr>
            <a:r>
              <a:rPr lang="en-US" sz="2400"/>
              <a:t>Cigarettes/ vapes, phones in hands</a:t>
            </a:r>
            <a:endParaRPr lang="en-US" sz="2400">
              <a:cs typeface="Arial"/>
            </a:endParaRPr>
          </a:p>
          <a:p>
            <a:pPr marL="342900" indent="-342900">
              <a:spcBef>
                <a:spcPct val="0"/>
              </a:spcBef>
              <a:buFont typeface="Arial,Sans-Serif"/>
              <a:buChar char="•"/>
            </a:pPr>
            <a:r>
              <a:rPr lang="en-US" sz="2400"/>
              <a:t>Muzzle awareness</a:t>
            </a:r>
          </a:p>
          <a:p>
            <a:pPr marL="342900" indent="-342900">
              <a:spcBef>
                <a:spcPct val="0"/>
              </a:spcBef>
              <a:buFont typeface="Arial,Sans-Serif"/>
              <a:buChar char="•"/>
            </a:pPr>
            <a:r>
              <a:rPr lang="en-US" sz="2400"/>
              <a:t>OSHA violations- safety</a:t>
            </a:r>
          </a:p>
          <a:p>
            <a:pPr marL="342900" indent="-342900">
              <a:spcBef>
                <a:spcPct val="0"/>
              </a:spcBef>
              <a:buFont typeface="Arial,Sans-Serif"/>
              <a:buChar char="•"/>
            </a:pPr>
            <a:r>
              <a:rPr lang="en-US" sz="2400"/>
              <a:t>Product endorsement</a:t>
            </a:r>
          </a:p>
          <a:p>
            <a:pPr marL="342900" indent="-342900">
              <a:spcBef>
                <a:spcPct val="0"/>
              </a:spcBef>
              <a:buFont typeface="Arial,Sans-Serif"/>
              <a:buChar char="•"/>
            </a:pPr>
            <a:r>
              <a:rPr lang="en-US" sz="2400"/>
              <a:t>Middle fingers (it happens!)</a:t>
            </a:r>
            <a:endParaRPr lang="en-US" sz="2400">
              <a:cs typeface="Arial"/>
            </a:endParaRPr>
          </a:p>
        </p:txBody>
      </p:sp>
      <p:sp>
        <p:nvSpPr>
          <p:cNvPr id="2" name="TextBox 1">
            <a:extLst>
              <a:ext uri="{FF2B5EF4-FFF2-40B4-BE49-F238E27FC236}">
                <a16:creationId xmlns:a16="http://schemas.microsoft.com/office/drawing/2014/main" id="{1BAB9057-6FE8-EE15-E9A2-D37565F48701}"/>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91803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A257488-3044-B248-9AC5-3B0F7B85B5C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24978" y="1428093"/>
            <a:ext cx="5763633" cy="4689494"/>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Taking Pictures with Your Smart Phone</a:t>
            </a:r>
            <a:endParaRPr lang="en-US"/>
          </a:p>
        </p:txBody>
      </p:sp>
      <p:sp>
        <p:nvSpPr>
          <p:cNvPr id="6" name="Content Placeholder 5">
            <a:extLst>
              <a:ext uri="{FF2B5EF4-FFF2-40B4-BE49-F238E27FC236}">
                <a16:creationId xmlns:a16="http://schemas.microsoft.com/office/drawing/2014/main" id="{AA75EE74-3D4F-FF2F-3FD1-35D44086ABBE}"/>
              </a:ext>
            </a:extLst>
          </p:cNvPr>
          <p:cNvSpPr>
            <a:spLocks noGrp="1"/>
          </p:cNvSpPr>
          <p:nvPr>
            <p:ph sz="half" idx="1"/>
          </p:nvPr>
        </p:nvSpPr>
        <p:spPr>
          <a:xfrm>
            <a:off x="609600" y="1600201"/>
            <a:ext cx="5758611" cy="4525963"/>
          </a:xfrm>
        </p:spPr>
        <p:txBody>
          <a:bodyPr lIns="91440" tIns="45720" rIns="91440" bIns="45720" anchor="t"/>
          <a:lstStyle/>
          <a:p>
            <a:pPr>
              <a:spcBef>
                <a:spcPct val="0"/>
              </a:spcBef>
              <a:buFont typeface="Arial,Sans-Serif"/>
            </a:pPr>
            <a:r>
              <a:rPr lang="en-US" sz="2400"/>
              <a:t>Get close to the action, but do not interfere, restrict movement, or compromise safety </a:t>
            </a:r>
          </a:p>
          <a:p>
            <a:pPr lvl="1">
              <a:spcBef>
                <a:spcPct val="0"/>
              </a:spcBef>
              <a:buFont typeface="Arial"/>
              <a:buChar char="•"/>
            </a:pPr>
            <a:r>
              <a:rPr lang="en-US">
                <a:cs typeface="Arial"/>
              </a:rPr>
              <a:t>Do a practice run</a:t>
            </a:r>
          </a:p>
          <a:p>
            <a:pPr>
              <a:spcBef>
                <a:spcPct val="0"/>
              </a:spcBef>
              <a:buFont typeface="Arial,Sans-Serif"/>
            </a:pPr>
            <a:r>
              <a:rPr lang="en-US" sz="2400" b="1"/>
              <a:t>Focus on your subject</a:t>
            </a:r>
            <a:r>
              <a:rPr lang="en-US" sz="2400"/>
              <a:t> tap the screen</a:t>
            </a:r>
            <a:endParaRPr lang="en-US" sz="2400">
              <a:cs typeface="Arial"/>
            </a:endParaRPr>
          </a:p>
          <a:p>
            <a:pPr>
              <a:spcBef>
                <a:spcPct val="0"/>
              </a:spcBef>
              <a:buFont typeface="Arial,Sans-Serif"/>
            </a:pPr>
            <a:r>
              <a:rPr lang="en-US" sz="2400"/>
              <a:t>Don’t stop shooting</a:t>
            </a:r>
            <a:endParaRPr lang="en-US" sz="2400">
              <a:cs typeface="Arial"/>
            </a:endParaRPr>
          </a:p>
          <a:p>
            <a:pPr lvl="1">
              <a:spcBef>
                <a:spcPct val="0"/>
              </a:spcBef>
              <a:buFont typeface="Arial"/>
              <a:buChar char="•"/>
            </a:pPr>
            <a:r>
              <a:rPr lang="en-US">
                <a:cs typeface="Arial"/>
              </a:rPr>
              <a:t>Burst mode</a:t>
            </a:r>
          </a:p>
          <a:p>
            <a:pPr lvl="1">
              <a:spcBef>
                <a:spcPct val="0"/>
              </a:spcBef>
              <a:buFont typeface="Arial"/>
              <a:buChar char="•"/>
            </a:pPr>
            <a:r>
              <a:rPr lang="en-US"/>
              <a:t>Review your photos after event</a:t>
            </a:r>
            <a:endParaRPr lang="en-US">
              <a:cs typeface="Arial"/>
            </a:endParaRPr>
          </a:p>
          <a:p>
            <a:pPr>
              <a:spcBef>
                <a:spcPct val="0"/>
              </a:spcBef>
              <a:buFont typeface="Arial,Sans-Serif"/>
            </a:pPr>
            <a:r>
              <a:rPr lang="en-US" sz="2400" b="1"/>
              <a:t>Prepare ahead of time</a:t>
            </a:r>
            <a:r>
              <a:rPr lang="en-US" sz="2400"/>
              <a:t> battery life &amp; storage space (Be at rehearsals)</a:t>
            </a:r>
            <a:endParaRPr lang="en-US" sz="24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0DB143A-995A-570F-0EEE-504A03B93BE3}"/>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1039888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Smartphone Tips</a:t>
            </a:r>
            <a:endParaRPr lang="en-US"/>
          </a:p>
        </p:txBody>
      </p:sp>
      <p:sp>
        <p:nvSpPr>
          <p:cNvPr id="12" name="Content Placeholder 11">
            <a:extLst>
              <a:ext uri="{FF2B5EF4-FFF2-40B4-BE49-F238E27FC236}">
                <a16:creationId xmlns:a16="http://schemas.microsoft.com/office/drawing/2014/main" id="{F2F6E18C-3C4D-0BAE-87A9-D6AF1B36D0D4}"/>
              </a:ext>
            </a:extLst>
          </p:cNvPr>
          <p:cNvSpPr>
            <a:spLocks noGrp="1"/>
          </p:cNvSpPr>
          <p:nvPr>
            <p:ph sz="half" idx="1"/>
          </p:nvPr>
        </p:nvSpPr>
        <p:spPr>
          <a:xfrm>
            <a:off x="611977" y="1600201"/>
            <a:ext cx="3917291" cy="4525963"/>
          </a:xfrm>
        </p:spPr>
        <p:txBody>
          <a:bodyPr lIns="91440" tIns="45720" rIns="91440" bIns="45720" anchor="t"/>
          <a:lstStyle/>
          <a:p>
            <a:pPr>
              <a:spcBef>
                <a:spcPct val="0"/>
              </a:spcBef>
              <a:buFont typeface="Arial,Sans-Serif"/>
            </a:pPr>
            <a:r>
              <a:rPr lang="en-US"/>
              <a:t>Turn off GEO tagging on your phone</a:t>
            </a:r>
          </a:p>
          <a:p>
            <a:pPr>
              <a:spcBef>
                <a:spcPct val="0"/>
              </a:spcBef>
              <a:buFont typeface="Arial,Sans-Serif"/>
            </a:pPr>
            <a:r>
              <a:rPr lang="en-US"/>
              <a:t>High dynamic range- setting to help with low light</a:t>
            </a:r>
          </a:p>
          <a:p>
            <a:pPr>
              <a:spcBef>
                <a:spcPct val="0"/>
              </a:spcBef>
              <a:buFont typeface="Arial,Sans-Serif"/>
            </a:pPr>
            <a:r>
              <a:rPr lang="en-US"/>
              <a:t>Turn off the camera sound</a:t>
            </a:r>
          </a:p>
          <a:p>
            <a:pPr>
              <a:spcBef>
                <a:spcPct val="0"/>
              </a:spcBef>
              <a:buFont typeface="Arial,Sans-Serif"/>
            </a:pPr>
            <a:r>
              <a:rPr lang="en-US"/>
              <a:t>Helpful hint: airplane mode</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B46A51C-8724-5449-A20F-AE62F6DF6F1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20672" y="1430127"/>
            <a:ext cx="10353903" cy="4696123"/>
          </a:xfrm>
          <a:prstGeom prst="rect">
            <a:avLst/>
          </a:prstGeom>
        </p:spPr>
      </p:pic>
      <p:sp>
        <p:nvSpPr>
          <p:cNvPr id="3" name="TextBox 2">
            <a:extLst>
              <a:ext uri="{FF2B5EF4-FFF2-40B4-BE49-F238E27FC236}">
                <a16:creationId xmlns:a16="http://schemas.microsoft.com/office/drawing/2014/main" id="{B5A09EF5-FEC1-9C98-E16E-ADD7687E00D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565337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Enable Gridlines on Your Smart Phone</a:t>
            </a:r>
            <a:br>
              <a:rPr lang="en-US" altLang="en-US">
                <a:cs typeface="Arial" panose="020B0604020202020204" pitchFamily="34" charset="0"/>
              </a:rPr>
            </a:br>
            <a:br>
              <a:rPr lang="en-US" altLang="en-US" b="1" i="1"/>
            </a:br>
            <a:endParaRPr lang="en-US"/>
          </a:p>
        </p:txBody>
      </p:sp>
      <p:sp>
        <p:nvSpPr>
          <p:cNvPr id="11" name="Content Placeholder 10">
            <a:extLst>
              <a:ext uri="{FF2B5EF4-FFF2-40B4-BE49-F238E27FC236}">
                <a16:creationId xmlns:a16="http://schemas.microsoft.com/office/drawing/2014/main" id="{7A711774-5F5C-8C2E-3947-527D1821AA28}"/>
              </a:ext>
            </a:extLst>
          </p:cNvPr>
          <p:cNvSpPr>
            <a:spLocks noGrp="1"/>
          </p:cNvSpPr>
          <p:nvPr>
            <p:ph sz="half" idx="1"/>
          </p:nvPr>
        </p:nvSpPr>
        <p:spPr>
          <a:xfrm>
            <a:off x="605732" y="1600201"/>
            <a:ext cx="4536077" cy="4525963"/>
          </a:xfrm>
        </p:spPr>
        <p:txBody>
          <a:bodyPr lIns="91440" tIns="45720" rIns="91440" bIns="45720" anchor="t"/>
          <a:lstStyle/>
          <a:p>
            <a:pPr marL="0" indent="0">
              <a:spcBef>
                <a:spcPct val="0"/>
              </a:spcBef>
              <a:buNone/>
            </a:pPr>
            <a:r>
              <a:rPr lang="en-US" sz="2400"/>
              <a:t>IOS</a:t>
            </a:r>
            <a:endParaRPr lang="en-US" sz="2400">
              <a:cs typeface="Arial"/>
            </a:endParaRPr>
          </a:p>
          <a:p>
            <a:pPr>
              <a:spcBef>
                <a:spcPct val="0"/>
              </a:spcBef>
              <a:buFont typeface="Arial"/>
              <a:buChar char="•"/>
            </a:pPr>
            <a:r>
              <a:rPr lang="en-US" sz="2400"/>
              <a:t>Setting </a:t>
            </a:r>
            <a:endParaRPr lang="en-US" sz="2400">
              <a:cs typeface="Arial"/>
            </a:endParaRPr>
          </a:p>
          <a:p>
            <a:pPr>
              <a:spcBef>
                <a:spcPct val="0"/>
              </a:spcBef>
              <a:buFont typeface="Arial"/>
              <a:buChar char="•"/>
            </a:pPr>
            <a:r>
              <a:rPr lang="en-US" sz="2400"/>
              <a:t>Camera </a:t>
            </a:r>
            <a:endParaRPr lang="en-US" sz="2400">
              <a:cs typeface="Arial"/>
            </a:endParaRPr>
          </a:p>
          <a:p>
            <a:pPr>
              <a:spcBef>
                <a:spcPct val="0"/>
              </a:spcBef>
              <a:buFont typeface="Arial"/>
              <a:buChar char="•"/>
            </a:pPr>
            <a:r>
              <a:rPr lang="en-US" sz="2400"/>
              <a:t>Under composition</a:t>
            </a:r>
            <a:endParaRPr lang="en-US" sz="2400">
              <a:cs typeface="Arial"/>
            </a:endParaRPr>
          </a:p>
          <a:p>
            <a:pPr marL="857250" lvl="1" indent="-457200">
              <a:spcBef>
                <a:spcPct val="0"/>
              </a:spcBef>
              <a:buFont typeface="Arial"/>
              <a:buChar char="•"/>
            </a:pPr>
            <a:r>
              <a:rPr lang="en-US">
                <a:cs typeface="Arial"/>
              </a:rPr>
              <a:t>Switch on grid</a:t>
            </a:r>
          </a:p>
          <a:p>
            <a:pPr>
              <a:spcBef>
                <a:spcPct val="0"/>
              </a:spcBef>
              <a:buFont typeface="Arial"/>
              <a:buChar char="•"/>
            </a:pPr>
            <a:endParaRPr lang="en-US" sz="2400">
              <a:cs typeface="Arial"/>
            </a:endParaRPr>
          </a:p>
          <a:p>
            <a:pPr marL="0" indent="0">
              <a:spcBef>
                <a:spcPct val="0"/>
              </a:spcBef>
              <a:buNone/>
            </a:pPr>
            <a:r>
              <a:rPr lang="en-US" sz="2400"/>
              <a:t>Android</a:t>
            </a:r>
            <a:endParaRPr lang="en-US" sz="2400">
              <a:cs typeface="Arial"/>
            </a:endParaRPr>
          </a:p>
          <a:p>
            <a:pPr>
              <a:spcBef>
                <a:spcPct val="0"/>
              </a:spcBef>
              <a:buFont typeface="Arial"/>
              <a:buChar char="•"/>
            </a:pPr>
            <a:r>
              <a:rPr lang="en-US" sz="2400"/>
              <a:t>Camera</a:t>
            </a:r>
            <a:endParaRPr lang="en-US" sz="2400">
              <a:cs typeface="Arial"/>
            </a:endParaRPr>
          </a:p>
          <a:p>
            <a:pPr>
              <a:spcBef>
                <a:spcPct val="0"/>
              </a:spcBef>
              <a:buFont typeface="Arial"/>
              <a:buChar char="•"/>
            </a:pPr>
            <a:r>
              <a:rPr lang="en-US" sz="2400"/>
              <a:t>Setting </a:t>
            </a:r>
            <a:endParaRPr lang="en-US" sz="2400">
              <a:cs typeface="Arial"/>
            </a:endParaRPr>
          </a:p>
          <a:p>
            <a:pPr>
              <a:spcBef>
                <a:spcPct val="0"/>
              </a:spcBef>
              <a:buFont typeface="Arial"/>
              <a:buChar char="•"/>
            </a:pPr>
            <a:r>
              <a:rPr lang="en-US" sz="2400"/>
              <a:t> Switch on grid lines</a:t>
            </a:r>
            <a:endParaRPr lang="en-US" sz="24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6">
            <a:extLst>
              <a:ext uri="{FF2B5EF4-FFF2-40B4-BE49-F238E27FC236}">
                <a16:creationId xmlns:a16="http://schemas.microsoft.com/office/drawing/2014/main" id="{142478DD-1628-7D46-96BD-DEB4320D5C7C}"/>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5143213" y="1430149"/>
            <a:ext cx="7055272" cy="4696467"/>
          </a:xfrm>
          <a:prstGeom prst="rect">
            <a:avLst/>
          </a:prstGeom>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6E775B4-6102-AB22-B0D7-B90C18BBF621}"/>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Basic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1771927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8">
            <a:extLst>
              <a:ext uri="{FF2B5EF4-FFF2-40B4-BE49-F238E27FC236}">
                <a16:creationId xmlns:a16="http://schemas.microsoft.com/office/drawing/2014/main" id="{62599227-11CC-0716-8D16-EDECF9C259D3}"/>
              </a:ext>
            </a:extLst>
          </p:cNvPr>
          <p:cNvSpPr txBox="1">
            <a:spLocks/>
          </p:cNvSpPr>
          <p:nvPr/>
        </p:nvSpPr>
        <p:spPr>
          <a:xfrm>
            <a:off x="595509" y="1668601"/>
            <a:ext cx="5534700" cy="4519718"/>
          </a:xfrm>
          <a:prstGeom prst="rect">
            <a:avLst/>
          </a:prstGeom>
        </p:spPr>
        <p:txBody>
          <a:bodyPr lIns="91440" tIns="45720" rIns="91440" bIns="45720" anchor="t"/>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spcBef>
                <a:spcPct val="0"/>
              </a:spcBef>
              <a:buNone/>
            </a:pPr>
            <a:r>
              <a:rPr lang="en-US" sz="2400"/>
              <a:t>Place your subject in the cross hairs for a more “balanced” photo</a:t>
            </a:r>
            <a:endParaRPr lang="en-US" sz="2400">
              <a:cs typeface="Arial"/>
            </a:endParaRPr>
          </a:p>
          <a:p>
            <a:pPr marL="0" indent="0">
              <a:spcBef>
                <a:spcPct val="0"/>
              </a:spcBef>
              <a:buNone/>
            </a:pPr>
            <a:r>
              <a:rPr lang="en-US" sz="2400"/>
              <a:t> </a:t>
            </a:r>
          </a:p>
        </p:txBody>
      </p:sp>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Rule of Thirds</a:t>
            </a:r>
            <a:endParaRPr lang="en-US"/>
          </a:p>
        </p:txBody>
      </p:sp>
      <p:sp>
        <p:nvSpPr>
          <p:cNvPr id="9" name="Content Placeholder 8">
            <a:extLst>
              <a:ext uri="{FF2B5EF4-FFF2-40B4-BE49-F238E27FC236}">
                <a16:creationId xmlns:a16="http://schemas.microsoft.com/office/drawing/2014/main" id="{F173540A-9FA8-FD71-B4B3-8477BFA23C2D}"/>
              </a:ext>
            </a:extLst>
          </p:cNvPr>
          <p:cNvSpPr>
            <a:spLocks noGrp="1"/>
          </p:cNvSpPr>
          <p:nvPr>
            <p:ph sz="half" idx="2"/>
          </p:nvPr>
        </p:nvSpPr>
        <p:spPr>
          <a:xfrm>
            <a:off x="6272550" y="1600201"/>
            <a:ext cx="5309850" cy="4525963"/>
          </a:xfrm>
          <a:prstGeom prst="rect">
            <a:avLst/>
          </a:prstGeom>
        </p:spPr>
        <p:txBody>
          <a:bodyPr lIns="91440" tIns="45720" rIns="91440" bIns="45720" anchor="t"/>
          <a:lstStyle/>
          <a:p>
            <a:pPr marL="0" indent="0">
              <a:spcBef>
                <a:spcPct val="0"/>
              </a:spcBef>
              <a:buNone/>
            </a:pPr>
            <a:r>
              <a:rPr lang="en-US" sz="2400"/>
              <a:t>If your subject is moving, leave empty room to move in and out of the frame.</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1519F3D3-C280-D16B-626D-5D4ABB031A9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6433353" y="2692440"/>
            <a:ext cx="5142450" cy="34337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4D458D30-3984-459C-9A42-0EE5E491BE11}"/>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16198" y="2692440"/>
            <a:ext cx="5378202" cy="343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2F85FF9-0A59-3484-52A0-A0DE08CEF7F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686666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ilhouettes of people working out in a line&#10;&#10;Description automatically generated with low confidence">
            <a:extLst>
              <a:ext uri="{FF2B5EF4-FFF2-40B4-BE49-F238E27FC236}">
                <a16:creationId xmlns:a16="http://schemas.microsoft.com/office/drawing/2014/main" id="{43DF3801-2621-294F-B539-6652BB73F01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60841" y="1432910"/>
            <a:ext cx="6629324" cy="4693034"/>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a:xfrm>
            <a:off x="591601" y="273050"/>
            <a:ext cx="11001084" cy="1162050"/>
          </a:xfrm>
        </p:spPr>
        <p:txBody>
          <a:bodyPr/>
          <a:lstStyle/>
          <a:p>
            <a:r>
              <a:rPr lang="en-US" altLang="en-US" sz="4400" b="1"/>
              <a:t>Photos – Using Angles</a:t>
            </a:r>
            <a:endParaRPr lang="en-US" sz="4400"/>
          </a:p>
        </p:txBody>
      </p:sp>
      <p:sp>
        <p:nvSpPr>
          <p:cNvPr id="9" name="Text Placeholder 8">
            <a:extLst>
              <a:ext uri="{FF2B5EF4-FFF2-40B4-BE49-F238E27FC236}">
                <a16:creationId xmlns:a16="http://schemas.microsoft.com/office/drawing/2014/main" id="{FF77062F-A9FB-9BF7-5AD4-A355405213E8}"/>
              </a:ext>
            </a:extLst>
          </p:cNvPr>
          <p:cNvSpPr>
            <a:spLocks noGrp="1"/>
          </p:cNvSpPr>
          <p:nvPr>
            <p:ph type="body" sz="half" idx="2"/>
          </p:nvPr>
        </p:nvSpPr>
        <p:spPr/>
        <p:txBody>
          <a:bodyPr lIns="91440" tIns="45720" rIns="91440" bIns="45720" anchor="t"/>
          <a:lstStyle/>
          <a:p>
            <a:pPr marL="342900" indent="-342900">
              <a:spcBef>
                <a:spcPct val="0"/>
              </a:spcBef>
              <a:buFont typeface="Arial,Sans-Serif"/>
              <a:buChar char="•"/>
            </a:pPr>
            <a:r>
              <a:rPr lang="en-US" sz="2400" dirty="0"/>
              <a:t>Eye level</a:t>
            </a:r>
          </a:p>
          <a:p>
            <a:pPr marL="342900" indent="-342900">
              <a:spcBef>
                <a:spcPct val="0"/>
              </a:spcBef>
              <a:buFont typeface="Arial,Sans-Serif"/>
              <a:buChar char="•"/>
            </a:pPr>
            <a:r>
              <a:rPr lang="en-US" sz="2400" dirty="0"/>
              <a:t>Top view</a:t>
            </a:r>
          </a:p>
          <a:p>
            <a:pPr marL="342900" indent="-342900">
              <a:spcBef>
                <a:spcPct val="0"/>
              </a:spcBef>
              <a:buFont typeface="Arial,Sans-Serif"/>
              <a:buChar char="•"/>
            </a:pPr>
            <a:r>
              <a:rPr lang="en-US" sz="2400" dirty="0"/>
              <a:t>High angle</a:t>
            </a:r>
          </a:p>
          <a:p>
            <a:pPr marL="342900" indent="-342900">
              <a:spcBef>
                <a:spcPct val="0"/>
              </a:spcBef>
              <a:buFont typeface="Arial,Sans-Serif"/>
              <a:buChar char="•"/>
            </a:pPr>
            <a:r>
              <a:rPr lang="en-US" sz="2400" dirty="0"/>
              <a:t>Framed view / Hidden view</a:t>
            </a:r>
            <a:endParaRPr lang="en-US" sz="2400" dirty="0">
              <a:cs typeface="Arial"/>
            </a:endParaRPr>
          </a:p>
          <a:p>
            <a:pPr marL="342900" indent="-342900">
              <a:spcBef>
                <a:spcPct val="0"/>
              </a:spcBef>
              <a:buFont typeface="Arial,Sans-Serif"/>
              <a:buChar char="•"/>
            </a:pPr>
            <a:r>
              <a:rPr lang="en-US" sz="2400" dirty="0"/>
              <a:t>Low angle</a:t>
            </a:r>
            <a:endParaRPr lang="en-US" sz="2400" dirty="0">
              <a:cs typeface="Arial"/>
            </a:endParaRPr>
          </a:p>
          <a:p>
            <a:pPr marL="342900" indent="-342900">
              <a:spcBef>
                <a:spcPct val="0"/>
              </a:spcBef>
              <a:buFont typeface="Arial,Sans-Serif"/>
              <a:buChar char="•"/>
            </a:pPr>
            <a:r>
              <a:rPr lang="en-US" sz="2400" dirty="0"/>
              <a:t>Off-center</a:t>
            </a:r>
          </a:p>
          <a:p>
            <a:pPr marL="342900" indent="-342900">
              <a:spcBef>
                <a:spcPct val="0"/>
              </a:spcBef>
              <a:buFont typeface="Arial,Sans-Serif"/>
              <a:buChar char="•"/>
            </a:pPr>
            <a:r>
              <a:rPr lang="en-US" sz="2400" dirty="0"/>
              <a:t>Action </a:t>
            </a:r>
          </a:p>
          <a:p>
            <a:pPr marL="342900" indent="-342900">
              <a:spcBef>
                <a:spcPct val="0"/>
              </a:spcBef>
              <a:buFont typeface="Arial,Sans-Serif"/>
              <a:buChar char="•"/>
            </a:pPr>
            <a:r>
              <a:rPr lang="en-US" sz="2400" dirty="0">
                <a:cs typeface="Arial"/>
              </a:rPr>
              <a:t>Static shot</a:t>
            </a:r>
            <a:endParaRPr lang="en-US" sz="2400" dirty="0"/>
          </a:p>
          <a:p>
            <a:pPr marL="342900" indent="-342900">
              <a:spcBef>
                <a:spcPct val="0"/>
              </a:spcBef>
              <a:buFont typeface="Arial,Sans-Serif"/>
              <a:buChar char="•"/>
            </a:pPr>
            <a:r>
              <a:rPr lang="haw-US" sz="2400" dirty="0"/>
              <a:t>Focal Point</a:t>
            </a:r>
            <a:endParaRPr lang="en-US" sz="2400" dirty="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B943F17-4CE4-C3D5-8CEA-87A1BEC25DF3}"/>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158903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Eye Level</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A picture containing ground, outdoor, vegetable&#10;&#10;Description automatically generated">
            <a:extLst>
              <a:ext uri="{FF2B5EF4-FFF2-40B4-BE49-F238E27FC236}">
                <a16:creationId xmlns:a16="http://schemas.microsoft.com/office/drawing/2014/main" id="{67B12E5B-4ACB-0242-A65F-3D889869077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08994" y="1415400"/>
            <a:ext cx="7974013" cy="471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C42A0DA2-2F83-5ED6-CF1F-77CF8786D0A8}"/>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Basic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535554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Top View</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A person playing a guitar&#10;&#10;Description automatically generated with low confidence">
            <a:extLst>
              <a:ext uri="{FF2B5EF4-FFF2-40B4-BE49-F238E27FC236}">
                <a16:creationId xmlns:a16="http://schemas.microsoft.com/office/drawing/2014/main" id="{EE8EC8D1-A63D-F34D-B181-ED4F2311602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18242" y="1415400"/>
            <a:ext cx="8155517"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DFC4218-611E-234F-4EDA-844A67E8B813}"/>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031677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05DEE65-5C0A-E345-8C9F-365970347D1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91666" y="1417141"/>
            <a:ext cx="6297084" cy="4714876"/>
          </a:xfrm>
          <a:prstGeom prst="rect">
            <a:avLst/>
          </a:prstGeom>
        </p:spPr>
      </p:pic>
      <p:pic>
        <p:nvPicPr>
          <p:cNvPr id="10" name="Picture 2" descr="May be an image of 1 person and outdoors">
            <a:extLst>
              <a:ext uri="{FF2B5EF4-FFF2-40B4-BE49-F238E27FC236}">
                <a16:creationId xmlns:a16="http://schemas.microsoft.com/office/drawing/2014/main" id="{96A683C9-7374-DA4B-B719-BFCE8DA8E9DC}"/>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608541" y="1417142"/>
            <a:ext cx="3537480" cy="4714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High Angle</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27CF908-11A3-8513-FBB3-50587AE00B13}"/>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1939635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Framed/Hidden View</a:t>
            </a:r>
            <a:endParaRPr lang="en-US"/>
          </a:p>
        </p:txBody>
      </p:sp>
      <p:pic>
        <p:nvPicPr>
          <p:cNvPr id="9" name="Content Placeholder 4" descr="A picture containing person&#10;&#10;Description automatically generated">
            <a:extLst>
              <a:ext uri="{FF2B5EF4-FFF2-40B4-BE49-F238E27FC236}">
                <a16:creationId xmlns:a16="http://schemas.microsoft.com/office/drawing/2014/main" id="{2247E32C-F844-B841-AF4F-D5345A12DEF7}"/>
              </a:ext>
            </a:extLst>
          </p:cNvPr>
          <p:cNvPicPr>
            <a:picLocks noGrp="1" noChangeAspect="1" noChangeArrowheads="1"/>
          </p:cNvPicPr>
          <p:nvPr>
            <p:ph sz="half" idx="1"/>
          </p:nvPr>
        </p:nvPicPr>
        <p:blipFill>
          <a:blip r:embed="rId3">
            <a:extLst>
              <a:ext uri="{28A0092B-C50C-407E-A947-70E740481C1C}">
                <a14:useLocalDpi xmlns:a14="http://schemas.microsoft.com/office/drawing/2010/main"/>
              </a:ext>
            </a:extLst>
          </a:blip>
          <a:stretch>
            <a:fillRect/>
          </a:stretch>
        </p:blipFill>
        <p:spPr bwMode="auto">
          <a:xfrm>
            <a:off x="2302934" y="1418432"/>
            <a:ext cx="7586132" cy="47201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40101F1-4176-6537-DF19-F202DCEDFE1C}"/>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201516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clothes&#10;&#10;Description automatically generated">
            <a:extLst>
              <a:ext uri="{FF2B5EF4-FFF2-40B4-BE49-F238E27FC236}">
                <a16:creationId xmlns:a16="http://schemas.microsoft.com/office/drawing/2014/main" id="{6B7DE215-3BF3-6E4C-8FAE-FCA2C03CCE2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489205" y="1413172"/>
            <a:ext cx="3148856" cy="4722020"/>
          </a:xfrm>
          <a:prstGeom prst="rect">
            <a:avLst/>
          </a:prstGeom>
        </p:spPr>
      </p:pic>
      <p:pic>
        <p:nvPicPr>
          <p:cNvPr id="11" name="Picture 10" descr="A picture containing grass, sky, outdoor, road&#10;&#10;Description automatically generated">
            <a:extLst>
              <a:ext uri="{FF2B5EF4-FFF2-40B4-BE49-F238E27FC236}">
                <a16:creationId xmlns:a16="http://schemas.microsoft.com/office/drawing/2014/main" id="{E51402A2-6383-DE46-BFD9-3C08D7B330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87375" y="1418464"/>
            <a:ext cx="7081939" cy="4721710"/>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Framed/Hidden View</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D1E8D65-42B3-BDF1-4BCB-2B9204423368}"/>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640948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Off-Center</a:t>
            </a:r>
            <a:endParaRPr lang="en-US"/>
          </a:p>
        </p:txBody>
      </p:sp>
      <p:pic>
        <p:nvPicPr>
          <p:cNvPr id="9" name="Content Placeholder 4" descr="A person in camouflage holding a gun&#10;&#10;Description automatically generated with low confidence">
            <a:extLst>
              <a:ext uri="{FF2B5EF4-FFF2-40B4-BE49-F238E27FC236}">
                <a16:creationId xmlns:a16="http://schemas.microsoft.com/office/drawing/2014/main" id="{393AA74A-C755-C143-AC49-7AB8A9872A09}"/>
              </a:ext>
            </a:extLst>
          </p:cNvPr>
          <p:cNvPicPr>
            <a:picLocks noGrp="1" noChangeAspect="1" noChangeArrowheads="1"/>
          </p:cNvPicPr>
          <p:nvPr>
            <p:ph sz="half" idx="1"/>
          </p:nvPr>
        </p:nvPicPr>
        <p:blipFill>
          <a:blip r:embed="rId3">
            <a:extLst>
              <a:ext uri="{28A0092B-C50C-407E-A947-70E740481C1C}">
                <a14:useLocalDpi xmlns:a14="http://schemas.microsoft.com/office/drawing/2010/main"/>
              </a:ext>
            </a:extLst>
          </a:blip>
          <a:stretch>
            <a:fillRect/>
          </a:stretch>
        </p:blipFill>
        <p:spPr bwMode="auto">
          <a:xfrm>
            <a:off x="2343564" y="1420013"/>
            <a:ext cx="7510163" cy="47117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A9F38E2-C8B9-FA9D-FCA3-E00BBBF4DF28}"/>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4086403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May be an image of 1 person and indoor">
            <a:extLst>
              <a:ext uri="{FF2B5EF4-FFF2-40B4-BE49-F238E27FC236}">
                <a16:creationId xmlns:a16="http://schemas.microsoft.com/office/drawing/2014/main" id="{8A52755E-E4CE-AF41-AF45-9D64E84B82BE}"/>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683" y="1413594"/>
            <a:ext cx="4004580" cy="415910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Low Angle</a:t>
            </a:r>
            <a:endParaRPr lang="en-US"/>
          </a:p>
        </p:txBody>
      </p:sp>
      <p:pic>
        <p:nvPicPr>
          <p:cNvPr id="11" name="Content Placeholder 4" descr="A picture containing sky, outdoor, roof, building material&#10;&#10;Description automatically generated">
            <a:extLst>
              <a:ext uri="{FF2B5EF4-FFF2-40B4-BE49-F238E27FC236}">
                <a16:creationId xmlns:a16="http://schemas.microsoft.com/office/drawing/2014/main" id="{632A48C0-5EC9-8646-952D-9FC69B619746}"/>
              </a:ext>
            </a:extLst>
          </p:cNvPr>
          <p:cNvPicPr>
            <a:picLocks noGrp="1" noChangeAspect="1" noChangeArrowheads="1"/>
          </p:cNvPicPr>
          <p:nvPr>
            <p:ph sz="half" idx="1"/>
          </p:nvPr>
        </p:nvPicPr>
        <p:blipFill rotWithShape="1">
          <a:blip r:embed="rId4" cstate="hqprint">
            <a:extLst>
              <a:ext uri="{28A0092B-C50C-407E-A947-70E740481C1C}">
                <a14:useLocalDpi xmlns:a14="http://schemas.microsoft.com/office/drawing/2010/main"/>
              </a:ext>
            </a:extLst>
          </a:blip>
          <a:srcRect/>
          <a:stretch/>
        </p:blipFill>
        <p:spPr bwMode="auto">
          <a:xfrm>
            <a:off x="8031850" y="1421911"/>
            <a:ext cx="4161882" cy="41550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EB61655-7929-3E44-AC66-52B7C936BA66}"/>
              </a:ext>
            </a:extLst>
          </p:cNvPr>
          <p:cNvPicPr>
            <a:picLocks noChangeAspect="1"/>
          </p:cNvPicPr>
          <p:nvPr/>
        </p:nvPicPr>
        <p:blipFill>
          <a:blip r:embed="rId5"/>
          <a:stretch>
            <a:fillRect/>
          </a:stretch>
        </p:blipFill>
        <p:spPr>
          <a:xfrm>
            <a:off x="5910430" y="1417637"/>
            <a:ext cx="6294167" cy="4155031"/>
          </a:xfrm>
          <a:prstGeom prst="rect">
            <a:avLst/>
          </a:prstGeom>
        </p:spPr>
      </p:pic>
      <p:pic>
        <p:nvPicPr>
          <p:cNvPr id="10" name="Picture 2" descr="May be an image of one or more people, people standing and outdoors">
            <a:extLst>
              <a:ext uri="{FF2B5EF4-FFF2-40B4-BE49-F238E27FC236}">
                <a16:creationId xmlns:a16="http://schemas.microsoft.com/office/drawing/2014/main" id="{9F86E906-7984-D74C-98AB-0073500C121D}"/>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4005821" y="1410064"/>
            <a:ext cx="4015164" cy="41643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5E208A0-FA72-DB71-A20C-B17A0845FF20}"/>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7700623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Action</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C3D5945-A5B6-7749-97AE-44CA016A32D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107607" y="1423734"/>
            <a:ext cx="7221263" cy="4729660"/>
          </a:xfrm>
          <a:prstGeom prst="rect">
            <a:avLst/>
          </a:prstGeom>
        </p:spPr>
      </p:pic>
      <p:pic>
        <p:nvPicPr>
          <p:cNvPr id="11" name="Picture 10">
            <a:extLst>
              <a:ext uri="{FF2B5EF4-FFF2-40B4-BE49-F238E27FC236}">
                <a16:creationId xmlns:a16="http://schemas.microsoft.com/office/drawing/2014/main" id="{18636427-FAAD-B245-858E-72C2AED61F0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9809" y="1415653"/>
            <a:ext cx="7076593" cy="4717729"/>
          </a:xfrm>
          <a:prstGeom prst="rect">
            <a:avLst/>
          </a:prstGeom>
        </p:spPr>
      </p:pic>
      <p:sp>
        <p:nvSpPr>
          <p:cNvPr id="3" name="TextBox 2">
            <a:extLst>
              <a:ext uri="{FF2B5EF4-FFF2-40B4-BE49-F238E27FC236}">
                <a16:creationId xmlns:a16="http://schemas.microsoft.com/office/drawing/2014/main" id="{09ADFB91-F1EC-EA82-14DB-B0AE75B7E496}"/>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1618174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8AA1B2-937D-7F44-ACDB-F54020E2C2B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67444" y="1420416"/>
            <a:ext cx="7060101" cy="4707146"/>
          </a:xfrm>
          <a:prstGeom prst="rect">
            <a:avLst/>
          </a:prstGeom>
        </p:spPr>
      </p:pic>
      <p:pic>
        <p:nvPicPr>
          <p:cNvPr id="9" name="Picture 8">
            <a:extLst>
              <a:ext uri="{FF2B5EF4-FFF2-40B4-BE49-F238E27FC236}">
                <a16:creationId xmlns:a16="http://schemas.microsoft.com/office/drawing/2014/main" id="{7559A9C5-F2D2-704F-9BD1-DC80918AF69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11993" y="1422378"/>
            <a:ext cx="7054096" cy="4703221"/>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Static Shots</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6B7F7F-F73E-97BC-152E-35260CB47174}"/>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649633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Cool Stuff</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2A2C149-8EBD-9101-35B7-9C8590C598BE}"/>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4" name="Picture 3">
            <a:extLst>
              <a:ext uri="{FF2B5EF4-FFF2-40B4-BE49-F238E27FC236}">
                <a16:creationId xmlns:a16="http://schemas.microsoft.com/office/drawing/2014/main" id="{385E73B2-F381-01C8-7DA9-193FAC72C9C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507" y="1423358"/>
            <a:ext cx="6842260" cy="4528868"/>
          </a:xfrm>
          <a:prstGeom prst="rect">
            <a:avLst/>
          </a:prstGeom>
        </p:spPr>
      </p:pic>
      <p:pic>
        <p:nvPicPr>
          <p:cNvPr id="6" name="Picture 5">
            <a:extLst>
              <a:ext uri="{FF2B5EF4-FFF2-40B4-BE49-F238E27FC236}">
                <a16:creationId xmlns:a16="http://schemas.microsoft.com/office/drawing/2014/main" id="{48E4393C-F9FD-062C-0B66-A2AC12D238D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818462" y="1423358"/>
            <a:ext cx="6822057" cy="4528868"/>
          </a:xfrm>
          <a:prstGeom prst="rect">
            <a:avLst/>
          </a:prstGeom>
        </p:spPr>
      </p:pic>
    </p:spTree>
    <p:extLst>
      <p:ext uri="{BB962C8B-B14F-4D97-AF65-F5344CB8AC3E}">
        <p14:creationId xmlns:p14="http://schemas.microsoft.com/office/powerpoint/2010/main" val="13245236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“Good” Helicopter Shots</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8">
            <a:extLst>
              <a:ext uri="{FF2B5EF4-FFF2-40B4-BE49-F238E27FC236}">
                <a16:creationId xmlns:a16="http://schemas.microsoft.com/office/drawing/2014/main" id="{EFBE0980-916C-C043-B78F-548D7E7C021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55" t="728" r="-220" b="-405"/>
          <a:stretch>
            <a:fillRect/>
          </a:stretch>
        </p:blipFill>
        <p:spPr>
          <a:xfrm>
            <a:off x="-1388658" y="1426498"/>
            <a:ext cx="7615258" cy="4435416"/>
          </a:xfrm>
          <a:prstGeom prst="rect">
            <a:avLst/>
          </a:prstGeom>
        </p:spPr>
      </p:pic>
      <p:sp>
        <p:nvSpPr>
          <p:cNvPr id="3" name="TextBox 2">
            <a:extLst>
              <a:ext uri="{FF2B5EF4-FFF2-40B4-BE49-F238E27FC236}">
                <a16:creationId xmlns:a16="http://schemas.microsoft.com/office/drawing/2014/main" id="{C0088AB1-841A-A572-54FD-94B28BB2264D}"/>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4" name="Picture 3">
            <a:extLst>
              <a:ext uri="{FF2B5EF4-FFF2-40B4-BE49-F238E27FC236}">
                <a16:creationId xmlns:a16="http://schemas.microsoft.com/office/drawing/2014/main" id="{39204666-D9A4-452C-8199-63E70AC1656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099594" y="1423358"/>
            <a:ext cx="6692661" cy="4428227"/>
          </a:xfrm>
          <a:prstGeom prst="rect">
            <a:avLst/>
          </a:prstGeom>
        </p:spPr>
      </p:pic>
    </p:spTree>
    <p:extLst>
      <p:ext uri="{BB962C8B-B14F-4D97-AF65-F5344CB8AC3E}">
        <p14:creationId xmlns:p14="http://schemas.microsoft.com/office/powerpoint/2010/main" val="3376054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Focal Point</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A400E8D-7D14-9841-E208-F40D2214880C}"/>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4" name="Picture 3">
            <a:extLst>
              <a:ext uri="{FF2B5EF4-FFF2-40B4-BE49-F238E27FC236}">
                <a16:creationId xmlns:a16="http://schemas.microsoft.com/office/drawing/2014/main" id="{7AAC5586-5CAA-0D07-4D88-3B8EA0C47D4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92" y="1437735"/>
            <a:ext cx="6755165" cy="4413850"/>
          </a:xfrm>
          <a:prstGeom prst="rect">
            <a:avLst/>
          </a:prstGeom>
        </p:spPr>
      </p:pic>
      <p:pic>
        <p:nvPicPr>
          <p:cNvPr id="8" name="Picture 7">
            <a:extLst>
              <a:ext uri="{FF2B5EF4-FFF2-40B4-BE49-F238E27FC236}">
                <a16:creationId xmlns:a16="http://schemas.microsoft.com/office/drawing/2014/main" id="{BF22C733-784F-3CB2-0598-8EC6DC20553B}"/>
              </a:ext>
            </a:extLst>
          </p:cNvPr>
          <p:cNvPicPr>
            <a:picLocks noChangeAspect="1"/>
          </p:cNvPicPr>
          <p:nvPr/>
        </p:nvPicPr>
        <p:blipFill>
          <a:blip r:embed="rId4"/>
          <a:stretch>
            <a:fillRect/>
          </a:stretch>
        </p:blipFill>
        <p:spPr>
          <a:xfrm>
            <a:off x="6118387" y="1437735"/>
            <a:ext cx="6683213" cy="4408870"/>
          </a:xfrm>
          <a:prstGeom prst="rect">
            <a:avLst/>
          </a:prstGeom>
        </p:spPr>
      </p:pic>
    </p:spTree>
    <p:extLst>
      <p:ext uri="{BB962C8B-B14F-4D97-AF65-F5344CB8AC3E}">
        <p14:creationId xmlns:p14="http://schemas.microsoft.com/office/powerpoint/2010/main" val="14278877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Lighting</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422646A-0357-6F19-BB4E-4BB635718504}"/>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4" name="Picture 3">
            <a:extLst>
              <a:ext uri="{FF2B5EF4-FFF2-40B4-BE49-F238E27FC236}">
                <a16:creationId xmlns:a16="http://schemas.microsoft.com/office/drawing/2014/main" id="{BD2D7531-C428-4E5F-DA46-C22F485B2C9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85216" y="1423358"/>
            <a:ext cx="6117567" cy="4212567"/>
          </a:xfrm>
          <a:prstGeom prst="rect">
            <a:avLst/>
          </a:prstGeom>
        </p:spPr>
      </p:pic>
      <p:pic>
        <p:nvPicPr>
          <p:cNvPr id="6" name="Picture 5">
            <a:extLst>
              <a:ext uri="{FF2B5EF4-FFF2-40B4-BE49-F238E27FC236}">
                <a16:creationId xmlns:a16="http://schemas.microsoft.com/office/drawing/2014/main" id="{9F636B02-BB64-680D-561F-BE86111A640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54900" y="1423358"/>
            <a:ext cx="6247650" cy="4212567"/>
          </a:xfrm>
          <a:prstGeom prst="rect">
            <a:avLst/>
          </a:prstGeom>
        </p:spPr>
      </p:pic>
    </p:spTree>
    <p:extLst>
      <p:ext uri="{BB962C8B-B14F-4D97-AF65-F5344CB8AC3E}">
        <p14:creationId xmlns:p14="http://schemas.microsoft.com/office/powerpoint/2010/main" val="2860019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People in Motion</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77F309A-46AF-1FB9-676F-B7F83C0297AD}"/>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4" name="Picture 3">
            <a:extLst>
              <a:ext uri="{FF2B5EF4-FFF2-40B4-BE49-F238E27FC236}">
                <a16:creationId xmlns:a16="http://schemas.microsoft.com/office/drawing/2014/main" id="{43A00522-7D42-BB7F-DD60-0B3FCC068B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27085" y="1423358"/>
            <a:ext cx="6419491" cy="4327585"/>
          </a:xfrm>
          <a:prstGeom prst="rect">
            <a:avLst/>
          </a:prstGeom>
        </p:spPr>
      </p:pic>
      <p:pic>
        <p:nvPicPr>
          <p:cNvPr id="5" name="Picture 4">
            <a:extLst>
              <a:ext uri="{FF2B5EF4-FFF2-40B4-BE49-F238E27FC236}">
                <a16:creationId xmlns:a16="http://schemas.microsoft.com/office/drawing/2014/main" id="{16E280AF-B1AA-D77D-6691-A9373D23562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090679" y="1423359"/>
            <a:ext cx="6595470" cy="4327585"/>
          </a:xfrm>
          <a:prstGeom prst="rect">
            <a:avLst/>
          </a:prstGeom>
        </p:spPr>
      </p:pic>
    </p:spTree>
    <p:extLst>
      <p:ext uri="{BB962C8B-B14F-4D97-AF65-F5344CB8AC3E}">
        <p14:creationId xmlns:p14="http://schemas.microsoft.com/office/powerpoint/2010/main" val="805696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Ceremonies</a:t>
            </a:r>
            <a:endParaRPr lang="en-US" altLang="en-US" b="1">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0D92AC2-0BE2-AD7A-8CBB-08F28390C222}"/>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4" name="Picture 3">
            <a:extLst>
              <a:ext uri="{FF2B5EF4-FFF2-40B4-BE49-F238E27FC236}">
                <a16:creationId xmlns:a16="http://schemas.microsoft.com/office/drawing/2014/main" id="{267A0A9C-767F-E434-49C8-2DB5301170F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37363" y="1423358"/>
            <a:ext cx="6454424" cy="4313208"/>
          </a:xfrm>
          <a:prstGeom prst="rect">
            <a:avLst/>
          </a:prstGeom>
        </p:spPr>
      </p:pic>
      <p:pic>
        <p:nvPicPr>
          <p:cNvPr id="5" name="Picture 4">
            <a:extLst>
              <a:ext uri="{FF2B5EF4-FFF2-40B4-BE49-F238E27FC236}">
                <a16:creationId xmlns:a16="http://schemas.microsoft.com/office/drawing/2014/main" id="{26D78DBE-6026-E1CD-D690-9A4A5FA69A3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100015" y="1423358"/>
            <a:ext cx="6562424" cy="4313208"/>
          </a:xfrm>
          <a:prstGeom prst="rect">
            <a:avLst/>
          </a:prstGeom>
        </p:spPr>
      </p:pic>
    </p:spTree>
    <p:extLst>
      <p:ext uri="{BB962C8B-B14F-4D97-AF65-F5344CB8AC3E}">
        <p14:creationId xmlns:p14="http://schemas.microsoft.com/office/powerpoint/2010/main" val="7601648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Candid</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DD8DFF1-A40D-3AFF-5BDF-E09081D09F23}"/>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Basic UPAR Training</a:t>
            </a:r>
            <a:endParaRPr lang="en-US" sz="1000">
              <a:solidFill>
                <a:schemeClr val="bg1"/>
              </a:solidFill>
              <a:latin typeface="Arial"/>
              <a:cs typeface="Arial"/>
            </a:endParaRPr>
          </a:p>
        </p:txBody>
      </p:sp>
      <p:pic>
        <p:nvPicPr>
          <p:cNvPr id="3" name="Picture 2">
            <a:extLst>
              <a:ext uri="{FF2B5EF4-FFF2-40B4-BE49-F238E27FC236}">
                <a16:creationId xmlns:a16="http://schemas.microsoft.com/office/drawing/2014/main" id="{ABF5F42C-518B-F7F9-BD7D-1F8E95C9F14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099594" y="1423358"/>
            <a:ext cx="6419491" cy="4226944"/>
          </a:xfrm>
          <a:prstGeom prst="rect">
            <a:avLst/>
          </a:prstGeom>
        </p:spPr>
      </p:pic>
      <p:pic>
        <p:nvPicPr>
          <p:cNvPr id="5" name="Picture 4">
            <a:extLst>
              <a:ext uri="{FF2B5EF4-FFF2-40B4-BE49-F238E27FC236}">
                <a16:creationId xmlns:a16="http://schemas.microsoft.com/office/drawing/2014/main" id="{4E4D6627-B326-DE60-6274-BF1C388C757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09088" y="1423358"/>
            <a:ext cx="6426628" cy="4226944"/>
          </a:xfrm>
          <a:prstGeom prst="rect">
            <a:avLst/>
          </a:prstGeom>
        </p:spPr>
      </p:pic>
    </p:spTree>
    <p:extLst>
      <p:ext uri="{BB962C8B-B14F-4D97-AF65-F5344CB8AC3E}">
        <p14:creationId xmlns:p14="http://schemas.microsoft.com/office/powerpoint/2010/main" val="9536467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Posed</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E2F873-2CF7-6E78-B826-2619F4A878CD}"/>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Basic UPAR Training</a:t>
            </a:r>
            <a:endParaRPr lang="en-US" sz="1000">
              <a:solidFill>
                <a:schemeClr val="bg1"/>
              </a:solidFill>
              <a:latin typeface="Arial"/>
              <a:cs typeface="Arial"/>
            </a:endParaRPr>
          </a:p>
        </p:txBody>
      </p:sp>
      <p:pic>
        <p:nvPicPr>
          <p:cNvPr id="3" name="Picture 2">
            <a:extLst>
              <a:ext uri="{FF2B5EF4-FFF2-40B4-BE49-F238E27FC236}">
                <a16:creationId xmlns:a16="http://schemas.microsoft.com/office/drawing/2014/main" id="{61ABD052-EAFD-A53D-1566-5FE51704E35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88" y="1423358"/>
            <a:ext cx="6913333" cy="4715774"/>
          </a:xfrm>
          <a:prstGeom prst="rect">
            <a:avLst/>
          </a:prstGeom>
        </p:spPr>
      </p:pic>
      <p:pic>
        <p:nvPicPr>
          <p:cNvPr id="6" name="Picture 5">
            <a:extLst>
              <a:ext uri="{FF2B5EF4-FFF2-40B4-BE49-F238E27FC236}">
                <a16:creationId xmlns:a16="http://schemas.microsoft.com/office/drawing/2014/main" id="{04EBFF51-83FF-FA7C-9E9C-90ABA91AD35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099594" y="1423358"/>
            <a:ext cx="6908321" cy="4715774"/>
          </a:xfrm>
          <a:prstGeom prst="rect">
            <a:avLst/>
          </a:prstGeom>
        </p:spPr>
      </p:pic>
    </p:spTree>
    <p:extLst>
      <p:ext uri="{BB962C8B-B14F-4D97-AF65-F5344CB8AC3E}">
        <p14:creationId xmlns:p14="http://schemas.microsoft.com/office/powerpoint/2010/main" val="16257932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E1905BA-A178-2748-BA69-6A6D6D4D50D1}"/>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14"/>
          <a:stretch/>
        </p:blipFill>
        <p:spPr bwMode="auto">
          <a:xfrm>
            <a:off x="5068672" y="1597249"/>
            <a:ext cx="6512969" cy="453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b="1">
                <a:solidFill>
                  <a:srgbClr val="C00000"/>
                </a:solidFill>
              </a:rPr>
              <a:t>What NOT to Do</a:t>
            </a:r>
            <a:endParaRPr lang="en-US">
              <a:solidFill>
                <a:srgbClr val="C00000"/>
              </a:solidFil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628EEF8-22EA-8141-9C3E-B649057F498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7959" y="1599564"/>
            <a:ext cx="4410075" cy="453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DAF4E62-DA09-9708-3BBF-52DB7FD3B460}"/>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439990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b="1">
                <a:solidFill>
                  <a:srgbClr val="C00000"/>
                </a:solidFill>
              </a:rPr>
              <a:t>What NOT to Do</a:t>
            </a:r>
            <a:endParaRPr lang="en-US">
              <a:solidFill>
                <a:srgbClr val="C00000"/>
              </a:solidFil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 descr="A person in a military uniform holding a bottle of water&#10;&#10;Description automatically generated with low confidence">
            <a:extLst>
              <a:ext uri="{FF2B5EF4-FFF2-40B4-BE49-F238E27FC236}">
                <a16:creationId xmlns:a16="http://schemas.microsoft.com/office/drawing/2014/main" id="{50255C7C-6C36-9E41-B190-30B5D96BFB6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148"/>
          <a:stretch>
            <a:fillRect/>
          </a:stretch>
        </p:blipFill>
        <p:spPr bwMode="auto">
          <a:xfrm>
            <a:off x="3412999" y="1419629"/>
            <a:ext cx="4814280" cy="4493053"/>
          </a:xfrm>
          <a:prstGeom prst="rect">
            <a:avLst/>
          </a:prstGeom>
          <a:extLst>
            <a:ext uri="{909E8E84-426E-40DD-AFC4-6F175D3DCCD1}">
              <a14:hiddenFill xmlns:a14="http://schemas.microsoft.com/office/drawing/2010/main">
                <a:solidFill>
                  <a:srgbClr val="FFFFFF"/>
                </a:solidFill>
              </a14:hiddenFill>
            </a:ext>
          </a:extLst>
        </p:spPr>
      </p:pic>
      <p:pic>
        <p:nvPicPr>
          <p:cNvPr id="12" name="Picture 7" descr="A group of men posing for a picture&#10;&#10;Description automatically generated with low confidence">
            <a:extLst>
              <a:ext uri="{FF2B5EF4-FFF2-40B4-BE49-F238E27FC236}">
                <a16:creationId xmlns:a16="http://schemas.microsoft.com/office/drawing/2014/main" id="{4B007E36-8DC5-3A4C-B282-5928114DD90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r="-5" b="-5"/>
          <a:stretch/>
        </p:blipFill>
        <p:spPr bwMode="auto">
          <a:xfrm>
            <a:off x="8089575" y="1414648"/>
            <a:ext cx="4331233" cy="4481937"/>
          </a:xfrm>
          <a:prstGeom prst="rect">
            <a:avLst/>
          </a:prstGeom>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DF8383A-79A0-5B75-25E9-6DE543DDCD56}"/>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10" name="Picture 7" descr="POW-MIA-inappropriate-228x300.jpg">
            <a:extLst>
              <a:ext uri="{FF2B5EF4-FFF2-40B4-BE49-F238E27FC236}">
                <a16:creationId xmlns:a16="http://schemas.microsoft.com/office/drawing/2014/main" id="{13EF2EB4-E20A-C74E-AC9A-9E2EF6EEA4B0}"/>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bwMode="auto">
          <a:xfrm>
            <a:off x="-444854" y="1420217"/>
            <a:ext cx="4276874" cy="448658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5695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62AF5FB-840E-72C6-E42C-8BDA5683CFA9}"/>
              </a:ext>
            </a:extLst>
          </p:cNvPr>
          <p:cNvPicPr>
            <a:picLocks noChangeAspect="1"/>
          </p:cNvPicPr>
          <p:nvPr/>
        </p:nvPicPr>
        <p:blipFill>
          <a:blip r:embed="rId3"/>
          <a:stretch>
            <a:fillRect/>
          </a:stretch>
        </p:blipFill>
        <p:spPr>
          <a:xfrm>
            <a:off x="8188583" y="3858976"/>
            <a:ext cx="3394236" cy="2258090"/>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A Series of Photos Can Tell a Story</a:t>
            </a:r>
            <a:endParaRPr lang="en-US"/>
          </a:p>
        </p:txBody>
      </p:sp>
      <p:sp>
        <p:nvSpPr>
          <p:cNvPr id="6" name="Content Placeholder 5">
            <a:extLst>
              <a:ext uri="{FF2B5EF4-FFF2-40B4-BE49-F238E27FC236}">
                <a16:creationId xmlns:a16="http://schemas.microsoft.com/office/drawing/2014/main" id="{99562E95-FAAB-6427-BE9A-4B9A8CDCFF7F}"/>
              </a:ext>
            </a:extLst>
          </p:cNvPr>
          <p:cNvSpPr>
            <a:spLocks noGrp="1"/>
          </p:cNvSpPr>
          <p:nvPr>
            <p:ph sz="half" idx="1"/>
          </p:nvPr>
        </p:nvSpPr>
        <p:spPr>
          <a:xfrm>
            <a:off x="597600" y="1600201"/>
            <a:ext cx="4238800" cy="4525963"/>
          </a:xfrm>
        </p:spPr>
        <p:txBody>
          <a:bodyPr lIns="91440" tIns="45720" rIns="91440" bIns="45720" anchor="t"/>
          <a:lstStyle/>
          <a:p>
            <a:pPr>
              <a:spcBef>
                <a:spcPct val="0"/>
              </a:spcBef>
              <a:buFont typeface="Arial,Sans-Serif"/>
            </a:pPr>
            <a:r>
              <a:rPr lang="en-US" sz="2400"/>
              <a:t>Establishing </a:t>
            </a:r>
            <a:r>
              <a:rPr lang="haw-US" sz="2400"/>
              <a:t>s</a:t>
            </a:r>
            <a:r>
              <a:rPr lang="en-US" sz="2400"/>
              <a:t>hot</a:t>
            </a:r>
          </a:p>
          <a:p>
            <a:pPr>
              <a:spcBef>
                <a:spcPct val="0"/>
              </a:spcBef>
              <a:buFont typeface="Arial,Sans-Serif"/>
            </a:pPr>
            <a:r>
              <a:rPr lang="en-US" sz="2400"/>
              <a:t>Long </a:t>
            </a:r>
            <a:r>
              <a:rPr lang="haw-US" sz="2400"/>
              <a:t>s</a:t>
            </a:r>
            <a:r>
              <a:rPr lang="en-US" sz="2400"/>
              <a:t>hot</a:t>
            </a:r>
          </a:p>
          <a:p>
            <a:pPr>
              <a:spcBef>
                <a:spcPct val="0"/>
              </a:spcBef>
              <a:buFont typeface="Arial,Sans-Serif"/>
            </a:pPr>
            <a:r>
              <a:rPr lang="en-US" sz="2400"/>
              <a:t>Medium </a:t>
            </a:r>
            <a:r>
              <a:rPr lang="haw-US" sz="2400"/>
              <a:t>s</a:t>
            </a:r>
            <a:r>
              <a:rPr lang="en-US" sz="2400"/>
              <a:t>hot</a:t>
            </a:r>
          </a:p>
          <a:p>
            <a:pPr>
              <a:spcBef>
                <a:spcPct val="0"/>
              </a:spcBef>
              <a:buFont typeface="Arial,Sans-Serif"/>
            </a:pPr>
            <a:r>
              <a:rPr lang="en-US" sz="2400"/>
              <a:t>Close-up</a:t>
            </a:r>
          </a:p>
          <a:p>
            <a:pPr>
              <a:spcBef>
                <a:spcPct val="0"/>
              </a:spcBef>
              <a:buFont typeface="Arial,Sans-Serif"/>
            </a:pPr>
            <a:r>
              <a:rPr lang="en-US" sz="2400"/>
              <a:t>Extreme </a:t>
            </a:r>
            <a:r>
              <a:rPr lang="haw-US" sz="2400"/>
              <a:t>c</a:t>
            </a:r>
            <a:r>
              <a:rPr lang="en-US" sz="2400"/>
              <a:t>lose-up</a:t>
            </a:r>
          </a:p>
          <a:p>
            <a:pPr>
              <a:spcBef>
                <a:spcPct val="0"/>
              </a:spcBef>
              <a:buFont typeface="Arial,Sans-Serif"/>
            </a:pPr>
            <a:endParaRPr lang="en-US" sz="2400"/>
          </a:p>
          <a:p>
            <a:pPr marL="0" indent="0">
              <a:spcBef>
                <a:spcPct val="0"/>
              </a:spcBef>
              <a:buNone/>
            </a:pPr>
            <a:r>
              <a:rPr lang="en-US" sz="2400"/>
              <a:t>Vary angle</a:t>
            </a:r>
            <a:r>
              <a:rPr lang="haw-US" sz="2400"/>
              <a:t>s</a:t>
            </a:r>
            <a:r>
              <a:rPr lang="en-US" sz="2400"/>
              <a:t> and distance</a:t>
            </a:r>
          </a:p>
          <a:p>
            <a:endParaRPr lang="en-US" sz="2400"/>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3105AF5-10BE-584C-B2BF-B7C8E6625E88}"/>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5" name="Picture 4">
            <a:extLst>
              <a:ext uri="{FF2B5EF4-FFF2-40B4-BE49-F238E27FC236}">
                <a16:creationId xmlns:a16="http://schemas.microsoft.com/office/drawing/2014/main" id="{E98DF577-9A22-30CF-E4E8-107AA760AE12}"/>
              </a:ext>
            </a:extLst>
          </p:cNvPr>
          <p:cNvPicPr>
            <a:picLocks noChangeAspect="1"/>
          </p:cNvPicPr>
          <p:nvPr/>
        </p:nvPicPr>
        <p:blipFill>
          <a:blip r:embed="rId4"/>
          <a:stretch>
            <a:fillRect/>
          </a:stretch>
        </p:blipFill>
        <p:spPr>
          <a:xfrm>
            <a:off x="4778534" y="1594044"/>
            <a:ext cx="3413300" cy="2267577"/>
          </a:xfrm>
          <a:prstGeom prst="rect">
            <a:avLst/>
          </a:prstGeom>
        </p:spPr>
      </p:pic>
      <p:pic>
        <p:nvPicPr>
          <p:cNvPr id="10" name="Picture 9">
            <a:extLst>
              <a:ext uri="{FF2B5EF4-FFF2-40B4-BE49-F238E27FC236}">
                <a16:creationId xmlns:a16="http://schemas.microsoft.com/office/drawing/2014/main" id="{D3DD2E14-6933-CC7F-A593-8E925FECB42E}"/>
              </a:ext>
            </a:extLst>
          </p:cNvPr>
          <p:cNvPicPr>
            <a:picLocks noChangeAspect="1"/>
          </p:cNvPicPr>
          <p:nvPr/>
        </p:nvPicPr>
        <p:blipFill>
          <a:blip r:embed="rId5"/>
          <a:stretch>
            <a:fillRect/>
          </a:stretch>
        </p:blipFill>
        <p:spPr>
          <a:xfrm>
            <a:off x="8191832" y="1595342"/>
            <a:ext cx="3402567" cy="2263633"/>
          </a:xfrm>
          <a:prstGeom prst="rect">
            <a:avLst/>
          </a:prstGeom>
        </p:spPr>
      </p:pic>
      <p:pic>
        <p:nvPicPr>
          <p:cNvPr id="15" name="Picture 14">
            <a:extLst>
              <a:ext uri="{FF2B5EF4-FFF2-40B4-BE49-F238E27FC236}">
                <a16:creationId xmlns:a16="http://schemas.microsoft.com/office/drawing/2014/main" id="{5212E155-DB1F-6A7B-FD25-6B2EE42A2AF0}"/>
              </a:ext>
            </a:extLst>
          </p:cNvPr>
          <p:cNvPicPr>
            <a:picLocks noChangeAspect="1"/>
          </p:cNvPicPr>
          <p:nvPr/>
        </p:nvPicPr>
        <p:blipFill>
          <a:blip r:embed="rId6"/>
          <a:stretch>
            <a:fillRect/>
          </a:stretch>
        </p:blipFill>
        <p:spPr>
          <a:xfrm>
            <a:off x="4782835" y="3861683"/>
            <a:ext cx="3402901" cy="2260702"/>
          </a:xfrm>
          <a:prstGeom prst="rect">
            <a:avLst/>
          </a:prstGeom>
        </p:spPr>
      </p:pic>
    </p:spTree>
    <p:extLst>
      <p:ext uri="{BB962C8B-B14F-4D97-AF65-F5344CB8AC3E}">
        <p14:creationId xmlns:p14="http://schemas.microsoft.com/office/powerpoint/2010/main" val="3860334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Practical Exercise</a:t>
            </a:r>
            <a:endParaRPr lang="en-US"/>
          </a:p>
        </p:txBody>
      </p:sp>
      <p:sp>
        <p:nvSpPr>
          <p:cNvPr id="6" name="Content Placeholder 5">
            <a:extLst>
              <a:ext uri="{FF2B5EF4-FFF2-40B4-BE49-F238E27FC236}">
                <a16:creationId xmlns:a16="http://schemas.microsoft.com/office/drawing/2014/main" id="{840B7088-3EC8-BF62-1C6B-7AB7897724B1}"/>
              </a:ext>
            </a:extLst>
          </p:cNvPr>
          <p:cNvSpPr>
            <a:spLocks noGrp="1"/>
          </p:cNvSpPr>
          <p:nvPr>
            <p:ph idx="1"/>
          </p:nvPr>
        </p:nvSpPr>
        <p:spPr/>
        <p:txBody>
          <a:bodyPr lIns="91440" tIns="45720" rIns="91440" bIns="45720" anchor="t"/>
          <a:lstStyle/>
          <a:p>
            <a:pPr marL="0" indent="0">
              <a:lnSpc>
                <a:spcPct val="150000"/>
              </a:lnSpc>
              <a:spcBef>
                <a:spcPct val="0"/>
              </a:spcBef>
              <a:buNone/>
            </a:pPr>
            <a:r>
              <a:rPr lang="en-US"/>
              <a:t>Get up for a moment and grab a buddy</a:t>
            </a:r>
          </a:p>
          <a:p>
            <a:pPr marL="0" indent="0">
              <a:lnSpc>
                <a:spcPct val="150000"/>
              </a:lnSpc>
              <a:spcBef>
                <a:spcPct val="0"/>
              </a:spcBef>
              <a:buNone/>
            </a:pPr>
            <a:endParaRPr lang="en-US"/>
          </a:p>
          <a:p>
            <a:pPr marL="0" indent="0">
              <a:lnSpc>
                <a:spcPct val="150000"/>
              </a:lnSpc>
              <a:spcBef>
                <a:spcPct val="0"/>
              </a:spcBef>
              <a:buNone/>
            </a:pPr>
            <a:r>
              <a:rPr lang="en-US"/>
              <a:t>Take a few pictures of… </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98F8A7E-32B3-162B-0A8E-B3A02BB0296E}"/>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40844088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D55D03-3EFE-0645-9CFE-4B656F84DF42}"/>
              </a:ext>
            </a:extLst>
          </p:cNvPr>
          <p:cNvSpPr/>
          <p:nvPr/>
        </p:nvSpPr>
        <p:spPr>
          <a:xfrm>
            <a:off x="0" y="0"/>
            <a:ext cx="12192000" cy="687081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1" name="Title 1">
            <a:extLst>
              <a:ext uri="{FF2B5EF4-FFF2-40B4-BE49-F238E27FC236}">
                <a16:creationId xmlns:a16="http://schemas.microsoft.com/office/drawing/2014/main" id="{13490966-5551-5A41-924F-E274C5FAF867}"/>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9600" b="1">
                <a:solidFill>
                  <a:schemeClr val="bg1"/>
                </a:solidFill>
              </a:rPr>
              <a:t>Break!</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4001A-458C-EEDC-C71B-27147E217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211100-971B-BB2C-30EF-73DA87B7A5B2}"/>
              </a:ext>
            </a:extLst>
          </p:cNvPr>
          <p:cNvSpPr>
            <a:spLocks noGrp="1"/>
          </p:cNvSpPr>
          <p:nvPr>
            <p:ph type="title"/>
          </p:nvPr>
        </p:nvSpPr>
        <p:spPr/>
        <p:txBody>
          <a:bodyPr/>
          <a:lstStyle/>
          <a:p>
            <a:r>
              <a:rPr lang="en-US" altLang="en-US" b="1" dirty="0"/>
              <a:t>What have UPARs done?</a:t>
            </a:r>
            <a:endParaRPr lang="en-US" dirty="0"/>
          </a:p>
        </p:txBody>
      </p:sp>
      <p:sp>
        <p:nvSpPr>
          <p:cNvPr id="7" name="Rectangle 6">
            <a:extLst>
              <a:ext uri="{FF2B5EF4-FFF2-40B4-BE49-F238E27FC236}">
                <a16:creationId xmlns:a16="http://schemas.microsoft.com/office/drawing/2014/main" id="{60F01808-6C4F-CEC5-E26B-B7328883B40C}"/>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F43F103-0BD9-1211-EB21-191184FBFCD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9" name="Picture 8">
            <a:extLst>
              <a:ext uri="{FF2B5EF4-FFF2-40B4-BE49-F238E27FC236}">
                <a16:creationId xmlns:a16="http://schemas.microsoft.com/office/drawing/2014/main" id="{5B481EBD-7451-0864-F106-672B6501AE58}"/>
              </a:ext>
            </a:extLst>
          </p:cNvPr>
          <p:cNvPicPr>
            <a:picLocks noChangeAspect="1"/>
          </p:cNvPicPr>
          <p:nvPr/>
        </p:nvPicPr>
        <p:blipFill>
          <a:blip r:embed="rId3"/>
          <a:stretch>
            <a:fillRect/>
          </a:stretch>
        </p:blipFill>
        <p:spPr>
          <a:xfrm>
            <a:off x="5870096" y="1993750"/>
            <a:ext cx="2949196" cy="3924640"/>
          </a:xfrm>
          <a:prstGeom prst="rect">
            <a:avLst/>
          </a:prstGeom>
        </p:spPr>
      </p:pic>
      <p:pic>
        <p:nvPicPr>
          <p:cNvPr id="13" name="Picture 12">
            <a:extLst>
              <a:ext uri="{FF2B5EF4-FFF2-40B4-BE49-F238E27FC236}">
                <a16:creationId xmlns:a16="http://schemas.microsoft.com/office/drawing/2014/main" id="{4D9C9E2B-3494-3EA8-D074-ABCF578D21CD}"/>
              </a:ext>
            </a:extLst>
          </p:cNvPr>
          <p:cNvPicPr>
            <a:picLocks noChangeAspect="1"/>
          </p:cNvPicPr>
          <p:nvPr/>
        </p:nvPicPr>
        <p:blipFill>
          <a:blip r:embed="rId4"/>
          <a:stretch>
            <a:fillRect/>
          </a:stretch>
        </p:blipFill>
        <p:spPr>
          <a:xfrm>
            <a:off x="8908021" y="1986129"/>
            <a:ext cx="2911092" cy="3939881"/>
          </a:xfrm>
          <a:prstGeom prst="rect">
            <a:avLst/>
          </a:prstGeom>
        </p:spPr>
      </p:pic>
      <p:pic>
        <p:nvPicPr>
          <p:cNvPr id="19" name="Picture 18">
            <a:extLst>
              <a:ext uri="{FF2B5EF4-FFF2-40B4-BE49-F238E27FC236}">
                <a16:creationId xmlns:a16="http://schemas.microsoft.com/office/drawing/2014/main" id="{47EEF9C8-AC8F-98C8-52F5-41446207CCBE}"/>
              </a:ext>
            </a:extLst>
          </p:cNvPr>
          <p:cNvPicPr>
            <a:picLocks noChangeAspect="1"/>
          </p:cNvPicPr>
          <p:nvPr/>
        </p:nvPicPr>
        <p:blipFill>
          <a:blip r:embed="rId5"/>
          <a:stretch>
            <a:fillRect/>
          </a:stretch>
        </p:blipFill>
        <p:spPr>
          <a:xfrm>
            <a:off x="270753" y="2005182"/>
            <a:ext cx="2606266" cy="3932261"/>
          </a:xfrm>
          <a:prstGeom prst="rect">
            <a:avLst/>
          </a:prstGeom>
        </p:spPr>
      </p:pic>
      <p:pic>
        <p:nvPicPr>
          <p:cNvPr id="23" name="Picture 22">
            <a:extLst>
              <a:ext uri="{FF2B5EF4-FFF2-40B4-BE49-F238E27FC236}">
                <a16:creationId xmlns:a16="http://schemas.microsoft.com/office/drawing/2014/main" id="{955737A0-2B50-A514-2683-139AF016E248}"/>
              </a:ext>
            </a:extLst>
          </p:cNvPr>
          <p:cNvPicPr>
            <a:picLocks noChangeAspect="1"/>
          </p:cNvPicPr>
          <p:nvPr/>
        </p:nvPicPr>
        <p:blipFill>
          <a:blip r:embed="rId6"/>
          <a:stretch>
            <a:fillRect/>
          </a:stretch>
        </p:blipFill>
        <p:spPr>
          <a:xfrm>
            <a:off x="2965748" y="2004873"/>
            <a:ext cx="2815619" cy="3946482"/>
          </a:xfrm>
          <a:prstGeom prst="rect">
            <a:avLst/>
          </a:prstGeom>
        </p:spPr>
      </p:pic>
    </p:spTree>
    <p:extLst>
      <p:ext uri="{BB962C8B-B14F-4D97-AF65-F5344CB8AC3E}">
        <p14:creationId xmlns:p14="http://schemas.microsoft.com/office/powerpoint/2010/main" val="4611911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7B1D3-510D-AC7B-D042-24119997F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39EF63-846D-AC78-93A9-30747A971759}"/>
              </a:ext>
            </a:extLst>
          </p:cNvPr>
          <p:cNvSpPr>
            <a:spLocks noGrp="1"/>
          </p:cNvSpPr>
          <p:nvPr>
            <p:ph type="title"/>
          </p:nvPr>
        </p:nvSpPr>
        <p:spPr/>
        <p:txBody>
          <a:bodyPr/>
          <a:lstStyle/>
          <a:p>
            <a:r>
              <a:rPr lang="en-US" altLang="en-US" b="1" dirty="0"/>
              <a:t>What have UPARs done?</a:t>
            </a:r>
            <a:endParaRPr lang="en-US" dirty="0"/>
          </a:p>
        </p:txBody>
      </p:sp>
      <p:sp>
        <p:nvSpPr>
          <p:cNvPr id="7" name="Rectangle 6">
            <a:extLst>
              <a:ext uri="{FF2B5EF4-FFF2-40B4-BE49-F238E27FC236}">
                <a16:creationId xmlns:a16="http://schemas.microsoft.com/office/drawing/2014/main" id="{6F587A42-632B-E0C0-76FD-ECCD2DCA0BF4}"/>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02226D3-26A2-3E6A-C1C1-D36BE715298C}"/>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pic>
        <p:nvPicPr>
          <p:cNvPr id="15" name="Picture 14">
            <a:extLst>
              <a:ext uri="{FF2B5EF4-FFF2-40B4-BE49-F238E27FC236}">
                <a16:creationId xmlns:a16="http://schemas.microsoft.com/office/drawing/2014/main" id="{8FE2888E-2D32-A62E-B498-0F7F98D434D7}"/>
              </a:ext>
            </a:extLst>
          </p:cNvPr>
          <p:cNvPicPr>
            <a:picLocks noChangeAspect="1"/>
          </p:cNvPicPr>
          <p:nvPr/>
        </p:nvPicPr>
        <p:blipFill>
          <a:blip r:embed="rId3"/>
          <a:stretch>
            <a:fillRect/>
          </a:stretch>
        </p:blipFill>
        <p:spPr>
          <a:xfrm>
            <a:off x="177705" y="1547412"/>
            <a:ext cx="4068953" cy="3062079"/>
          </a:xfrm>
          <a:prstGeom prst="rect">
            <a:avLst/>
          </a:prstGeom>
        </p:spPr>
      </p:pic>
      <p:pic>
        <p:nvPicPr>
          <p:cNvPr id="21" name="Picture 20">
            <a:extLst>
              <a:ext uri="{FF2B5EF4-FFF2-40B4-BE49-F238E27FC236}">
                <a16:creationId xmlns:a16="http://schemas.microsoft.com/office/drawing/2014/main" id="{7FCD00C1-90AD-5D5A-C9A9-2207422831CD}"/>
              </a:ext>
            </a:extLst>
          </p:cNvPr>
          <p:cNvPicPr>
            <a:picLocks noChangeAspect="1"/>
          </p:cNvPicPr>
          <p:nvPr/>
        </p:nvPicPr>
        <p:blipFill>
          <a:blip r:embed="rId4"/>
          <a:stretch>
            <a:fillRect/>
          </a:stretch>
        </p:blipFill>
        <p:spPr>
          <a:xfrm>
            <a:off x="7784125" y="1547412"/>
            <a:ext cx="4234444" cy="3160401"/>
          </a:xfrm>
          <a:prstGeom prst="rect">
            <a:avLst/>
          </a:prstGeom>
        </p:spPr>
      </p:pic>
      <p:pic>
        <p:nvPicPr>
          <p:cNvPr id="17" name="Picture 16">
            <a:extLst>
              <a:ext uri="{FF2B5EF4-FFF2-40B4-BE49-F238E27FC236}">
                <a16:creationId xmlns:a16="http://schemas.microsoft.com/office/drawing/2014/main" id="{8ED0E4E1-AE76-D42C-2281-4EAE7C11B4BE}"/>
              </a:ext>
            </a:extLst>
          </p:cNvPr>
          <p:cNvPicPr>
            <a:picLocks noChangeAspect="1"/>
          </p:cNvPicPr>
          <p:nvPr/>
        </p:nvPicPr>
        <p:blipFill>
          <a:blip r:embed="rId5"/>
          <a:stretch>
            <a:fillRect/>
          </a:stretch>
        </p:blipFill>
        <p:spPr>
          <a:xfrm>
            <a:off x="3824929" y="2946196"/>
            <a:ext cx="4542141" cy="3406606"/>
          </a:xfrm>
          <a:prstGeom prst="rect">
            <a:avLst/>
          </a:prstGeom>
        </p:spPr>
      </p:pic>
    </p:spTree>
    <p:extLst>
      <p:ext uri="{BB962C8B-B14F-4D97-AF65-F5344CB8AC3E}">
        <p14:creationId xmlns:p14="http://schemas.microsoft.com/office/powerpoint/2010/main" val="19049540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5C7C8B-167C-C7E1-C41B-613386464A9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501" y="-1060914"/>
            <a:ext cx="12184225" cy="8140794"/>
          </a:xfrm>
          <a:prstGeom prst="rect">
            <a:avLst/>
          </a:prstGeom>
        </p:spPr>
      </p:pic>
      <p:sp>
        <p:nvSpPr>
          <p:cNvPr id="5" name="Rectangle 4">
            <a:extLst>
              <a:ext uri="{FF2B5EF4-FFF2-40B4-BE49-F238E27FC236}">
                <a16:creationId xmlns:a16="http://schemas.microsoft.com/office/drawing/2014/main" id="{25BF845B-27CA-EF88-2C8F-A8F72B5687C3}"/>
              </a:ext>
            </a:extLst>
          </p:cNvPr>
          <p:cNvSpPr/>
          <p:nvPr/>
        </p:nvSpPr>
        <p:spPr>
          <a:xfrm>
            <a:off x="3672" y="3946072"/>
            <a:ext cx="12190386" cy="2909145"/>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96F7BC9-2938-9B92-9C05-4C3D891ADD04}"/>
              </a:ext>
            </a:extLst>
          </p:cNvPr>
          <p:cNvSpPr txBox="1">
            <a:spLocks/>
          </p:cNvSpPr>
          <p:nvPr/>
        </p:nvSpPr>
        <p:spPr bwMode="auto">
          <a:xfrm>
            <a:off x="615845" y="4403854"/>
            <a:ext cx="10972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cap="all">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kern="0">
                <a:effectLst>
                  <a:glow rad="228600">
                    <a:schemeClr val="accent3">
                      <a:satMod val="175000"/>
                      <a:alpha val="40000"/>
                    </a:schemeClr>
                  </a:glow>
                </a:effectLst>
              </a:rPr>
              <a:t>WRITE CAPTIONS</a:t>
            </a:r>
            <a:endParaRPr lang="en-US" altLang="en-US" kern="0">
              <a:effectLst>
                <a:glow rad="228600">
                  <a:srgbClr val="FFFFFF">
                    <a:satMod val="175000"/>
                    <a:alpha val="40000"/>
                  </a:srgbClr>
                </a:glow>
              </a:effectLst>
              <a:cs typeface="Arial"/>
            </a:endParaRPr>
          </a:p>
        </p:txBody>
      </p:sp>
      <p:sp>
        <p:nvSpPr>
          <p:cNvPr id="2" name="TextBox 1">
            <a:extLst>
              <a:ext uri="{FF2B5EF4-FFF2-40B4-BE49-F238E27FC236}">
                <a16:creationId xmlns:a16="http://schemas.microsoft.com/office/drawing/2014/main" id="{60B08BA3-2261-75F0-28AF-C616785D1DCB}"/>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426355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Captions</a:t>
            </a:r>
            <a:endParaRPr lang="en-US"/>
          </a:p>
        </p:txBody>
      </p:sp>
      <p:sp>
        <p:nvSpPr>
          <p:cNvPr id="6" name="Content Placeholder 5">
            <a:extLst>
              <a:ext uri="{FF2B5EF4-FFF2-40B4-BE49-F238E27FC236}">
                <a16:creationId xmlns:a16="http://schemas.microsoft.com/office/drawing/2014/main" id="{70521860-8F9D-0432-118C-357FE626FD50}"/>
              </a:ext>
            </a:extLst>
          </p:cNvPr>
          <p:cNvSpPr>
            <a:spLocks noGrp="1"/>
          </p:cNvSpPr>
          <p:nvPr>
            <p:ph idx="1"/>
          </p:nvPr>
        </p:nvSpPr>
        <p:spPr/>
        <p:txBody>
          <a:bodyPr lIns="91440" tIns="45720" rIns="91440" bIns="45720" anchor="t"/>
          <a:lstStyle/>
          <a:p>
            <a:pPr>
              <a:spcBef>
                <a:spcPct val="0"/>
              </a:spcBef>
              <a:buFont typeface="Arial,Sans-Serif"/>
            </a:pPr>
            <a:r>
              <a:rPr lang="en-US" sz="2800"/>
              <a:t>Tell the story behind the photograph</a:t>
            </a:r>
          </a:p>
          <a:p>
            <a:pPr>
              <a:spcBef>
                <a:spcPct val="0"/>
              </a:spcBef>
              <a:buFont typeface="Arial,Sans-Serif"/>
            </a:pPr>
            <a:r>
              <a:rPr lang="en-US" sz="2800"/>
              <a:t>Short and clear</a:t>
            </a:r>
          </a:p>
          <a:p>
            <a:pPr>
              <a:spcBef>
                <a:spcPct val="0"/>
              </a:spcBef>
              <a:buFont typeface="Arial,Sans-Serif"/>
            </a:pPr>
            <a:r>
              <a:rPr lang="en-US" sz="2800"/>
              <a:t>1-3 Sentences</a:t>
            </a:r>
            <a:endParaRPr lang="en-US" sz="2800">
              <a:cs typeface="Arial"/>
            </a:endParaRPr>
          </a:p>
          <a:p>
            <a:pPr>
              <a:spcBef>
                <a:spcPct val="0"/>
              </a:spcBef>
              <a:buFont typeface="Arial,Sans-Serif"/>
            </a:pPr>
            <a:r>
              <a:rPr lang="en-US" sz="2800"/>
              <a:t>Influence picture meaning</a:t>
            </a:r>
          </a:p>
          <a:p>
            <a:pPr>
              <a:spcBef>
                <a:spcPct val="0"/>
              </a:spcBef>
              <a:buFont typeface="Arial,Sans-Serif"/>
            </a:pPr>
            <a:r>
              <a:rPr lang="en-US" sz="2800"/>
              <a:t>Complements the pic by relating to non-visual senses</a:t>
            </a:r>
          </a:p>
          <a:p>
            <a:pPr>
              <a:spcBef>
                <a:spcPct val="0"/>
              </a:spcBef>
              <a:buFont typeface="Arial,Sans-Serif"/>
            </a:pPr>
            <a:r>
              <a:rPr lang="en-US" sz="2800"/>
              <a:t>Explain technical information</a:t>
            </a:r>
          </a:p>
          <a:p>
            <a:pPr>
              <a:spcBef>
                <a:spcPct val="0"/>
              </a:spcBef>
              <a:buFont typeface="Arial,Sans-Serif"/>
              <a:buChar char="•"/>
            </a:pPr>
            <a:r>
              <a:rPr lang="en-US" sz="2800"/>
              <a:t>Photo credit (byline)</a:t>
            </a:r>
          </a:p>
          <a:p>
            <a:pPr marL="0" indent="0">
              <a:spcBef>
                <a:spcPct val="0"/>
              </a:spcBef>
              <a:buNone/>
            </a:pPr>
            <a:endParaRPr lang="en-US" sz="28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6501B06-3DFC-C15E-9991-8819E3BF1578}"/>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6005593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Elements of a Basic Caption</a:t>
            </a:r>
            <a:endParaRPr lang="en-US"/>
          </a:p>
        </p:txBody>
      </p:sp>
      <p:sp>
        <p:nvSpPr>
          <p:cNvPr id="3" name="Content Placeholder 2">
            <a:extLst>
              <a:ext uri="{FF2B5EF4-FFF2-40B4-BE49-F238E27FC236}">
                <a16:creationId xmlns:a16="http://schemas.microsoft.com/office/drawing/2014/main" id="{98F9C333-E718-04F9-03F9-C21CCE2C5555}"/>
              </a:ext>
            </a:extLst>
          </p:cNvPr>
          <p:cNvSpPr>
            <a:spLocks noGrp="1"/>
          </p:cNvSpPr>
          <p:nvPr>
            <p:ph sz="half" idx="1"/>
          </p:nvPr>
        </p:nvSpPr>
        <p:spPr>
          <a:xfrm>
            <a:off x="609599" y="1605492"/>
            <a:ext cx="5512397" cy="4520672"/>
          </a:xfrm>
        </p:spPr>
        <p:txBody>
          <a:bodyPr lIns="91440" tIns="45720" rIns="91440" bIns="45720" anchor="t"/>
          <a:lstStyle/>
          <a:p>
            <a:pPr marL="457200" indent="-457200">
              <a:spcBef>
                <a:spcPct val="0"/>
              </a:spcBef>
              <a:buFont typeface="Arial,Sans-Serif"/>
              <a:buChar char="•"/>
            </a:pPr>
            <a:r>
              <a:rPr lang="en-US" sz="2400"/>
              <a:t>WHO is in the photo? Full ID (Rank, </a:t>
            </a:r>
            <a:r>
              <a:rPr lang="haw-US" sz="2400"/>
              <a:t>n</a:t>
            </a:r>
            <a:r>
              <a:rPr lang="en-US" sz="2400" err="1"/>
              <a:t>ame</a:t>
            </a:r>
            <a:r>
              <a:rPr lang="en-US" sz="2400"/>
              <a:t>, </a:t>
            </a:r>
            <a:r>
              <a:rPr lang="haw-US" sz="2400"/>
              <a:t>u</a:t>
            </a:r>
            <a:r>
              <a:rPr lang="en-US" sz="2400"/>
              <a:t>nit and MOS) </a:t>
            </a:r>
            <a:r>
              <a:rPr lang="haw-US" sz="2400"/>
              <a:t>i</a:t>
            </a:r>
            <a:r>
              <a:rPr lang="en-US" sz="2400"/>
              <a:t>f less</a:t>
            </a:r>
            <a:r>
              <a:rPr lang="haw-US" sz="2400"/>
              <a:t> </a:t>
            </a:r>
            <a:r>
              <a:rPr lang="en-US" sz="2400"/>
              <a:t>than</a:t>
            </a:r>
            <a:r>
              <a:rPr lang="haw-US" sz="2400"/>
              <a:t> </a:t>
            </a:r>
            <a:r>
              <a:rPr lang="en-US" sz="2400"/>
              <a:t>three</a:t>
            </a:r>
            <a:r>
              <a:rPr lang="haw-US" sz="2400"/>
              <a:t> </a:t>
            </a:r>
            <a:r>
              <a:rPr lang="en-US" sz="2400"/>
              <a:t>people</a:t>
            </a:r>
            <a:endParaRPr lang="haw-US" sz="2400"/>
          </a:p>
          <a:p>
            <a:pPr marL="457200" indent="-457200">
              <a:spcBef>
                <a:spcPct val="0"/>
              </a:spcBef>
              <a:buFont typeface="Arial,Sans-Serif"/>
            </a:pPr>
            <a:r>
              <a:rPr lang="en-US" sz="2400"/>
              <a:t>WHAT is in the photo? WHAT is the action taking place? </a:t>
            </a:r>
          </a:p>
          <a:p>
            <a:pPr marL="457200" indent="-457200">
              <a:spcBef>
                <a:spcPct val="0"/>
              </a:spcBef>
              <a:buFont typeface="Arial,Sans-Serif"/>
              <a:buChar char="•"/>
            </a:pPr>
            <a:r>
              <a:rPr lang="en-US" sz="2400"/>
              <a:t>WHERE is the action taking place? (geographic location)</a:t>
            </a:r>
          </a:p>
          <a:p>
            <a:pPr marL="457200" indent="-457200">
              <a:spcBef>
                <a:spcPct val="0"/>
              </a:spcBef>
              <a:buFont typeface="Arial,Sans-Serif"/>
            </a:pPr>
            <a:r>
              <a:rPr lang="en-US" sz="2400"/>
              <a:t>WHEN is the action taking place? (date, training event)</a:t>
            </a:r>
          </a:p>
          <a:p>
            <a:pPr marL="457200" indent="-457200">
              <a:spcBef>
                <a:spcPct val="0"/>
              </a:spcBef>
              <a:buFont typeface="Arial,Sans-Serif"/>
            </a:pPr>
            <a:r>
              <a:rPr lang="en-US" sz="2400"/>
              <a:t>WHY is the action taking place? WHY does it matter?</a:t>
            </a:r>
            <a:endParaRPr lang="en-US" sz="24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5512153-2CE9-D34E-95A2-20AC88FA98F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6481" y="1609227"/>
            <a:ext cx="5317631" cy="3783550"/>
          </a:xfrm>
          <a:prstGeom prst="rect">
            <a:avLst/>
          </a:prstGeom>
        </p:spPr>
      </p:pic>
      <p:sp>
        <p:nvSpPr>
          <p:cNvPr id="4" name="TextBox 3">
            <a:extLst>
              <a:ext uri="{FF2B5EF4-FFF2-40B4-BE49-F238E27FC236}">
                <a16:creationId xmlns:a16="http://schemas.microsoft.com/office/drawing/2014/main" id="{1C344EFD-1B40-A305-E4CE-14B2EAADE2BA}"/>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164662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a:xfrm>
            <a:off x="609601" y="273050"/>
            <a:ext cx="5141241" cy="1162050"/>
          </a:xfrm>
        </p:spPr>
        <p:txBody>
          <a:bodyPr/>
          <a:lstStyle/>
          <a:p>
            <a:pPr algn="l"/>
            <a:r>
              <a:rPr lang="en-US" altLang="en-US" sz="4400" b="1"/>
              <a:t>Caption</a:t>
            </a:r>
            <a:endParaRPr lang="en-US" sz="4400"/>
          </a:p>
        </p:txBody>
      </p:sp>
      <p:sp>
        <p:nvSpPr>
          <p:cNvPr id="5" name="Content Placeholder 4">
            <a:extLst>
              <a:ext uri="{FF2B5EF4-FFF2-40B4-BE49-F238E27FC236}">
                <a16:creationId xmlns:a16="http://schemas.microsoft.com/office/drawing/2014/main" id="{CF7C1F63-D2AE-F462-DBC4-2851758A5665}"/>
              </a:ext>
            </a:extLst>
          </p:cNvPr>
          <p:cNvSpPr>
            <a:spLocks noGrp="1"/>
          </p:cNvSpPr>
          <p:nvPr>
            <p:ph type="body" sz="half" idx="2"/>
          </p:nvPr>
        </p:nvSpPr>
        <p:spPr>
          <a:xfrm>
            <a:off x="599018" y="1435101"/>
            <a:ext cx="5363490" cy="4691063"/>
          </a:xfrm>
        </p:spPr>
        <p:txBody>
          <a:bodyPr lIns="91440" tIns="45720" rIns="91440" bIns="45720" anchor="t"/>
          <a:lstStyle/>
          <a:p>
            <a:r>
              <a:rPr lang="en-US" sz="1800"/>
              <a:t>U.S. Army Sgt. 1st Class Bryan Hinkle, a flight paramedic, and Sgt. Curtis Wright, a HH-60 Black Hawk helicopter repairer and crew chief assigned to Detachment 1, Golf Company, 3rd Battalion, 126th Aviation Regiment, Hawai</a:t>
            </a:r>
            <a:r>
              <a:rPr lang="haw-US" sz="1800"/>
              <a:t>ʻ</a:t>
            </a:r>
            <a:r>
              <a:rPr lang="en-US" sz="1800"/>
              <a:t>i Army National Guard, prepare a simulated patient for litter transport from a HH-60 Black Hawk helicopter by medical technicians from the 908th and 911th Aeromedical Staging Squadrons during Exercise N</a:t>
            </a:r>
            <a:r>
              <a:rPr lang="haw-US" sz="1800"/>
              <a:t>exus</a:t>
            </a:r>
            <a:r>
              <a:rPr lang="en-US" sz="1800"/>
              <a:t> F</a:t>
            </a:r>
            <a:r>
              <a:rPr lang="haw-US" sz="1800"/>
              <a:t>orge</a:t>
            </a:r>
            <a:r>
              <a:rPr lang="en-US" sz="1800"/>
              <a:t> at Schofield Barracks, Hawai</a:t>
            </a:r>
            <a:r>
              <a:rPr lang="haw-US" sz="1800"/>
              <a:t>ʻ</a:t>
            </a:r>
            <a:r>
              <a:rPr lang="en-US" sz="1800"/>
              <a:t>i, Feb. 6, 2025. N</a:t>
            </a:r>
            <a:r>
              <a:rPr lang="haw-US" sz="1800"/>
              <a:t>exus</a:t>
            </a:r>
            <a:r>
              <a:rPr lang="en-US" sz="1800"/>
              <a:t> F</a:t>
            </a:r>
            <a:r>
              <a:rPr lang="haw-US" sz="1800"/>
              <a:t>orge</a:t>
            </a:r>
            <a:r>
              <a:rPr lang="en-US" sz="1800"/>
              <a:t> allows participants to experience the full depth of tactical combat casualty care and deployment process, ensuring wartime combat readiness. (U.S. Army National Guard photo by Staff Sgt. Lianne M. Hirano)</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outdoor, military vehicle&#10;&#10;AI-generated content may be incorrect.">
            <a:extLst>
              <a:ext uri="{FF2B5EF4-FFF2-40B4-BE49-F238E27FC236}">
                <a16:creationId xmlns:a16="http://schemas.microsoft.com/office/drawing/2014/main" id="{90016702-5C50-D178-F559-4BF11C18115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27020" y="1435100"/>
            <a:ext cx="5964980" cy="3975100"/>
          </a:xfrm>
          <a:prstGeom prst="rect">
            <a:avLst/>
          </a:prstGeom>
        </p:spPr>
      </p:pic>
      <p:sp>
        <p:nvSpPr>
          <p:cNvPr id="3" name="TextBox 2">
            <a:extLst>
              <a:ext uri="{FF2B5EF4-FFF2-40B4-BE49-F238E27FC236}">
                <a16:creationId xmlns:a16="http://schemas.microsoft.com/office/drawing/2014/main" id="{FBA84FDA-D8FC-CEE7-D869-4B72D734EDCF}"/>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5783917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1E035-EFF2-B327-9B44-D20EF5430D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4EC38-27B9-48E2-20FD-B2540DE75FA1}"/>
              </a:ext>
            </a:extLst>
          </p:cNvPr>
          <p:cNvSpPr>
            <a:spLocks noGrp="1"/>
          </p:cNvSpPr>
          <p:nvPr>
            <p:ph type="title"/>
          </p:nvPr>
        </p:nvSpPr>
        <p:spPr>
          <a:xfrm>
            <a:off x="609601" y="273050"/>
            <a:ext cx="5141241" cy="1162050"/>
          </a:xfrm>
        </p:spPr>
        <p:txBody>
          <a:bodyPr/>
          <a:lstStyle/>
          <a:p>
            <a:pPr algn="l"/>
            <a:r>
              <a:rPr lang="en-US" altLang="en-US" sz="4400" b="1"/>
              <a:t>Caption</a:t>
            </a:r>
            <a:endParaRPr lang="en-US" sz="4400"/>
          </a:p>
        </p:txBody>
      </p:sp>
      <p:sp>
        <p:nvSpPr>
          <p:cNvPr id="5" name="Content Placeholder 4">
            <a:extLst>
              <a:ext uri="{FF2B5EF4-FFF2-40B4-BE49-F238E27FC236}">
                <a16:creationId xmlns:a16="http://schemas.microsoft.com/office/drawing/2014/main" id="{5EBC7239-5302-4CC0-B8BA-BD16041503AD}"/>
              </a:ext>
            </a:extLst>
          </p:cNvPr>
          <p:cNvSpPr>
            <a:spLocks noGrp="1"/>
          </p:cNvSpPr>
          <p:nvPr>
            <p:ph type="body" sz="half" idx="2"/>
          </p:nvPr>
        </p:nvSpPr>
        <p:spPr>
          <a:xfrm>
            <a:off x="599018" y="1435101"/>
            <a:ext cx="5363490" cy="4691063"/>
          </a:xfrm>
        </p:spPr>
        <p:txBody>
          <a:bodyPr lIns="91440" tIns="45720" rIns="91440" bIns="45720" anchor="t"/>
          <a:lstStyle/>
          <a:p>
            <a:r>
              <a:rPr lang="en-US" sz="2000"/>
              <a:t>U.S. Air Force Senior Master Sgt. Wilda Morita, 154th Maintenance Operations Squadron senior enlisted leader, waves from the backseat of a 173rd Fighter Wing F-15 Eagle April 15, 2025, at Joint Base Pearl Harbor-Hickam, </a:t>
            </a:r>
            <a:r>
              <a:rPr lang="en-US" sz="2000" err="1"/>
              <a:t>Hawai</a:t>
            </a:r>
            <a:r>
              <a:rPr lang="haw-US" sz="2000"/>
              <a:t>ʻ</a:t>
            </a:r>
            <a:r>
              <a:rPr lang="en-US" sz="2000"/>
              <a:t>i. During Exercise Sentry Aloha, Morita experienced an incentive flight, accommodated by visiting F-15 personnel, to gain firsthand insight into the challenges fighter pilots face, whose missions are supported by her critical work in the Maintenance Operations Flight. (U.S. Air National Guard photo by Senior Master Sgt. Mysti Bicoy)</a:t>
            </a:r>
          </a:p>
        </p:txBody>
      </p:sp>
      <p:sp>
        <p:nvSpPr>
          <p:cNvPr id="7" name="Rectangle 6">
            <a:extLst>
              <a:ext uri="{FF2B5EF4-FFF2-40B4-BE49-F238E27FC236}">
                <a16:creationId xmlns:a16="http://schemas.microsoft.com/office/drawing/2014/main" id="{D71A9A12-9238-4D6B-C729-B4C078E52484}"/>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ky, plane, outdoor, runway&#10;&#10;AI-generated content may be incorrect.">
            <a:extLst>
              <a:ext uri="{FF2B5EF4-FFF2-40B4-BE49-F238E27FC236}">
                <a16:creationId xmlns:a16="http://schemas.microsoft.com/office/drawing/2014/main" id="{712077AB-A646-A85B-D56A-27CBDDE41D7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29495" y="1435100"/>
            <a:ext cx="5997142" cy="3990162"/>
          </a:xfrm>
          <a:prstGeom prst="rect">
            <a:avLst/>
          </a:prstGeom>
        </p:spPr>
      </p:pic>
      <p:sp>
        <p:nvSpPr>
          <p:cNvPr id="3" name="TextBox 2">
            <a:extLst>
              <a:ext uri="{FF2B5EF4-FFF2-40B4-BE49-F238E27FC236}">
                <a16:creationId xmlns:a16="http://schemas.microsoft.com/office/drawing/2014/main" id="{AE0CAA92-BF28-BADD-DE84-0741E21FEDA3}"/>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13976306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F6F8A-6417-0F67-549A-49F206C14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DD7CA-2968-C574-F3C2-6F0992E767BA}"/>
              </a:ext>
            </a:extLst>
          </p:cNvPr>
          <p:cNvSpPr>
            <a:spLocks noGrp="1"/>
          </p:cNvSpPr>
          <p:nvPr>
            <p:ph type="title"/>
          </p:nvPr>
        </p:nvSpPr>
        <p:spPr>
          <a:xfrm>
            <a:off x="609601" y="273050"/>
            <a:ext cx="5141241" cy="1162050"/>
          </a:xfrm>
        </p:spPr>
        <p:txBody>
          <a:bodyPr/>
          <a:lstStyle/>
          <a:p>
            <a:pPr algn="l"/>
            <a:r>
              <a:rPr lang="en-US" altLang="en-US" sz="4400" b="1"/>
              <a:t>Caption</a:t>
            </a:r>
            <a:endParaRPr lang="en-US" sz="4400"/>
          </a:p>
        </p:txBody>
      </p:sp>
      <p:sp>
        <p:nvSpPr>
          <p:cNvPr id="5" name="Content Placeholder 4">
            <a:extLst>
              <a:ext uri="{FF2B5EF4-FFF2-40B4-BE49-F238E27FC236}">
                <a16:creationId xmlns:a16="http://schemas.microsoft.com/office/drawing/2014/main" id="{7E964C60-B3DA-9E03-6640-25FB613B74F5}"/>
              </a:ext>
            </a:extLst>
          </p:cNvPr>
          <p:cNvSpPr>
            <a:spLocks noGrp="1"/>
          </p:cNvSpPr>
          <p:nvPr>
            <p:ph type="body" sz="half" idx="2"/>
          </p:nvPr>
        </p:nvSpPr>
        <p:spPr>
          <a:xfrm>
            <a:off x="599018" y="1435101"/>
            <a:ext cx="5363490" cy="4691063"/>
          </a:xfrm>
        </p:spPr>
        <p:txBody>
          <a:bodyPr lIns="91440" tIns="45720" rIns="91440" bIns="45720" anchor="t"/>
          <a:lstStyle/>
          <a:p>
            <a:r>
              <a:rPr lang="en-US" sz="2000"/>
              <a:t>Rotary w</a:t>
            </a:r>
            <a:r>
              <a:rPr lang="en-US" sz="2000" dirty="0"/>
              <a:t>ing aviators from the Hawai‘i Army National Guard and the Armed Forces of the Philippines held a key leader engagement on ‘Oahu during the first week of March 2025. The engagement included 103rd Troop Command Commander Col. Phoebe Inigo, State Army Aviation Officer Lt. Col. Deanna Manriquez, Philippine Air Force 205th Tactical Helicopter Wing Commander Brig. Gen. Alvin Hate and select members of their respective staffs. (U.S. Army National Guard photo by Master Sgt. Andrew Jackson)</a:t>
            </a:r>
            <a:endParaRPr lang="en-US" dirty="0"/>
          </a:p>
        </p:txBody>
      </p:sp>
      <p:sp>
        <p:nvSpPr>
          <p:cNvPr id="7" name="Rectangle 6">
            <a:extLst>
              <a:ext uri="{FF2B5EF4-FFF2-40B4-BE49-F238E27FC236}">
                <a16:creationId xmlns:a16="http://schemas.microsoft.com/office/drawing/2014/main" id="{79C1E391-5C58-CB6E-65ED-05F048C40276}"/>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in military uniforms&#10;&#10;AI-generated content may be incorrect.">
            <a:extLst>
              <a:ext uri="{FF2B5EF4-FFF2-40B4-BE49-F238E27FC236}">
                <a16:creationId xmlns:a16="http://schemas.microsoft.com/office/drawing/2014/main" id="{8C5F0515-2F40-F928-97C6-30477741BB3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29494" y="1435100"/>
            <a:ext cx="5962506" cy="3978110"/>
          </a:xfrm>
          <a:prstGeom prst="rect">
            <a:avLst/>
          </a:prstGeom>
        </p:spPr>
      </p:pic>
      <p:sp>
        <p:nvSpPr>
          <p:cNvPr id="3" name="TextBox 2">
            <a:extLst>
              <a:ext uri="{FF2B5EF4-FFF2-40B4-BE49-F238E27FC236}">
                <a16:creationId xmlns:a16="http://schemas.microsoft.com/office/drawing/2014/main" id="{AEAAEC34-8284-3D49-2C0B-94AD672DB0F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4481563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4F3AED-3466-004A-8849-200EE567052D}"/>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751" y="2148682"/>
            <a:ext cx="6074913" cy="3977822"/>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Practical Exercise</a:t>
            </a:r>
            <a:endParaRPr lang="en-US"/>
          </a:p>
        </p:txBody>
      </p:sp>
      <p:sp>
        <p:nvSpPr>
          <p:cNvPr id="3" name="Content Placeholder 2">
            <a:extLst>
              <a:ext uri="{FF2B5EF4-FFF2-40B4-BE49-F238E27FC236}">
                <a16:creationId xmlns:a16="http://schemas.microsoft.com/office/drawing/2014/main" id="{19DAA3C4-1F45-5672-41B0-F0A8C654F3C7}"/>
              </a:ext>
            </a:extLst>
          </p:cNvPr>
          <p:cNvSpPr>
            <a:spLocks noGrp="1"/>
          </p:cNvSpPr>
          <p:nvPr>
            <p:ph sz="half" idx="1"/>
          </p:nvPr>
        </p:nvSpPr>
        <p:spPr/>
        <p:txBody>
          <a:bodyPr lIns="91440" tIns="45720" rIns="91440" bIns="45720" anchor="t"/>
          <a:lstStyle/>
          <a:p>
            <a:pPr marL="0" indent="0">
              <a:buNone/>
            </a:pPr>
            <a:r>
              <a:rPr lang="en-US" sz="2000" b="1">
                <a:cs typeface="Arial"/>
              </a:rPr>
              <a:t>Write a caption for this picture:</a:t>
            </a:r>
            <a:endParaRPr lang="en-US" sz="2000">
              <a:cs typeface="Arial"/>
            </a:endParaRPr>
          </a:p>
        </p:txBody>
      </p:sp>
      <p:sp>
        <p:nvSpPr>
          <p:cNvPr id="5" name="Content Placeholder 4">
            <a:extLst>
              <a:ext uri="{FF2B5EF4-FFF2-40B4-BE49-F238E27FC236}">
                <a16:creationId xmlns:a16="http://schemas.microsoft.com/office/drawing/2014/main" id="{7A3EA857-C21C-1B9A-BB30-7FC21260FC37}"/>
              </a:ext>
            </a:extLst>
          </p:cNvPr>
          <p:cNvSpPr>
            <a:spLocks noGrp="1"/>
          </p:cNvSpPr>
          <p:nvPr>
            <p:ph sz="half" idx="2"/>
          </p:nvPr>
        </p:nvSpPr>
        <p:spPr/>
        <p:txBody>
          <a:bodyPr lIns="91440" tIns="45720" rIns="91440" bIns="45720" anchor="t"/>
          <a:lstStyle/>
          <a:p>
            <a:pPr>
              <a:spcBef>
                <a:spcPct val="0"/>
              </a:spcBef>
            </a:pPr>
            <a:r>
              <a:rPr lang="en-US" sz="2400">
                <a:cs typeface="Arial"/>
              </a:rPr>
              <a:t>breaching exercise</a:t>
            </a:r>
            <a:r>
              <a:rPr lang="haw-US" sz="2400">
                <a:cs typeface="Arial"/>
              </a:rPr>
              <a:t> – </a:t>
            </a:r>
            <a:r>
              <a:rPr lang="en-US" sz="2400">
                <a:cs typeface="Arial"/>
              </a:rPr>
              <a:t>demolitions</a:t>
            </a:r>
            <a:r>
              <a:rPr lang="haw-US" sz="2400">
                <a:cs typeface="Arial"/>
              </a:rPr>
              <a:t>, </a:t>
            </a:r>
            <a:r>
              <a:rPr lang="en-US" sz="2400">
                <a:cs typeface="Arial"/>
              </a:rPr>
              <a:t>different explosive charge assembly and breaching methods</a:t>
            </a:r>
            <a:endParaRPr lang="haw-US" sz="2400">
              <a:cs typeface="Arial"/>
            </a:endParaRPr>
          </a:p>
          <a:p>
            <a:pPr>
              <a:spcBef>
                <a:spcPct val="0"/>
              </a:spcBef>
            </a:pPr>
            <a:r>
              <a:rPr lang="en-US" sz="2400" err="1">
                <a:cs typeface="Arial"/>
              </a:rPr>
              <a:t>Spc</a:t>
            </a:r>
            <a:r>
              <a:rPr lang="en-US" sz="2400">
                <a:cs typeface="Arial"/>
              </a:rPr>
              <a:t>. Sean McKee, a combat engineer </a:t>
            </a:r>
            <a:endParaRPr lang="haw-US" sz="2400">
              <a:cs typeface="Arial"/>
            </a:endParaRPr>
          </a:p>
          <a:p>
            <a:pPr>
              <a:spcBef>
                <a:spcPct val="0"/>
              </a:spcBef>
            </a:pPr>
            <a:r>
              <a:rPr lang="en-US" sz="2400">
                <a:cs typeface="Arial"/>
              </a:rPr>
              <a:t>A Co</a:t>
            </a:r>
            <a:r>
              <a:rPr lang="haw-US" sz="2400">
                <a:cs typeface="Arial"/>
              </a:rPr>
              <a:t>.</a:t>
            </a:r>
            <a:r>
              <a:rPr lang="en-US" sz="2400">
                <a:cs typeface="Arial"/>
              </a:rPr>
              <a:t>, 227th </a:t>
            </a:r>
            <a:r>
              <a:rPr lang="haw-US" sz="2400">
                <a:cs typeface="Arial"/>
              </a:rPr>
              <a:t>BEB</a:t>
            </a:r>
            <a:r>
              <a:rPr lang="en-US" sz="2400">
                <a:cs typeface="Arial"/>
              </a:rPr>
              <a:t>, 29th </a:t>
            </a:r>
            <a:r>
              <a:rPr lang="haw-US" sz="2400">
                <a:cs typeface="Arial"/>
              </a:rPr>
              <a:t>IBCT</a:t>
            </a:r>
          </a:p>
          <a:p>
            <a:pPr>
              <a:spcBef>
                <a:spcPct val="0"/>
              </a:spcBef>
            </a:pPr>
            <a:r>
              <a:rPr lang="en-US" sz="2400">
                <a:cs typeface="Arial"/>
              </a:rPr>
              <a:t>unravels detonation cord </a:t>
            </a:r>
            <a:endParaRPr lang="haw-US" sz="2400">
              <a:cs typeface="Arial"/>
            </a:endParaRPr>
          </a:p>
          <a:p>
            <a:pPr>
              <a:spcBef>
                <a:spcPct val="0"/>
              </a:spcBef>
            </a:pPr>
            <a:r>
              <a:rPr lang="en-US" sz="2400">
                <a:cs typeface="Arial"/>
              </a:rPr>
              <a:t>Schofield Barracks</a:t>
            </a:r>
            <a:endParaRPr lang="haw-US" sz="2400">
              <a:cs typeface="Arial"/>
            </a:endParaRPr>
          </a:p>
          <a:p>
            <a:pPr>
              <a:spcBef>
                <a:spcPct val="0"/>
              </a:spcBef>
            </a:pPr>
            <a:r>
              <a:rPr lang="en-US" sz="2400">
                <a:cs typeface="Arial"/>
              </a:rPr>
              <a:t>March 2, 2025</a:t>
            </a:r>
            <a:endParaRPr lang="haw-US" sz="2400">
              <a:cs typeface="Arial"/>
            </a:endParaRPr>
          </a:p>
          <a:p>
            <a:pPr>
              <a:spcBef>
                <a:spcPct val="0"/>
              </a:spcBef>
            </a:pPr>
            <a:r>
              <a:rPr lang="en-US" sz="2400">
                <a:cs typeface="Arial"/>
              </a:rPr>
              <a:t>train</a:t>
            </a:r>
            <a:r>
              <a:rPr lang="haw-US" sz="2400">
                <a:cs typeface="Arial"/>
              </a:rPr>
              <a:t>ed</a:t>
            </a:r>
            <a:r>
              <a:rPr lang="en-US" sz="2400">
                <a:cs typeface="Arial"/>
              </a:rPr>
              <a:t> alongside Reserve Soldiers </a:t>
            </a:r>
            <a:endParaRPr lang="haw-US" sz="24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9D3BE3B-693D-E793-2999-0A0B3267D79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6291481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2C54C-F69F-4CE2-D11D-2DFF3F5AB52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DEA602C-18C4-CBEC-8B76-36F49A57C6C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986286" y="1421384"/>
            <a:ext cx="7081327" cy="4696690"/>
          </a:xfrm>
          <a:prstGeom prst="rect">
            <a:avLst/>
          </a:prstGeom>
        </p:spPr>
      </p:pic>
      <p:sp>
        <p:nvSpPr>
          <p:cNvPr id="2" name="Title 1">
            <a:extLst>
              <a:ext uri="{FF2B5EF4-FFF2-40B4-BE49-F238E27FC236}">
                <a16:creationId xmlns:a16="http://schemas.microsoft.com/office/drawing/2014/main" id="{3CEDB195-5703-7EE3-4536-59757DC1F789}"/>
              </a:ext>
            </a:extLst>
          </p:cNvPr>
          <p:cNvSpPr>
            <a:spLocks noGrp="1"/>
          </p:cNvSpPr>
          <p:nvPr>
            <p:ph type="title"/>
          </p:nvPr>
        </p:nvSpPr>
        <p:spPr/>
        <p:txBody>
          <a:bodyPr/>
          <a:lstStyle/>
          <a:p>
            <a:r>
              <a:rPr lang="en-US" altLang="en-US" b="1"/>
              <a:t>Practical Exercise</a:t>
            </a:r>
            <a:r>
              <a:rPr lang="haw-US" altLang="en-US" b="1"/>
              <a:t> - Caption</a:t>
            </a:r>
            <a:endParaRPr lang="en-US"/>
          </a:p>
        </p:txBody>
      </p:sp>
      <p:sp>
        <p:nvSpPr>
          <p:cNvPr id="5" name="Content Placeholder 4">
            <a:extLst>
              <a:ext uri="{FF2B5EF4-FFF2-40B4-BE49-F238E27FC236}">
                <a16:creationId xmlns:a16="http://schemas.microsoft.com/office/drawing/2014/main" id="{D68FB685-FC4F-2672-49F8-38AD1BB35151}"/>
              </a:ext>
            </a:extLst>
          </p:cNvPr>
          <p:cNvSpPr>
            <a:spLocks noGrp="1"/>
          </p:cNvSpPr>
          <p:nvPr>
            <p:ph sz="half" idx="2"/>
          </p:nvPr>
        </p:nvSpPr>
        <p:spPr/>
        <p:txBody>
          <a:bodyPr lIns="91440" tIns="45720" rIns="91440" bIns="45720" anchor="t"/>
          <a:lstStyle/>
          <a:p>
            <a:pPr marL="0" indent="0">
              <a:spcBef>
                <a:spcPct val="0"/>
              </a:spcBef>
              <a:buNone/>
            </a:pPr>
            <a:r>
              <a:rPr lang="en-US" sz="2000">
                <a:cs typeface="Arial"/>
              </a:rPr>
              <a:t>U.S. Army </a:t>
            </a:r>
            <a:r>
              <a:rPr lang="en-US" sz="2000" err="1">
                <a:cs typeface="Arial"/>
              </a:rPr>
              <a:t>Spc</a:t>
            </a:r>
            <a:r>
              <a:rPr lang="en-US" sz="2000">
                <a:cs typeface="Arial"/>
              </a:rPr>
              <a:t>. Sean McKee, a combat engineer assigned to Alpha Company, 227th Brigade Engineer Battalion, 29th Infantry Brigade Combat Team, </a:t>
            </a:r>
            <a:r>
              <a:rPr lang="en-US" sz="2000" err="1">
                <a:cs typeface="Arial"/>
              </a:rPr>
              <a:t>Hawai</a:t>
            </a:r>
            <a:r>
              <a:rPr lang="haw-US" sz="2000">
                <a:cs typeface="Arial"/>
              </a:rPr>
              <a:t>ʻ</a:t>
            </a:r>
            <a:r>
              <a:rPr lang="en-US" sz="2000">
                <a:cs typeface="Arial"/>
              </a:rPr>
              <a:t>i Army National Guard (HIARNG), unravels detonation cord during a breaching exercise on Schofield Barracks, </a:t>
            </a:r>
            <a:r>
              <a:rPr lang="en-US" sz="2000" err="1">
                <a:cs typeface="Arial"/>
              </a:rPr>
              <a:t>Hawai</a:t>
            </a:r>
            <a:r>
              <a:rPr lang="haw-US" sz="2000">
                <a:cs typeface="Arial"/>
              </a:rPr>
              <a:t>ʻ</a:t>
            </a:r>
            <a:r>
              <a:rPr lang="en-US" sz="2000">
                <a:cs typeface="Arial"/>
              </a:rPr>
              <a:t>i, March 2, 2025. HIARNG’s engineers trained alongside U.S. Army Reserve Soldiers on demolitions and different explosive charge assembly and breaching methods to enhance the unit’s readiness and warfighting capabilities while showcasing their lethality to distinguished leaders observing the training. (U.S. Army National Guard photo by Staff Sgt. John Schoebel)</a:t>
            </a:r>
          </a:p>
        </p:txBody>
      </p:sp>
      <p:sp>
        <p:nvSpPr>
          <p:cNvPr id="7" name="Rectangle 6">
            <a:extLst>
              <a:ext uri="{FF2B5EF4-FFF2-40B4-BE49-F238E27FC236}">
                <a16:creationId xmlns:a16="http://schemas.microsoft.com/office/drawing/2014/main" id="{E0E8590B-8C9E-B4A2-76FF-2BDD03240F13}"/>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60AE973-85E2-D703-0584-CF75E576A4D4}"/>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3130345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Convention of Writing English</a:t>
            </a:r>
            <a:endParaRPr lang="en-US"/>
          </a:p>
        </p:txBody>
      </p:sp>
      <p:sp>
        <p:nvSpPr>
          <p:cNvPr id="6" name="Content Placeholder 5">
            <a:extLst>
              <a:ext uri="{FF2B5EF4-FFF2-40B4-BE49-F238E27FC236}">
                <a16:creationId xmlns:a16="http://schemas.microsoft.com/office/drawing/2014/main" id="{3420D5FA-0F78-064E-0AAE-8C09E1233246}"/>
              </a:ext>
            </a:extLst>
          </p:cNvPr>
          <p:cNvSpPr>
            <a:spLocks noGrp="1"/>
          </p:cNvSpPr>
          <p:nvPr>
            <p:ph idx="1"/>
          </p:nvPr>
        </p:nvSpPr>
        <p:spPr/>
        <p:txBody>
          <a:bodyPr lIns="91440" tIns="45720" rIns="91440" bIns="45720" anchor="t"/>
          <a:lstStyle/>
          <a:p>
            <a:pPr marL="457200" indent="-457200">
              <a:spcBef>
                <a:spcPct val="0"/>
              </a:spcBef>
              <a:buFont typeface="Arial,Sans-Serif"/>
            </a:pPr>
            <a:r>
              <a:rPr lang="en-US" sz="2800">
                <a:cs typeface="Arial"/>
              </a:rPr>
              <a:t>Proper Nouns</a:t>
            </a:r>
          </a:p>
          <a:p>
            <a:pPr marL="457200" indent="-457200">
              <a:spcBef>
                <a:spcPct val="0"/>
              </a:spcBef>
              <a:buFont typeface="Arial,Sans-Serif"/>
            </a:pPr>
            <a:r>
              <a:rPr lang="en-US" sz="2800">
                <a:cs typeface="Arial"/>
              </a:rPr>
              <a:t>Word usage: their/they’re/there, your/you’re, its/it’s</a:t>
            </a:r>
          </a:p>
          <a:p>
            <a:pPr marL="457200" indent="-457200">
              <a:spcBef>
                <a:spcPct val="0"/>
              </a:spcBef>
              <a:buFont typeface="Arial,Sans-Serif"/>
            </a:pPr>
            <a:r>
              <a:rPr lang="en-US" sz="2800">
                <a:cs typeface="Arial"/>
              </a:rPr>
              <a:t>Proper punctuation</a:t>
            </a:r>
          </a:p>
          <a:p>
            <a:pPr marL="457200" indent="-457200">
              <a:spcBef>
                <a:spcPct val="0"/>
              </a:spcBef>
              <a:buFont typeface="Arial,Sans-Serif"/>
            </a:pPr>
            <a:r>
              <a:rPr lang="en-US" sz="2800">
                <a:cs typeface="Arial"/>
              </a:rPr>
              <a:t>Numbers: spell out 1-9, use numerals for the rest</a:t>
            </a:r>
          </a:p>
          <a:p>
            <a:pPr marL="457200" indent="-457200">
              <a:spcBef>
                <a:spcPct val="0"/>
              </a:spcBef>
              <a:buFont typeface="Arial,Sans-Serif"/>
            </a:pPr>
            <a:r>
              <a:rPr lang="en-US" sz="2800">
                <a:cs typeface="Arial"/>
              </a:rPr>
              <a:t>Avoid passive voice (describing action)</a:t>
            </a:r>
          </a:p>
          <a:p>
            <a:pPr marL="857250" lvl="1" indent="-457200">
              <a:spcBef>
                <a:spcPct val="0"/>
              </a:spcBef>
              <a:buFont typeface="Arial,Sans-Serif"/>
            </a:pPr>
            <a:r>
              <a:rPr lang="en-US" sz="2400">
                <a:cs typeface="Arial"/>
              </a:rPr>
              <a:t>Active: U.S. Soldiers destroy confiscated ordnance.</a:t>
            </a:r>
          </a:p>
          <a:p>
            <a:pPr marL="857250" lvl="1" indent="-457200">
              <a:spcBef>
                <a:spcPct val="0"/>
              </a:spcBef>
              <a:buFont typeface="Arial,Sans-Serif"/>
            </a:pPr>
            <a:r>
              <a:rPr lang="en-US" sz="2400">
                <a:cs typeface="Arial"/>
              </a:rPr>
              <a:t>Passive: Confiscated ordnance is destroyed by U.S. Soldiers </a:t>
            </a:r>
          </a:p>
          <a:p>
            <a:pPr marL="457200" indent="-457200">
              <a:spcBef>
                <a:spcPct val="0"/>
              </a:spcBef>
              <a:buFont typeface="Arial,Sans-Serif"/>
            </a:pPr>
            <a:endParaRPr lang="en-US" sz="2800">
              <a:cs typeface="Arial"/>
            </a:endParaRPr>
          </a:p>
          <a:p>
            <a:pPr marL="0" indent="0">
              <a:spcBef>
                <a:spcPct val="0"/>
              </a:spcBef>
              <a:buNone/>
            </a:pPr>
            <a:r>
              <a:rPr lang="en-US" sz="2800">
                <a:cs typeface="Arial"/>
              </a:rPr>
              <a:t>Does not need to be 100% if sending to PAO. For unit-level release, keep it simple and as perfect as possible.</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C13F0A9-8362-3170-652C-DCF9AE71066F}"/>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6455902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FD292-D8DA-DAAF-8BCC-3B134AE95856}"/>
              </a:ext>
            </a:extLst>
          </p:cNvPr>
          <p:cNvSpPr>
            <a:spLocks noGrp="1"/>
          </p:cNvSpPr>
          <p:nvPr>
            <p:ph type="title"/>
          </p:nvPr>
        </p:nvSpPr>
        <p:spPr/>
        <p:txBody>
          <a:bodyPr/>
          <a:lstStyle/>
          <a:p>
            <a:r>
              <a:rPr lang="en-US"/>
              <a:t>Captions and AI</a:t>
            </a:r>
          </a:p>
        </p:txBody>
      </p:sp>
      <p:sp>
        <p:nvSpPr>
          <p:cNvPr id="3" name="Content Placeholder 2">
            <a:extLst>
              <a:ext uri="{FF2B5EF4-FFF2-40B4-BE49-F238E27FC236}">
                <a16:creationId xmlns:a16="http://schemas.microsoft.com/office/drawing/2014/main" id="{BF47EBBD-16D5-6AEA-D419-B8E2B31552F8}"/>
              </a:ext>
            </a:extLst>
          </p:cNvPr>
          <p:cNvSpPr>
            <a:spLocks noGrp="1"/>
          </p:cNvSpPr>
          <p:nvPr>
            <p:ph idx="1"/>
          </p:nvPr>
        </p:nvSpPr>
        <p:spPr>
          <a:xfrm>
            <a:off x="609600" y="1600201"/>
            <a:ext cx="6386423" cy="4525963"/>
          </a:xfrm>
        </p:spPr>
        <p:txBody>
          <a:bodyPr/>
          <a:lstStyle/>
          <a:p>
            <a:r>
              <a:rPr lang="en-US"/>
              <a:t>AI has improved over the years, still not perfect</a:t>
            </a:r>
          </a:p>
          <a:p>
            <a:r>
              <a:rPr lang="en-US"/>
              <a:t>Feed it key details</a:t>
            </a:r>
          </a:p>
          <a:p>
            <a:r>
              <a:rPr lang="en-US"/>
              <a:t>Ask for multiple versions, adjust tone, </a:t>
            </a:r>
            <a:r>
              <a:rPr lang="en-US" b="1"/>
              <a:t>edit</a:t>
            </a:r>
          </a:p>
          <a:p>
            <a:pPr lvl="1"/>
            <a:r>
              <a:rPr lang="en-US" i="1"/>
              <a:t>It can be obvious when AI is used</a:t>
            </a:r>
          </a:p>
          <a:p>
            <a:r>
              <a:rPr lang="en-US"/>
              <a:t>Double check the facts </a:t>
            </a:r>
          </a:p>
          <a:p>
            <a:r>
              <a:rPr lang="en-US"/>
              <a:t>Good way to get ideas</a:t>
            </a:r>
          </a:p>
          <a:p>
            <a:endParaRPr lang="en-US"/>
          </a:p>
        </p:txBody>
      </p:sp>
      <p:sp>
        <p:nvSpPr>
          <p:cNvPr id="4" name="Rectangle 3">
            <a:extLst>
              <a:ext uri="{FF2B5EF4-FFF2-40B4-BE49-F238E27FC236}">
                <a16:creationId xmlns:a16="http://schemas.microsoft.com/office/drawing/2014/main" id="{A9DAE1F6-0F4C-C399-7D26-2AEAFC166D3C}"/>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3D face graphic">
            <a:extLst>
              <a:ext uri="{FF2B5EF4-FFF2-40B4-BE49-F238E27FC236}">
                <a16:creationId xmlns:a16="http://schemas.microsoft.com/office/drawing/2014/main" id="{0692A830-C79E-988E-3D6D-918B0C37927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flipH="1">
            <a:off x="7006421" y="1427672"/>
            <a:ext cx="7580846" cy="4712869"/>
          </a:xfrm>
          <a:prstGeom prst="rect">
            <a:avLst/>
          </a:prstGeom>
        </p:spPr>
      </p:pic>
      <p:sp>
        <p:nvSpPr>
          <p:cNvPr id="5" name="TextBox 4">
            <a:extLst>
              <a:ext uri="{FF2B5EF4-FFF2-40B4-BE49-F238E27FC236}">
                <a16:creationId xmlns:a16="http://schemas.microsoft.com/office/drawing/2014/main" id="{6BBFE7AB-17FD-EC8F-8E75-B16F3A2052E2}"/>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40596206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Captions – Review</a:t>
            </a:r>
            <a:endParaRPr lang="en-US"/>
          </a:p>
        </p:txBody>
      </p:sp>
      <p:sp>
        <p:nvSpPr>
          <p:cNvPr id="6" name="Content Placeholder 5">
            <a:extLst>
              <a:ext uri="{FF2B5EF4-FFF2-40B4-BE49-F238E27FC236}">
                <a16:creationId xmlns:a16="http://schemas.microsoft.com/office/drawing/2014/main" id="{AF2F8055-63AD-755A-1550-F9ECB8597F97}"/>
              </a:ext>
            </a:extLst>
          </p:cNvPr>
          <p:cNvSpPr>
            <a:spLocks noGrp="1"/>
          </p:cNvSpPr>
          <p:nvPr>
            <p:ph idx="1"/>
          </p:nvPr>
        </p:nvSpPr>
        <p:spPr/>
        <p:txBody>
          <a:bodyPr lIns="91440" tIns="45720" rIns="91440" bIns="45720" anchor="t"/>
          <a:lstStyle/>
          <a:p>
            <a:pPr marL="457200" indent="-457200">
              <a:spcBef>
                <a:spcPct val="0"/>
              </a:spcBef>
              <a:buFont typeface="Arial,Sans-Serif"/>
            </a:pPr>
            <a:r>
              <a:rPr lang="en-US" sz="2800" dirty="0"/>
              <a:t>Tell the story behind the photograph</a:t>
            </a:r>
            <a:endParaRPr lang="en-US" sz="2800" dirty="0">
              <a:cs typeface="Arial"/>
            </a:endParaRPr>
          </a:p>
          <a:p>
            <a:pPr marL="457200" indent="-457200">
              <a:spcBef>
                <a:spcPct val="0"/>
              </a:spcBef>
              <a:buFont typeface="Arial,Sans-Serif"/>
            </a:pPr>
            <a:r>
              <a:rPr lang="en-US" sz="2800" dirty="0"/>
              <a:t>Allows the photo to be used by higher PA Element</a:t>
            </a:r>
          </a:p>
          <a:p>
            <a:pPr marL="457200" indent="-457200">
              <a:spcBef>
                <a:spcPct val="0"/>
              </a:spcBef>
              <a:buFont typeface="Arial,Sans-Serif"/>
            </a:pPr>
            <a:r>
              <a:rPr lang="en-US" sz="2800" dirty="0"/>
              <a:t>Could be used to support a story or stand alone</a:t>
            </a:r>
            <a:endParaRPr lang="en-US" sz="2800" dirty="0">
              <a:cs typeface="Arial"/>
            </a:endParaRPr>
          </a:p>
          <a:p>
            <a:pPr marL="457200" indent="-457200">
              <a:spcBef>
                <a:spcPct val="0"/>
              </a:spcBef>
              <a:buFont typeface="Arial,Sans-Serif"/>
            </a:pPr>
            <a:r>
              <a:rPr lang="en-US" sz="2800" dirty="0"/>
              <a:t>IDs group shots</a:t>
            </a:r>
            <a:endParaRPr lang="en-US" sz="2800" dirty="0">
              <a:cs typeface="Arial"/>
            </a:endParaRPr>
          </a:p>
          <a:p>
            <a:pPr marL="457200" indent="-457200">
              <a:spcBef>
                <a:spcPct val="0"/>
              </a:spcBef>
              <a:buFont typeface="Arial,Sans-Serif"/>
            </a:pPr>
            <a:r>
              <a:rPr lang="en-US" sz="2800" dirty="0"/>
              <a:t>With a caption, photo can be used </a:t>
            </a:r>
          </a:p>
          <a:p>
            <a:pPr marL="457200" indent="-457200">
              <a:spcBef>
                <a:spcPct val="0"/>
              </a:spcBef>
              <a:buFont typeface="Arial,Sans-Serif"/>
            </a:pPr>
            <a:r>
              <a:rPr lang="en-US" sz="2800" dirty="0"/>
              <a:t>For every shot you think is good, a caption is needed</a:t>
            </a:r>
            <a:endParaRPr lang="en-US" sz="2800" dirty="0">
              <a:cs typeface="Arial"/>
            </a:endParaRPr>
          </a:p>
          <a:p>
            <a:pPr marL="457200" indent="-457200">
              <a:spcBef>
                <a:spcPct val="0"/>
              </a:spcBef>
              <a:buFont typeface="Arial,Sans-Serif"/>
            </a:pPr>
            <a:r>
              <a:rPr lang="en-US" sz="2800" dirty="0"/>
              <a:t>Captioned photos help (Commander, Unit, PA) </a:t>
            </a:r>
            <a:endParaRPr lang="en-US" sz="2800" dirty="0">
              <a:cs typeface="Arial"/>
            </a:endParaRPr>
          </a:p>
          <a:p>
            <a:pPr marL="457200" indent="-457200">
              <a:spcBef>
                <a:spcPct val="0"/>
              </a:spcBef>
              <a:buFont typeface="Arial,Sans-Serif"/>
            </a:pPr>
            <a:r>
              <a:rPr lang="en-US" sz="2800" dirty="0"/>
              <a:t>Don’t forget your byline (“Who are you?”)</a:t>
            </a:r>
            <a:endParaRPr lang="en-US" sz="2800" dirty="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888697C-68B9-F9EE-DCA9-9D0B9A89C35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4828834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DE24-DFF5-6C5F-5B79-33CE075C2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E97ED-2BF6-E5C3-063D-75ADDB7C1429}"/>
              </a:ext>
            </a:extLst>
          </p:cNvPr>
          <p:cNvSpPr>
            <a:spLocks noGrp="1"/>
          </p:cNvSpPr>
          <p:nvPr>
            <p:ph type="title"/>
          </p:nvPr>
        </p:nvSpPr>
        <p:spPr/>
        <p:txBody>
          <a:bodyPr lIns="91440" tIns="45720" rIns="91440" bIns="45720" anchor="t"/>
          <a:lstStyle/>
          <a:p>
            <a:r>
              <a:rPr lang="en-US" altLang="en-US" b="1" dirty="0"/>
              <a:t>Captions – Disaster</a:t>
            </a:r>
            <a:endParaRPr lang="en-US" dirty="0"/>
          </a:p>
        </p:txBody>
      </p:sp>
      <p:sp>
        <p:nvSpPr>
          <p:cNvPr id="6" name="Content Placeholder 5">
            <a:extLst>
              <a:ext uri="{FF2B5EF4-FFF2-40B4-BE49-F238E27FC236}">
                <a16:creationId xmlns:a16="http://schemas.microsoft.com/office/drawing/2014/main" id="{186C7B9E-3D5C-FE6B-3994-F6F57E85AEAC}"/>
              </a:ext>
            </a:extLst>
          </p:cNvPr>
          <p:cNvSpPr>
            <a:spLocks noGrp="1"/>
          </p:cNvSpPr>
          <p:nvPr>
            <p:ph idx="1"/>
          </p:nvPr>
        </p:nvSpPr>
        <p:spPr/>
        <p:txBody>
          <a:bodyPr lIns="91440" tIns="45720" rIns="91440" bIns="45720" anchor="t"/>
          <a:lstStyle/>
          <a:p>
            <a:pPr marL="457200" indent="-457200">
              <a:spcBef>
                <a:spcPct val="0"/>
              </a:spcBef>
              <a:buFont typeface="Arial,Sans-Serif"/>
            </a:pPr>
            <a:r>
              <a:rPr lang="en-US" sz="2800" dirty="0"/>
              <a:t>5 </a:t>
            </a:r>
            <a:r>
              <a:rPr lang="en-US" sz="2800" dirty="0" err="1"/>
              <a:t>Ws</a:t>
            </a:r>
            <a:r>
              <a:rPr lang="en-US" sz="2800" dirty="0"/>
              <a:t>: who, what, where, when and why</a:t>
            </a:r>
          </a:p>
          <a:p>
            <a:pPr marL="457200" indent="-457200">
              <a:spcBef>
                <a:spcPct val="0"/>
              </a:spcBef>
              <a:buFont typeface="Arial,Sans-Serif"/>
            </a:pPr>
            <a:r>
              <a:rPr lang="en-US" sz="2800" dirty="0">
                <a:cs typeface="Arial"/>
              </a:rPr>
              <a:t>- Task Force Maui, debris clearance, upcountry, today, Hurricane support</a:t>
            </a:r>
          </a:p>
          <a:p>
            <a:pPr marL="457200" indent="-457200">
              <a:spcBef>
                <a:spcPct val="0"/>
              </a:spcBef>
              <a:buFont typeface="Arial,Sans-Serif"/>
            </a:pPr>
            <a:r>
              <a:rPr lang="en-US" sz="2800" dirty="0">
                <a:cs typeface="Arial"/>
              </a:rPr>
              <a:t>First 48hrs after the disaster: SPEED</a:t>
            </a:r>
          </a:p>
          <a:p>
            <a:pPr marL="457200" indent="-457200">
              <a:spcBef>
                <a:spcPct val="0"/>
              </a:spcBef>
              <a:buFont typeface="Arial,Sans-Serif"/>
            </a:pPr>
            <a:r>
              <a:rPr lang="en-US" sz="2800" dirty="0">
                <a:cs typeface="Arial"/>
              </a:rPr>
              <a:t>First week after the disaster: variety and community support</a:t>
            </a:r>
          </a:p>
        </p:txBody>
      </p:sp>
      <p:sp>
        <p:nvSpPr>
          <p:cNvPr id="7" name="Rectangle 6">
            <a:extLst>
              <a:ext uri="{FF2B5EF4-FFF2-40B4-BE49-F238E27FC236}">
                <a16:creationId xmlns:a16="http://schemas.microsoft.com/office/drawing/2014/main" id="{A4DB656F-2E55-6A45-BDA7-58DC087E6FC3}"/>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B3E49FC-C4A6-C556-8438-437F804B9AC5}"/>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9438391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D55D03-3EFE-0645-9CFE-4B656F84DF42}"/>
              </a:ext>
            </a:extLst>
          </p:cNvPr>
          <p:cNvSpPr/>
          <p:nvPr/>
        </p:nvSpPr>
        <p:spPr>
          <a:xfrm>
            <a:off x="0" y="0"/>
            <a:ext cx="12192000" cy="687081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1" name="Title 1">
            <a:extLst>
              <a:ext uri="{FF2B5EF4-FFF2-40B4-BE49-F238E27FC236}">
                <a16:creationId xmlns:a16="http://schemas.microsoft.com/office/drawing/2014/main" id="{13490966-5551-5A41-924F-E274C5FAF867}"/>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9600" b="1">
                <a:solidFill>
                  <a:schemeClr val="bg1"/>
                </a:solidFill>
              </a:rPr>
              <a:t>Break!</a:t>
            </a:r>
          </a:p>
        </p:txBody>
      </p:sp>
    </p:spTree>
    <p:extLst>
      <p:ext uri="{BB962C8B-B14F-4D97-AF65-F5344CB8AC3E}">
        <p14:creationId xmlns:p14="http://schemas.microsoft.com/office/powerpoint/2010/main" val="16423793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05E47ECF-CFE7-76AC-D24C-DC7A4613F0C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80" y="-2190749"/>
            <a:ext cx="12188820" cy="8460089"/>
          </a:xfrm>
          <a:prstGeom prst="rect">
            <a:avLst/>
          </a:prstGeom>
        </p:spPr>
      </p:pic>
      <p:sp>
        <p:nvSpPr>
          <p:cNvPr id="5" name="Rectangle 4">
            <a:extLst>
              <a:ext uri="{FF2B5EF4-FFF2-40B4-BE49-F238E27FC236}">
                <a16:creationId xmlns:a16="http://schemas.microsoft.com/office/drawing/2014/main" id="{25BF845B-27CA-EF88-2C8F-A8F72B5687C3}"/>
              </a:ext>
            </a:extLst>
          </p:cNvPr>
          <p:cNvSpPr/>
          <p:nvPr/>
        </p:nvSpPr>
        <p:spPr>
          <a:xfrm>
            <a:off x="3672" y="4125988"/>
            <a:ext cx="12190386" cy="2729229"/>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96F7BC9-2938-9B92-9C05-4C3D891ADD04}"/>
              </a:ext>
            </a:extLst>
          </p:cNvPr>
          <p:cNvSpPr txBox="1">
            <a:spLocks/>
          </p:cNvSpPr>
          <p:nvPr/>
        </p:nvSpPr>
        <p:spPr bwMode="auto">
          <a:xfrm>
            <a:off x="615845" y="4403854"/>
            <a:ext cx="10972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cap="all">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kern="0">
                <a:effectLst>
                  <a:glow rad="228600">
                    <a:schemeClr val="accent3">
                      <a:satMod val="175000"/>
                      <a:alpha val="40000"/>
                    </a:schemeClr>
                  </a:glow>
                </a:effectLst>
              </a:rPr>
              <a:t>Get Published</a:t>
            </a:r>
            <a:endParaRPr lang="en-US" altLang="en-US" kern="0">
              <a:effectLst>
                <a:glow rad="228600">
                  <a:srgbClr val="FFFFFF">
                    <a:satMod val="175000"/>
                    <a:alpha val="40000"/>
                  </a:srgbClr>
                </a:glow>
              </a:effectLst>
              <a:cs typeface="Arial"/>
            </a:endParaRPr>
          </a:p>
        </p:txBody>
      </p:sp>
      <p:sp>
        <p:nvSpPr>
          <p:cNvPr id="3" name="TextBox 2">
            <a:extLst>
              <a:ext uri="{FF2B5EF4-FFF2-40B4-BE49-F238E27FC236}">
                <a16:creationId xmlns:a16="http://schemas.microsoft.com/office/drawing/2014/main" id="{02EEF38D-6843-E5B0-EA26-B8F1D09D25ED}"/>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33903683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Approved &amp; Published</a:t>
            </a:r>
            <a:endParaRPr lang="en-US"/>
          </a:p>
        </p:txBody>
      </p:sp>
      <p:sp>
        <p:nvSpPr>
          <p:cNvPr id="6" name="Content Placeholder 5">
            <a:extLst>
              <a:ext uri="{FF2B5EF4-FFF2-40B4-BE49-F238E27FC236}">
                <a16:creationId xmlns:a16="http://schemas.microsoft.com/office/drawing/2014/main" id="{31D03EDF-54C8-DE1A-F8CE-CE67AFB2DC28}"/>
              </a:ext>
            </a:extLst>
          </p:cNvPr>
          <p:cNvSpPr>
            <a:spLocks noGrp="1"/>
          </p:cNvSpPr>
          <p:nvPr>
            <p:ph idx="1"/>
          </p:nvPr>
        </p:nvSpPr>
        <p:spPr/>
        <p:txBody>
          <a:bodyPr lIns="91440" tIns="45720" rIns="91440" bIns="45720" anchor="t"/>
          <a:lstStyle/>
          <a:p>
            <a:pPr marL="0" indent="0">
              <a:spcBef>
                <a:spcPct val="0"/>
              </a:spcBef>
              <a:buNone/>
            </a:pPr>
            <a:r>
              <a:rPr lang="en-US" sz="2800"/>
              <a:t>The job is not done until your photos and captions are sent to higher PA elements </a:t>
            </a:r>
          </a:p>
          <a:p>
            <a:pPr>
              <a:spcBef>
                <a:spcPct val="0"/>
              </a:spcBef>
              <a:buFont typeface="Arial,Sans-Serif"/>
            </a:pPr>
            <a:endParaRPr lang="en-US" sz="2800"/>
          </a:p>
          <a:p>
            <a:pPr marL="0" indent="0">
              <a:spcBef>
                <a:spcPct val="0"/>
              </a:spcBef>
              <a:buNone/>
            </a:pPr>
            <a:r>
              <a:rPr lang="en-US" sz="2800"/>
              <a:t>Consider who has the Release Authority</a:t>
            </a:r>
          </a:p>
          <a:p>
            <a:pPr marL="457200" indent="-457200">
              <a:spcBef>
                <a:spcPct val="0"/>
              </a:spcBef>
              <a:buFont typeface="Arial"/>
              <a:buChar char="•"/>
            </a:pPr>
            <a:r>
              <a:rPr lang="en-US" sz="2800"/>
              <a:t>AT or exercise: higher PA element</a:t>
            </a:r>
            <a:endParaRPr lang="en-US" sz="2800">
              <a:cs typeface="Arial"/>
            </a:endParaRPr>
          </a:p>
          <a:p>
            <a:pPr marL="457200" indent="-457200">
              <a:spcBef>
                <a:spcPct val="0"/>
              </a:spcBef>
              <a:buFont typeface="Arial"/>
              <a:buChar char="•"/>
            </a:pPr>
            <a:r>
              <a:rPr lang="en-US" sz="2800"/>
              <a:t>Deployment: </a:t>
            </a:r>
            <a:r>
              <a:rPr lang="en-US" sz="2800" err="1"/>
              <a:t>Bde</a:t>
            </a:r>
            <a:r>
              <a:rPr lang="en-US" sz="2800"/>
              <a:t> PAO, then DIV or higher</a:t>
            </a:r>
            <a:br>
              <a:rPr lang="en-US" sz="2800">
                <a:ea typeface="+mn-lt"/>
                <a:cs typeface="+mn-lt"/>
              </a:rPr>
            </a:br>
            <a:endParaRPr lang="en-US" sz="28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09F8C56-779E-72FE-27D6-A45EDA19E589}"/>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42822283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69A5F-12AE-BB23-CD95-FFDCC23A3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4C07B7-C9D4-7BB2-0A2B-C77D7B4357DA}"/>
              </a:ext>
            </a:extLst>
          </p:cNvPr>
          <p:cNvSpPr>
            <a:spLocks noGrp="1"/>
          </p:cNvSpPr>
          <p:nvPr>
            <p:ph type="title"/>
          </p:nvPr>
        </p:nvSpPr>
        <p:spPr/>
        <p:txBody>
          <a:bodyPr/>
          <a:lstStyle/>
          <a:p>
            <a:r>
              <a:rPr lang="en-US" altLang="en-US" b="1"/>
              <a:t>Approved &amp; Published</a:t>
            </a:r>
            <a:endParaRPr lang="en-US"/>
          </a:p>
        </p:txBody>
      </p:sp>
      <p:sp>
        <p:nvSpPr>
          <p:cNvPr id="5" name="Content Placeholder 4">
            <a:extLst>
              <a:ext uri="{FF2B5EF4-FFF2-40B4-BE49-F238E27FC236}">
                <a16:creationId xmlns:a16="http://schemas.microsoft.com/office/drawing/2014/main" id="{DCC184A7-30F9-4966-2588-0F8982D429D2}"/>
              </a:ext>
            </a:extLst>
          </p:cNvPr>
          <p:cNvSpPr>
            <a:spLocks noGrp="1"/>
          </p:cNvSpPr>
          <p:nvPr>
            <p:ph sz="half" idx="2"/>
          </p:nvPr>
        </p:nvSpPr>
        <p:spPr>
          <a:xfrm>
            <a:off x="609600" y="1600201"/>
            <a:ext cx="4519701" cy="4525963"/>
          </a:xfrm>
        </p:spPr>
        <p:txBody>
          <a:bodyPr/>
          <a:lstStyle/>
          <a:p>
            <a:pPr>
              <a:spcBef>
                <a:spcPct val="0"/>
              </a:spcBef>
            </a:pPr>
            <a:r>
              <a:rPr lang="en-US" sz="2800"/>
              <a:t>Submit 3-5 of your best photos with captions (at least two sentences) to State PAO once a quarter</a:t>
            </a:r>
          </a:p>
          <a:p>
            <a:pPr>
              <a:spcBef>
                <a:spcPct val="0"/>
              </a:spcBef>
            </a:pPr>
            <a:r>
              <a:rPr lang="en-US">
                <a:cs typeface="Arial"/>
                <a:hlinkClick r:id="rId3"/>
              </a:rPr>
              <a:t>https://dod.hawaii.gov/hiarng/upar-social-media-submission/</a:t>
            </a:r>
            <a:r>
              <a:rPr lang="en-US">
                <a:cs typeface="Arial"/>
              </a:rPr>
              <a:t> </a:t>
            </a:r>
            <a:endParaRPr lang="en-US" sz="2800">
              <a:cs typeface="Arial"/>
            </a:endParaRPr>
          </a:p>
          <a:p>
            <a:pPr marL="457200" indent="-457200">
              <a:spcBef>
                <a:spcPct val="0"/>
              </a:spcBef>
              <a:buFont typeface="Arial,Sans-Serif"/>
            </a:pPr>
            <a:endParaRPr lang="en-US" sz="2800"/>
          </a:p>
        </p:txBody>
      </p:sp>
      <p:sp>
        <p:nvSpPr>
          <p:cNvPr id="7" name="Rectangle 6">
            <a:extLst>
              <a:ext uri="{FF2B5EF4-FFF2-40B4-BE49-F238E27FC236}">
                <a16:creationId xmlns:a16="http://schemas.microsoft.com/office/drawing/2014/main" id="{23E081A8-0DCE-7A33-A173-6496B7F5D15C}"/>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erson using vintage typewriter">
            <a:extLst>
              <a:ext uri="{FF2B5EF4-FFF2-40B4-BE49-F238E27FC236}">
                <a16:creationId xmlns:a16="http://schemas.microsoft.com/office/drawing/2014/main" id="{01D1FD74-0237-E88B-D2A5-86C8B01189D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172432" y="1413296"/>
            <a:ext cx="7013138" cy="4714335"/>
          </a:xfrm>
          <a:prstGeom prst="rect">
            <a:avLst/>
          </a:prstGeom>
        </p:spPr>
      </p:pic>
      <p:sp>
        <p:nvSpPr>
          <p:cNvPr id="8" name="TextBox 7">
            <a:extLst>
              <a:ext uri="{FF2B5EF4-FFF2-40B4-BE49-F238E27FC236}">
                <a16:creationId xmlns:a16="http://schemas.microsoft.com/office/drawing/2014/main" id="{DB1AAE1F-2EAC-2193-8E2B-3E230677D86C}"/>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Tree>
    <p:extLst>
      <p:ext uri="{BB962C8B-B14F-4D97-AF65-F5344CB8AC3E}">
        <p14:creationId xmlns:p14="http://schemas.microsoft.com/office/powerpoint/2010/main" val="24684864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mage result for army public affairs">
            <a:extLst>
              <a:ext uri="{FF2B5EF4-FFF2-40B4-BE49-F238E27FC236}">
                <a16:creationId xmlns:a16="http://schemas.microsoft.com/office/drawing/2014/main" id="{9918DDE1-5C7E-5041-BFC3-F2A559078362}"/>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2"/>
          <a:stretch/>
        </p:blipFill>
        <p:spPr bwMode="auto">
          <a:xfrm>
            <a:off x="3922183" y="-158740"/>
            <a:ext cx="8271151" cy="69763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DF7FC65-369B-B544-92D0-EF1A394C0C79}"/>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6961709-C386-1745-BBAA-62D4422C4148}"/>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B027A9-A0A3-AF47-A57F-A2AEAE5A80D3}"/>
              </a:ext>
            </a:extLst>
          </p:cNvPr>
          <p:cNvSpPr/>
          <p:nvPr/>
        </p:nvSpPr>
        <p:spPr>
          <a:xfrm>
            <a:off x="609600" y="3426883"/>
            <a:ext cx="3448050" cy="2893100"/>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a:solidFill>
                  <a:schemeClr val="bg1">
                    <a:lumMod val="85000"/>
                  </a:schemeClr>
                </a:solidFill>
              </a:rPr>
              <a:t>UPAR Responsibilities</a:t>
            </a:r>
          </a:p>
          <a:p>
            <a:pPr marL="285750" indent="-285750">
              <a:buFont typeface="Arial" panose="020B0604020202020204" pitchFamily="34" charset="0"/>
              <a:buChar char="•"/>
            </a:pPr>
            <a:r>
              <a:rPr lang="en-US" altLang="en-US" sz="1400">
                <a:solidFill>
                  <a:schemeClr val="bg1">
                    <a:lumMod val="85000"/>
                  </a:schemeClr>
                </a:solidFill>
              </a:rPr>
              <a:t>Public Affairs Preparedness</a:t>
            </a:r>
          </a:p>
          <a:p>
            <a:pPr marL="285750" indent="-285750">
              <a:buFont typeface="Arial" panose="020B0604020202020204" pitchFamily="34" charset="0"/>
              <a:buChar char="•"/>
            </a:pPr>
            <a:r>
              <a:rPr lang="en-US" altLang="en-US" sz="1400">
                <a:solidFill>
                  <a:schemeClr val="bg1">
                    <a:lumMod val="85000"/>
                  </a:schemeClr>
                </a:solidFill>
              </a:rPr>
              <a:t>Public Affairs Liaison</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Take Photos, Write Captions, &amp; Get Publishing</a:t>
            </a:r>
            <a:endParaRPr lang="en-US" altLang="en-US" sz="1400">
              <a:solidFill>
                <a:schemeClr val="bg1">
                  <a:lumMod val="85000"/>
                </a:schemeClr>
              </a:solidFill>
              <a:cs typeface="Arial"/>
            </a:endParaRPr>
          </a:p>
          <a:p>
            <a:pPr marL="285750" indent="-285750">
              <a:buFont typeface="Arial" panose="020B0604020202020204" pitchFamily="34" charset="0"/>
              <a:buChar char="•"/>
            </a:pPr>
            <a:r>
              <a:rPr lang="en-US" sz="1400" b="1" u="sng">
                <a:solidFill>
                  <a:schemeClr val="accent1">
                    <a:lumMod val="50000"/>
                  </a:schemeClr>
                </a:solidFill>
                <a:latin typeface="Arial"/>
                <a:cs typeface="Arial"/>
              </a:rPr>
              <a:t>Record Basic Video</a:t>
            </a:r>
            <a:endParaRPr lang="en-US" altLang="en-US" sz="1400" b="1" u="sng">
              <a:solidFill>
                <a:schemeClr val="accent1">
                  <a:lumMod val="50000"/>
                </a:schemeClr>
              </a:solidFill>
              <a:latin typeface="Arial"/>
              <a:cs typeface="Arial"/>
            </a:endParaRP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Understanding Media &amp; Social Media</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Where do PA products go?</a:t>
            </a:r>
          </a:p>
          <a:p>
            <a:pPr marL="285750" indent="-285750">
              <a:buFont typeface="Arial" panose="020B0604020202020204" pitchFamily="34" charset="0"/>
              <a:buChar char="•"/>
            </a:pPr>
            <a:r>
              <a:rPr lang="en-US" altLang="en-US" sz="1400" b="1">
                <a:solidFill>
                  <a:schemeClr val="tx1">
                    <a:lumMod val="65000"/>
                    <a:lumOff val="35000"/>
                  </a:schemeClr>
                </a:solidFill>
              </a:rPr>
              <a:t>Final Notes</a:t>
            </a:r>
            <a:endParaRPr lang="en-US" sz="1400" b="1">
              <a:solidFill>
                <a:schemeClr val="tx1">
                  <a:lumMod val="65000"/>
                  <a:lumOff val="35000"/>
                </a:schemeClr>
              </a:solidFill>
            </a:endParaRPr>
          </a:p>
          <a:p>
            <a:pPr marL="285750" indent="-285750">
              <a:buFont typeface="Arial" panose="020B0604020202020204" pitchFamily="34" charset="0"/>
              <a:buChar char="•"/>
            </a:pPr>
            <a:endParaRPr lang="en-US" sz="1400" b="1">
              <a:solidFill>
                <a:schemeClr val="tx1">
                  <a:lumMod val="65000"/>
                  <a:lumOff val="35000"/>
                </a:schemeClr>
              </a:solidFill>
            </a:endParaRPr>
          </a:p>
        </p:txBody>
      </p:sp>
      <p:sp>
        <p:nvSpPr>
          <p:cNvPr id="10" name="Pentagon 9">
            <a:extLst>
              <a:ext uri="{FF2B5EF4-FFF2-40B4-BE49-F238E27FC236}">
                <a16:creationId xmlns:a16="http://schemas.microsoft.com/office/drawing/2014/main" id="{6D7723F4-0C31-074F-B504-372101A5C982}"/>
              </a:ext>
            </a:extLst>
          </p:cNvPr>
          <p:cNvSpPr/>
          <p:nvPr/>
        </p:nvSpPr>
        <p:spPr>
          <a:xfrm rot="5400000">
            <a:off x="-127959"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SHOOTING VIDEO &amp; “B-ROLL”</a:t>
            </a:r>
          </a:p>
        </p:txBody>
      </p:sp>
      <p:sp>
        <p:nvSpPr>
          <p:cNvPr id="3" name="TextBox 2">
            <a:extLst>
              <a:ext uri="{FF2B5EF4-FFF2-40B4-BE49-F238E27FC236}">
                <a16:creationId xmlns:a16="http://schemas.microsoft.com/office/drawing/2014/main" id="{61D41EB9-3A98-3CFD-A832-F3100533FA0C}"/>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Record Basic Video / UPAR Training</a:t>
            </a:r>
            <a:endParaRPr lang="en-US" sz="1000">
              <a:solidFill>
                <a:schemeClr val="bg1"/>
              </a:solidFill>
            </a:endParaRPr>
          </a:p>
        </p:txBody>
      </p:sp>
    </p:spTree>
    <p:extLst>
      <p:ext uri="{BB962C8B-B14F-4D97-AF65-F5344CB8AC3E}">
        <p14:creationId xmlns:p14="http://schemas.microsoft.com/office/powerpoint/2010/main" val="10088352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46A7D7A-B872-86F4-6DE1-C28513318C55}"/>
              </a:ext>
            </a:extLst>
          </p:cNvPr>
          <p:cNvSpPr>
            <a:spLocks noGrp="1"/>
          </p:cNvSpPr>
          <p:nvPr>
            <p:ph idx="1"/>
          </p:nvPr>
        </p:nvSpPr>
        <p:spPr/>
        <p:txBody>
          <a:bodyPr/>
          <a:lstStyle/>
          <a:p>
            <a:r>
              <a:rPr lang="en-US"/>
              <a:t>W</a:t>
            </a:r>
            <a:r>
              <a:rPr lang="en-US" sz="3200"/>
              <a:t>hat other organizations use to make a video news story, the raw footage</a:t>
            </a:r>
          </a:p>
          <a:p>
            <a:r>
              <a:rPr lang="en-US" sz="3200"/>
              <a:t>If media cannot attend, they rely on HING shooting B-roll of an event</a:t>
            </a:r>
          </a:p>
          <a:p>
            <a:r>
              <a:rPr lang="en-US" sz="3200">
                <a:latin typeface="Arial"/>
                <a:cs typeface="Arial"/>
              </a:rPr>
              <a:t>It’s advantageous to HING for use to shoot B-roll and submit to media for possible usage</a:t>
            </a:r>
          </a:p>
        </p:txBody>
      </p:sp>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What is "B-roll"</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567F8C-575A-CAFD-AEF2-FCCA215EE593}"/>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Record Basic Video / UPAR Training</a:t>
            </a:r>
            <a:endParaRPr lang="en-US" sz="1000">
              <a:solidFill>
                <a:schemeClr val="bg1"/>
              </a:solidFill>
            </a:endParaRPr>
          </a:p>
        </p:txBody>
      </p:sp>
    </p:spTree>
    <p:extLst>
      <p:ext uri="{BB962C8B-B14F-4D97-AF65-F5344CB8AC3E}">
        <p14:creationId xmlns:p14="http://schemas.microsoft.com/office/powerpoint/2010/main" val="27721407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B2BC2-F729-D115-81C5-A82137AE032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2EE3897-1579-1B77-B066-FF4D24AC39A7}"/>
              </a:ext>
            </a:extLst>
          </p:cNvPr>
          <p:cNvSpPr>
            <a:spLocks noGrp="1"/>
          </p:cNvSpPr>
          <p:nvPr>
            <p:ph idx="1"/>
          </p:nvPr>
        </p:nvSpPr>
        <p:spPr>
          <a:xfrm>
            <a:off x="578427" y="5905536"/>
            <a:ext cx="10972800" cy="611952"/>
          </a:xfrm>
        </p:spPr>
        <p:txBody>
          <a:bodyPr/>
          <a:lstStyle/>
          <a:p>
            <a:pPr marL="0" indent="0" algn="ctr">
              <a:buNone/>
            </a:pPr>
            <a:r>
              <a:rPr lang="en-US" sz="1400">
                <a:latin typeface="Arial"/>
                <a:cs typeface="Arial"/>
                <a:hlinkClick r:id="rId3"/>
              </a:rPr>
              <a:t>https://www.dvidshub.net/video/954069/b-roll-hawaii-army-national-guards-combat-engineers-showcase-warfighting-capabilities-with-demolition-training</a:t>
            </a:r>
            <a:endParaRPr lang="en-US" sz="1400">
              <a:latin typeface="Arial"/>
              <a:cs typeface="Arial"/>
            </a:endParaRPr>
          </a:p>
        </p:txBody>
      </p:sp>
      <p:sp>
        <p:nvSpPr>
          <p:cNvPr id="2" name="Title 1">
            <a:extLst>
              <a:ext uri="{FF2B5EF4-FFF2-40B4-BE49-F238E27FC236}">
                <a16:creationId xmlns:a16="http://schemas.microsoft.com/office/drawing/2014/main" id="{AB5A1D3B-18B3-549A-A07F-ADA30244AC5C}"/>
              </a:ext>
            </a:extLst>
          </p:cNvPr>
          <p:cNvSpPr>
            <a:spLocks noGrp="1"/>
          </p:cNvSpPr>
          <p:nvPr>
            <p:ph type="title"/>
          </p:nvPr>
        </p:nvSpPr>
        <p:spPr/>
        <p:txBody>
          <a:bodyPr lIns="91440" tIns="45720" rIns="91440" bIns="45720" anchor="t"/>
          <a:lstStyle/>
          <a:p>
            <a:r>
              <a:rPr lang="en-US" altLang="en-US" b="1"/>
              <a:t>What is "B-roll"</a:t>
            </a:r>
            <a:endParaRPr lang="en-US"/>
          </a:p>
        </p:txBody>
      </p:sp>
      <p:sp>
        <p:nvSpPr>
          <p:cNvPr id="7" name="Rectangle 6">
            <a:extLst>
              <a:ext uri="{FF2B5EF4-FFF2-40B4-BE49-F238E27FC236}">
                <a16:creationId xmlns:a16="http://schemas.microsoft.com/office/drawing/2014/main" id="{29A65016-82EC-0506-C18D-4C15FA35279C}"/>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C19022-DDFD-550A-1A65-1F287EC98930}"/>
              </a:ext>
            </a:extLst>
          </p:cNvPr>
          <p:cNvSpPr txBox="1"/>
          <p:nvPr/>
        </p:nvSpPr>
        <p:spPr>
          <a:xfrm>
            <a:off x="585721" y="1417638"/>
            <a:ext cx="2767079" cy="4324261"/>
          </a:xfrm>
          <a:prstGeom prst="rect">
            <a:avLst/>
          </a:prstGeom>
          <a:noFill/>
        </p:spPr>
        <p:txBody>
          <a:bodyPr wrap="square">
            <a:spAutoFit/>
          </a:bodyPr>
          <a:lstStyle/>
          <a:p>
            <a:r>
              <a:rPr lang="en-US" sz="1250"/>
              <a:t>U.S. Soldiers from Alpha Company, 227th Brigade Engineer Battalion, 29th Infantry Brigade Combat Team, </a:t>
            </a:r>
            <a:r>
              <a:rPr lang="en-US" sz="1250" err="1"/>
              <a:t>Hawai</a:t>
            </a:r>
            <a:r>
              <a:rPr lang="haw-US" sz="1250"/>
              <a:t>ʻ</a:t>
            </a:r>
            <a:r>
              <a:rPr lang="en-US" sz="1250"/>
              <a:t>i Army National Guard (HIARNG) and the Headquarters and Headquarters Company, 411th Engineer Battalion, 303rd Maneuver Enhancement Brigade, 9th Mission Support Command, U.S. Army Reserve conduct intercomponent demolition training on Schofield Barracks, </a:t>
            </a:r>
            <a:r>
              <a:rPr lang="en-US" sz="1250" err="1"/>
              <a:t>Hawai</a:t>
            </a:r>
            <a:r>
              <a:rPr lang="haw-US" sz="1250"/>
              <a:t>ʻ</a:t>
            </a:r>
            <a:r>
              <a:rPr lang="en-US" sz="1250"/>
              <a:t>i, March 2, 2025. HIARNG’s engineers trained alongside U.S. Army Reserve Soldiers on demolitions and different explosive charge assembly methods to enhance the unit’s readiness and warfighting capabilities while showcasing their lethality to distinguished leaders observing the training. (U.S. Army National Guard video by Sgt. Sean Walker)</a:t>
            </a:r>
          </a:p>
        </p:txBody>
      </p:sp>
      <p:sp>
        <p:nvSpPr>
          <p:cNvPr id="4" name="TextBox 3">
            <a:extLst>
              <a:ext uri="{FF2B5EF4-FFF2-40B4-BE49-F238E27FC236}">
                <a16:creationId xmlns:a16="http://schemas.microsoft.com/office/drawing/2014/main" id="{34830B8E-95AC-BB91-6960-532CB7ABEE10}"/>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Record Basic Video / UPAR Training</a:t>
            </a:r>
            <a:endParaRPr lang="en-US" sz="1000">
              <a:solidFill>
                <a:schemeClr val="bg1"/>
              </a:solidFill>
            </a:endParaRPr>
          </a:p>
        </p:txBody>
      </p:sp>
      <p:pic>
        <p:nvPicPr>
          <p:cNvPr id="8" name="Picture 7">
            <a:extLst>
              <a:ext uri="{FF2B5EF4-FFF2-40B4-BE49-F238E27FC236}">
                <a16:creationId xmlns:a16="http://schemas.microsoft.com/office/drawing/2014/main" id="{B19DE862-4E07-CC62-7FBF-D6AFF78167B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18193" y="1274050"/>
            <a:ext cx="7992590" cy="4467849"/>
          </a:xfrm>
          <a:prstGeom prst="rect">
            <a:avLst/>
          </a:prstGeom>
        </p:spPr>
      </p:pic>
    </p:spTree>
    <p:extLst>
      <p:ext uri="{BB962C8B-B14F-4D97-AF65-F5344CB8AC3E}">
        <p14:creationId xmlns:p14="http://schemas.microsoft.com/office/powerpoint/2010/main" val="24212325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Shooting Video and "B-roll"</a:t>
            </a:r>
            <a:endParaRPr lang="en-US"/>
          </a:p>
        </p:txBody>
      </p:sp>
      <p:sp>
        <p:nvSpPr>
          <p:cNvPr id="8" name="Content Placeholder 7">
            <a:extLst>
              <a:ext uri="{FF2B5EF4-FFF2-40B4-BE49-F238E27FC236}">
                <a16:creationId xmlns:a16="http://schemas.microsoft.com/office/drawing/2014/main" id="{C280D818-0BA4-A847-1D9C-16099CD91E7B}"/>
              </a:ext>
            </a:extLst>
          </p:cNvPr>
          <p:cNvSpPr>
            <a:spLocks noGrp="1"/>
          </p:cNvSpPr>
          <p:nvPr>
            <p:ph idx="1"/>
          </p:nvPr>
        </p:nvSpPr>
        <p:spPr>
          <a:xfrm>
            <a:off x="583325" y="1600201"/>
            <a:ext cx="3379075" cy="2017226"/>
          </a:xfrm>
        </p:spPr>
        <p:txBody>
          <a:bodyPr lIns="91440" tIns="45720" rIns="91440" bIns="45720" anchor="t"/>
          <a:lstStyle/>
          <a:p>
            <a:pPr marL="0" indent="0">
              <a:spcBef>
                <a:spcPct val="0"/>
              </a:spcBef>
              <a:buNone/>
            </a:pPr>
            <a:r>
              <a:rPr lang="en-US" sz="2400" b="1"/>
              <a:t>Video </a:t>
            </a:r>
          </a:p>
          <a:p>
            <a:pPr marL="285750" indent="-285750">
              <a:spcBef>
                <a:spcPct val="0"/>
              </a:spcBef>
              <a:buFont typeface="Arial"/>
              <a:buChar char="•"/>
            </a:pPr>
            <a:r>
              <a:rPr lang="en-US" sz="2400"/>
              <a:t>can be used as stand-alone</a:t>
            </a:r>
            <a:endParaRPr lang="en-US" sz="2400">
              <a:cs typeface="Arial"/>
            </a:endParaRPr>
          </a:p>
          <a:p>
            <a:pPr marL="285750" indent="-285750">
              <a:spcBef>
                <a:spcPct val="0"/>
              </a:spcBef>
              <a:buFont typeface="Arial"/>
              <a:buChar char="•"/>
            </a:pPr>
            <a:r>
              <a:rPr lang="en-US" sz="2400"/>
              <a:t>ready for publishing</a:t>
            </a:r>
            <a:endParaRPr lang="en-US" sz="24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49BBE3F-3197-4C48-A258-24A72F544B19}"/>
              </a:ext>
            </a:extLst>
          </p:cNvPr>
          <p:cNvPicPr>
            <a:picLocks noChangeAspect="1"/>
          </p:cNvPicPr>
          <p:nvPr/>
        </p:nvPicPr>
        <p:blipFill rotWithShape="1">
          <a:blip r:embed="rId3"/>
          <a:srcRect l="-310" r="50121" b="-307"/>
          <a:stretch/>
        </p:blipFill>
        <p:spPr>
          <a:xfrm>
            <a:off x="9051972" y="1426083"/>
            <a:ext cx="2537290" cy="2443419"/>
          </a:xfrm>
          <a:prstGeom prst="rect">
            <a:avLst/>
          </a:prstGeom>
        </p:spPr>
      </p:pic>
      <p:pic>
        <p:nvPicPr>
          <p:cNvPr id="10" name="Picture 9">
            <a:extLst>
              <a:ext uri="{FF2B5EF4-FFF2-40B4-BE49-F238E27FC236}">
                <a16:creationId xmlns:a16="http://schemas.microsoft.com/office/drawing/2014/main" id="{B9D7A838-41F5-22BF-C842-C1357FAAFF19}"/>
              </a:ext>
            </a:extLst>
          </p:cNvPr>
          <p:cNvPicPr>
            <a:picLocks noChangeAspect="1"/>
          </p:cNvPicPr>
          <p:nvPr/>
        </p:nvPicPr>
        <p:blipFill rotWithShape="1">
          <a:blip r:embed="rId3"/>
          <a:srcRect l="49961" t="-305" r="193" b="-472"/>
          <a:stretch/>
        </p:blipFill>
        <p:spPr>
          <a:xfrm>
            <a:off x="9069586" y="3748477"/>
            <a:ext cx="2529050" cy="2448878"/>
          </a:xfrm>
          <a:prstGeom prst="rect">
            <a:avLst/>
          </a:prstGeom>
        </p:spPr>
      </p:pic>
      <p:sp>
        <p:nvSpPr>
          <p:cNvPr id="15" name="Content Placeholder 7">
            <a:extLst>
              <a:ext uri="{FF2B5EF4-FFF2-40B4-BE49-F238E27FC236}">
                <a16:creationId xmlns:a16="http://schemas.microsoft.com/office/drawing/2014/main" id="{21DE3839-CB72-1959-82D5-F8C82AD61775}"/>
              </a:ext>
            </a:extLst>
          </p:cNvPr>
          <p:cNvSpPr txBox="1">
            <a:spLocks/>
          </p:cNvSpPr>
          <p:nvPr/>
        </p:nvSpPr>
        <p:spPr>
          <a:xfrm>
            <a:off x="595223" y="4226516"/>
            <a:ext cx="8467380" cy="1972981"/>
          </a:xfrm>
          <a:prstGeom prst="rect">
            <a:avLst/>
          </a:prstGeom>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285750" indent="-285750">
              <a:spcBef>
                <a:spcPct val="0"/>
              </a:spcBef>
              <a:buFont typeface="Arial"/>
              <a:buChar char="•"/>
            </a:pPr>
            <a:r>
              <a:rPr lang="en-US" sz="2400" kern="0"/>
              <a:t>Shoot using horizontal and vertical mode</a:t>
            </a:r>
            <a:endParaRPr lang="en-US" sz="2400" kern="0">
              <a:cs typeface="Arial"/>
            </a:endParaRPr>
          </a:p>
          <a:p>
            <a:pPr>
              <a:spcBef>
                <a:spcPct val="0"/>
              </a:spcBef>
              <a:buFont typeface="Arial"/>
              <a:buChar char="•"/>
            </a:pPr>
            <a:r>
              <a:rPr lang="en-US" sz="2400" kern="0"/>
              <a:t>keep as still as possible</a:t>
            </a:r>
            <a:endParaRPr lang="en-US" sz="2400" kern="0">
              <a:cs typeface="Arial"/>
            </a:endParaRPr>
          </a:p>
          <a:p>
            <a:pPr>
              <a:spcBef>
                <a:spcPct val="0"/>
              </a:spcBef>
              <a:buFont typeface="Arial"/>
              <a:buChar char="•"/>
            </a:pPr>
            <a:r>
              <a:rPr lang="en-US" sz="2400" kern="0"/>
              <a:t>Watch your lighting (backlit is the enemy of good video)</a:t>
            </a:r>
          </a:p>
          <a:p>
            <a:pPr>
              <a:spcBef>
                <a:spcPct val="0"/>
              </a:spcBef>
              <a:buFont typeface="Arial"/>
              <a:buChar char="•"/>
            </a:pPr>
            <a:r>
              <a:rPr lang="en-US" sz="2400" kern="0"/>
              <a:t>Try not to zoom, move your feet</a:t>
            </a:r>
            <a:endParaRPr lang="en-US" sz="2400" kern="0">
              <a:cs typeface="Arial"/>
            </a:endParaRPr>
          </a:p>
        </p:txBody>
      </p:sp>
      <p:sp>
        <p:nvSpPr>
          <p:cNvPr id="17" name="Content Placeholder 7">
            <a:extLst>
              <a:ext uri="{FF2B5EF4-FFF2-40B4-BE49-F238E27FC236}">
                <a16:creationId xmlns:a16="http://schemas.microsoft.com/office/drawing/2014/main" id="{9182F392-9824-3102-31DF-0F65514372C4}"/>
              </a:ext>
            </a:extLst>
          </p:cNvPr>
          <p:cNvSpPr txBox="1">
            <a:spLocks/>
          </p:cNvSpPr>
          <p:nvPr/>
        </p:nvSpPr>
        <p:spPr>
          <a:xfrm>
            <a:off x="586841" y="3633255"/>
            <a:ext cx="8467380" cy="606698"/>
          </a:xfrm>
          <a:prstGeom prst="rect">
            <a:avLst/>
          </a:prstGeom>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lnSpc>
                <a:spcPct val="150000"/>
              </a:lnSpc>
              <a:spcBef>
                <a:spcPct val="0"/>
              </a:spcBef>
              <a:buNone/>
            </a:pPr>
            <a:r>
              <a:rPr lang="en-US" sz="2400" kern="0"/>
              <a:t>Both: 15 seconds or less </a:t>
            </a:r>
            <a:endParaRPr lang="en-US" sz="2400" kern="0">
              <a:cs typeface="Arial"/>
            </a:endParaRPr>
          </a:p>
        </p:txBody>
      </p:sp>
      <p:sp>
        <p:nvSpPr>
          <p:cNvPr id="19" name="Content Placeholder 7">
            <a:extLst>
              <a:ext uri="{FF2B5EF4-FFF2-40B4-BE49-F238E27FC236}">
                <a16:creationId xmlns:a16="http://schemas.microsoft.com/office/drawing/2014/main" id="{302C2B9D-D203-5999-B2BF-B657F7268032}"/>
              </a:ext>
            </a:extLst>
          </p:cNvPr>
          <p:cNvSpPr txBox="1">
            <a:spLocks/>
          </p:cNvSpPr>
          <p:nvPr/>
        </p:nvSpPr>
        <p:spPr>
          <a:xfrm>
            <a:off x="4109950" y="1600201"/>
            <a:ext cx="4967031" cy="2017227"/>
          </a:xfrm>
          <a:prstGeom prst="rect">
            <a:avLst/>
          </a:prstGeom>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ct val="0"/>
              </a:spcBef>
              <a:buNone/>
            </a:pPr>
            <a:r>
              <a:rPr lang="en-US" sz="2400" b="1">
                <a:cs typeface="Arial"/>
              </a:rPr>
              <a:t>B-roll</a:t>
            </a:r>
          </a:p>
          <a:p>
            <a:pPr marL="285750" indent="-285750">
              <a:spcBef>
                <a:spcPct val="0"/>
              </a:spcBef>
              <a:buFont typeface="Arial"/>
              <a:buChar char="•"/>
            </a:pPr>
            <a:r>
              <a:rPr lang="en-US" sz="2400" kern="0"/>
              <a:t>a series of videos used by specialist or media</a:t>
            </a:r>
            <a:endParaRPr lang="en-US" sz="2400" kern="0">
              <a:cs typeface="Arial"/>
            </a:endParaRPr>
          </a:p>
          <a:p>
            <a:pPr marL="285750" indent="-285750">
              <a:spcBef>
                <a:spcPct val="0"/>
              </a:spcBef>
              <a:buFont typeface="Arial"/>
              <a:buChar char="•"/>
            </a:pPr>
            <a:r>
              <a:rPr lang="en-US" sz="2400" kern="0"/>
              <a:t>raw footage that can be edited for a news story</a:t>
            </a:r>
            <a:endParaRPr lang="en-US" sz="2400" kern="0">
              <a:cs typeface="Arial"/>
            </a:endParaRPr>
          </a:p>
        </p:txBody>
      </p:sp>
      <p:sp>
        <p:nvSpPr>
          <p:cNvPr id="3" name="TextBox 2">
            <a:extLst>
              <a:ext uri="{FF2B5EF4-FFF2-40B4-BE49-F238E27FC236}">
                <a16:creationId xmlns:a16="http://schemas.microsoft.com/office/drawing/2014/main" id="{6E7D0C2C-9FED-E3D2-C6E0-D79BC2F93F55}"/>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Record Basic Video / UPAR Training</a:t>
            </a:r>
            <a:endParaRPr lang="en-US" sz="1000">
              <a:solidFill>
                <a:schemeClr val="bg1"/>
              </a:solidFill>
            </a:endParaRPr>
          </a:p>
        </p:txBody>
      </p:sp>
    </p:spTree>
    <p:extLst>
      <p:ext uri="{BB962C8B-B14F-4D97-AF65-F5344CB8AC3E}">
        <p14:creationId xmlns:p14="http://schemas.microsoft.com/office/powerpoint/2010/main" val="29302184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Shooting Video and “B-roll”</a:t>
            </a:r>
            <a:endParaRPr lang="en-US"/>
          </a:p>
        </p:txBody>
      </p:sp>
      <p:sp>
        <p:nvSpPr>
          <p:cNvPr id="8" name="Content Placeholder 7">
            <a:extLst>
              <a:ext uri="{FF2B5EF4-FFF2-40B4-BE49-F238E27FC236}">
                <a16:creationId xmlns:a16="http://schemas.microsoft.com/office/drawing/2014/main" id="{8885A2F2-66DF-1B3B-6647-A00264E30B48}"/>
              </a:ext>
            </a:extLst>
          </p:cNvPr>
          <p:cNvSpPr>
            <a:spLocks noGrp="1"/>
          </p:cNvSpPr>
          <p:nvPr>
            <p:ph sz="half" idx="1"/>
          </p:nvPr>
        </p:nvSpPr>
        <p:spPr>
          <a:xfrm>
            <a:off x="613245" y="1600201"/>
            <a:ext cx="7127294" cy="4525963"/>
          </a:xfrm>
        </p:spPr>
        <p:txBody>
          <a:bodyPr lIns="91440" tIns="45720" rIns="91440" bIns="45720" anchor="t"/>
          <a:lstStyle/>
          <a:p>
            <a:pPr>
              <a:spcBef>
                <a:spcPct val="0"/>
              </a:spcBef>
              <a:buFont typeface="Arial,Sans-Serif"/>
            </a:pPr>
            <a:r>
              <a:rPr lang="en-US"/>
              <a:t>Vary angles and depth for B-roll</a:t>
            </a:r>
          </a:p>
          <a:p>
            <a:pPr>
              <a:spcBef>
                <a:spcPct val="0"/>
              </a:spcBef>
              <a:buFont typeface="Arial,Sans-Serif"/>
            </a:pPr>
            <a:r>
              <a:rPr lang="en-US"/>
              <a:t>Watch out for “video bombing” </a:t>
            </a:r>
            <a:endParaRPr lang="en-US">
              <a:cs typeface="Arial"/>
            </a:endParaRPr>
          </a:p>
          <a:p>
            <a:pPr>
              <a:spcBef>
                <a:spcPct val="0"/>
              </a:spcBef>
              <a:buFont typeface="Arial,Sans-Serif"/>
            </a:pPr>
            <a:r>
              <a:rPr lang="en-US"/>
              <a:t>Is the subject worth shooting with video?</a:t>
            </a:r>
          </a:p>
          <a:p>
            <a:pPr>
              <a:spcBef>
                <a:spcPct val="0"/>
              </a:spcBef>
              <a:buFont typeface="Arial,Sans-Serif"/>
            </a:pPr>
            <a:r>
              <a:rPr lang="en-US"/>
              <a:t>When shooting, don’t talk</a:t>
            </a:r>
          </a:p>
          <a:p>
            <a:pPr>
              <a:spcBef>
                <a:spcPct val="0"/>
              </a:spcBef>
              <a:buFont typeface="Arial,Sans-Serif"/>
            </a:pPr>
            <a:r>
              <a:rPr lang="en-US"/>
              <a:t>Review it before sending</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Screen Shot 2023-05-02 at 2.10.jpeg">
            <a:extLst>
              <a:ext uri="{FF2B5EF4-FFF2-40B4-BE49-F238E27FC236}">
                <a16:creationId xmlns:a16="http://schemas.microsoft.com/office/drawing/2014/main" id="{EAF3FCC0-AB9A-FE49-25F0-5DC9699ACFA0}"/>
              </a:ext>
            </a:extLst>
          </p:cNvPr>
          <p:cNvPicPr>
            <a:picLocks noChangeAspect="1"/>
          </p:cNvPicPr>
          <p:nvPr/>
        </p:nvPicPr>
        <p:blipFill>
          <a:blip r:embed="rId3"/>
          <a:stretch>
            <a:fillRect/>
          </a:stretch>
        </p:blipFill>
        <p:spPr>
          <a:xfrm>
            <a:off x="7734196" y="1429438"/>
            <a:ext cx="7119870" cy="4696036"/>
          </a:xfrm>
          <a:prstGeom prst="rect">
            <a:avLst/>
          </a:prstGeom>
        </p:spPr>
      </p:pic>
      <p:sp>
        <p:nvSpPr>
          <p:cNvPr id="3" name="TextBox 2">
            <a:extLst>
              <a:ext uri="{FF2B5EF4-FFF2-40B4-BE49-F238E27FC236}">
                <a16:creationId xmlns:a16="http://schemas.microsoft.com/office/drawing/2014/main" id="{CB723733-6DB4-83F1-7F0C-EE358E59C5DD}"/>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Record Basic Video / UPAR Training</a:t>
            </a:r>
            <a:endParaRPr lang="en-US" sz="1000">
              <a:solidFill>
                <a:schemeClr val="bg1"/>
              </a:solidFill>
            </a:endParaRPr>
          </a:p>
        </p:txBody>
      </p:sp>
    </p:spTree>
    <p:extLst>
      <p:ext uri="{BB962C8B-B14F-4D97-AF65-F5344CB8AC3E}">
        <p14:creationId xmlns:p14="http://schemas.microsoft.com/office/powerpoint/2010/main" val="13639299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2995-B5A1-753B-5C75-C5A6B9AA17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279738-E7EB-57D8-DCA1-136BBB0BCAD5}"/>
              </a:ext>
            </a:extLst>
          </p:cNvPr>
          <p:cNvSpPr>
            <a:spLocks noGrp="1"/>
          </p:cNvSpPr>
          <p:nvPr>
            <p:ph type="title"/>
          </p:nvPr>
        </p:nvSpPr>
        <p:spPr/>
        <p:txBody>
          <a:bodyPr/>
          <a:lstStyle/>
          <a:p>
            <a:r>
              <a:rPr lang="en-US" altLang="en-US" b="1"/>
              <a:t>Practical Exercise</a:t>
            </a:r>
            <a:endParaRPr lang="en-US"/>
          </a:p>
        </p:txBody>
      </p:sp>
      <p:sp>
        <p:nvSpPr>
          <p:cNvPr id="6" name="Content Placeholder 5">
            <a:extLst>
              <a:ext uri="{FF2B5EF4-FFF2-40B4-BE49-F238E27FC236}">
                <a16:creationId xmlns:a16="http://schemas.microsoft.com/office/drawing/2014/main" id="{2568CBA7-2756-59A6-4B56-5292049A0C24}"/>
              </a:ext>
            </a:extLst>
          </p:cNvPr>
          <p:cNvSpPr>
            <a:spLocks noGrp="1"/>
          </p:cNvSpPr>
          <p:nvPr>
            <p:ph idx="1"/>
          </p:nvPr>
        </p:nvSpPr>
        <p:spPr/>
        <p:txBody>
          <a:bodyPr lIns="91440" tIns="45720" rIns="91440" bIns="45720" anchor="t"/>
          <a:lstStyle/>
          <a:p>
            <a:pPr marL="0" indent="0">
              <a:lnSpc>
                <a:spcPct val="150000"/>
              </a:lnSpc>
              <a:spcBef>
                <a:spcPct val="0"/>
              </a:spcBef>
              <a:buNone/>
            </a:pPr>
            <a:r>
              <a:rPr lang="en-US"/>
              <a:t>Get up for a moment and find a buddy</a:t>
            </a:r>
          </a:p>
          <a:p>
            <a:pPr marL="0" indent="0">
              <a:lnSpc>
                <a:spcPct val="150000"/>
              </a:lnSpc>
              <a:spcBef>
                <a:spcPct val="0"/>
              </a:spcBef>
              <a:buNone/>
            </a:pPr>
            <a:endParaRPr lang="en-US"/>
          </a:p>
          <a:p>
            <a:pPr marL="0" indent="0">
              <a:lnSpc>
                <a:spcPct val="150000"/>
              </a:lnSpc>
              <a:spcBef>
                <a:spcPct val="0"/>
              </a:spcBef>
              <a:buNone/>
            </a:pPr>
            <a:r>
              <a:rPr lang="en-US"/>
              <a:t>Take a few v</a:t>
            </a:r>
            <a:r>
              <a:rPr lang="haw-US"/>
              <a:t>ideos</a:t>
            </a:r>
            <a:r>
              <a:rPr lang="en-US"/>
              <a:t> of… </a:t>
            </a:r>
          </a:p>
        </p:txBody>
      </p:sp>
      <p:sp>
        <p:nvSpPr>
          <p:cNvPr id="7" name="Rectangle 6">
            <a:extLst>
              <a:ext uri="{FF2B5EF4-FFF2-40B4-BE49-F238E27FC236}">
                <a16:creationId xmlns:a16="http://schemas.microsoft.com/office/drawing/2014/main" id="{94495959-BA36-3DB3-8D99-F231BE263B6B}"/>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1D76B38-FA12-D263-2756-E2D8D8F3E642}"/>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Record Basic Video / UPAR Training</a:t>
            </a:r>
            <a:endParaRPr lang="en-US" sz="1000">
              <a:solidFill>
                <a:schemeClr val="bg1"/>
              </a:solidFill>
            </a:endParaRPr>
          </a:p>
        </p:txBody>
      </p:sp>
    </p:spTree>
    <p:extLst>
      <p:ext uri="{BB962C8B-B14F-4D97-AF65-F5344CB8AC3E}">
        <p14:creationId xmlns:p14="http://schemas.microsoft.com/office/powerpoint/2010/main" val="36786263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ABA1131-E2B2-A740-A141-2B64A383544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835724" y="3842331"/>
            <a:ext cx="3467622" cy="2279685"/>
          </a:xfrm>
          <a:prstGeom prst="rect">
            <a:avLst/>
          </a:prstGeom>
        </p:spPr>
      </p:pic>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pPr>
              <a:spcBef>
                <a:spcPct val="0"/>
              </a:spcBef>
              <a:buFont typeface="Arial,Sans-Serif"/>
            </a:pPr>
            <a:r>
              <a:rPr lang="en-US" sz="4400" b="1"/>
              <a:t>B-roll “package” should include:</a:t>
            </a:r>
          </a:p>
        </p:txBody>
      </p:sp>
      <p:sp>
        <p:nvSpPr>
          <p:cNvPr id="6" name="Content Placeholder 5">
            <a:extLst>
              <a:ext uri="{FF2B5EF4-FFF2-40B4-BE49-F238E27FC236}">
                <a16:creationId xmlns:a16="http://schemas.microsoft.com/office/drawing/2014/main" id="{99562E95-FAAB-6427-BE9A-4B9A8CDCFF7F}"/>
              </a:ext>
            </a:extLst>
          </p:cNvPr>
          <p:cNvSpPr>
            <a:spLocks noGrp="1"/>
          </p:cNvSpPr>
          <p:nvPr>
            <p:ph sz="half" idx="1"/>
          </p:nvPr>
        </p:nvSpPr>
        <p:spPr>
          <a:xfrm>
            <a:off x="597600" y="1600201"/>
            <a:ext cx="4238800" cy="4525963"/>
          </a:xfrm>
        </p:spPr>
        <p:txBody>
          <a:bodyPr lIns="91440" tIns="45720" rIns="91440" bIns="45720" anchor="t"/>
          <a:lstStyle/>
          <a:p>
            <a:pPr>
              <a:spcBef>
                <a:spcPct val="0"/>
              </a:spcBef>
            </a:pPr>
            <a:r>
              <a:rPr lang="en-US"/>
              <a:t>Multiple clips</a:t>
            </a:r>
          </a:p>
          <a:p>
            <a:pPr>
              <a:spcBef>
                <a:spcPct val="0"/>
              </a:spcBef>
            </a:pPr>
            <a:r>
              <a:rPr lang="en-US"/>
              <a:t>Establishing shot, long shots, medium shots, close-ups</a:t>
            </a:r>
          </a:p>
          <a:p>
            <a:pPr>
              <a:spcBef>
                <a:spcPct val="0"/>
              </a:spcBef>
            </a:pPr>
            <a:r>
              <a:rPr lang="en-US"/>
              <a:t>Cut-aways (interruption of a continuously filmed action by inserting a view of something else)</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C32CB91-4184-2148-A101-359778707D1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191833" y="3840014"/>
            <a:ext cx="3394236" cy="2282070"/>
          </a:xfrm>
          <a:prstGeom prst="rect">
            <a:avLst/>
          </a:prstGeom>
        </p:spPr>
      </p:pic>
      <p:pic>
        <p:nvPicPr>
          <p:cNvPr id="12" name="Picture 11">
            <a:extLst>
              <a:ext uri="{FF2B5EF4-FFF2-40B4-BE49-F238E27FC236}">
                <a16:creationId xmlns:a16="http://schemas.microsoft.com/office/drawing/2014/main" id="{6E360756-52A5-2544-917F-E94A15774CF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841772" y="1598642"/>
            <a:ext cx="3370316" cy="2266934"/>
          </a:xfrm>
          <a:prstGeom prst="rect">
            <a:avLst/>
          </a:prstGeom>
        </p:spPr>
      </p:pic>
      <p:pic>
        <p:nvPicPr>
          <p:cNvPr id="11" name="Picture 10">
            <a:extLst>
              <a:ext uri="{FF2B5EF4-FFF2-40B4-BE49-F238E27FC236}">
                <a16:creationId xmlns:a16="http://schemas.microsoft.com/office/drawing/2014/main" id="{78516903-435A-FD49-B64D-335BE1E01EA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190597" y="1598192"/>
            <a:ext cx="3395472" cy="2267204"/>
          </a:xfrm>
          <a:prstGeom prst="rect">
            <a:avLst/>
          </a:prstGeom>
        </p:spPr>
      </p:pic>
      <p:sp>
        <p:nvSpPr>
          <p:cNvPr id="3" name="Content Placeholder 5">
            <a:extLst>
              <a:ext uri="{FF2B5EF4-FFF2-40B4-BE49-F238E27FC236}">
                <a16:creationId xmlns:a16="http://schemas.microsoft.com/office/drawing/2014/main" id="{1C8E70F9-D636-A753-07E7-BD68D4BDB34D}"/>
              </a:ext>
            </a:extLst>
          </p:cNvPr>
          <p:cNvSpPr txBox="1">
            <a:spLocks/>
          </p:cNvSpPr>
          <p:nvPr/>
        </p:nvSpPr>
        <p:spPr>
          <a:xfrm>
            <a:off x="4835724" y="5334000"/>
            <a:ext cx="3350737" cy="788016"/>
          </a:xfrm>
          <a:prstGeom prst="rect">
            <a:avLst/>
          </a:prstGeom>
        </p:spPr>
        <p:txBody>
          <a:bodyPr lIns="91440" tIns="45720" rIns="91440" bIns="45720" anchor="b"/>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spcBef>
                <a:spcPct val="0"/>
              </a:spcBef>
              <a:buNone/>
            </a:pPr>
            <a:r>
              <a:rPr lang="en-US" sz="2000" b="1" kern="0">
                <a:solidFill>
                  <a:schemeClr val="bg1"/>
                </a:solidFill>
              </a:rPr>
              <a:t>Medium Shot</a:t>
            </a:r>
          </a:p>
        </p:txBody>
      </p:sp>
      <p:sp>
        <p:nvSpPr>
          <p:cNvPr id="8" name="Content Placeholder 5">
            <a:extLst>
              <a:ext uri="{FF2B5EF4-FFF2-40B4-BE49-F238E27FC236}">
                <a16:creationId xmlns:a16="http://schemas.microsoft.com/office/drawing/2014/main" id="{7A76027C-FE42-EDE3-B3E6-DAF52AD030B0}"/>
              </a:ext>
            </a:extLst>
          </p:cNvPr>
          <p:cNvSpPr txBox="1">
            <a:spLocks/>
          </p:cNvSpPr>
          <p:nvPr/>
        </p:nvSpPr>
        <p:spPr>
          <a:xfrm>
            <a:off x="4835724" y="3015668"/>
            <a:ext cx="3317406" cy="837625"/>
          </a:xfrm>
          <a:prstGeom prst="rect">
            <a:avLst/>
          </a:prstGeom>
        </p:spPr>
        <p:txBody>
          <a:bodyPr lIns="91440" tIns="45720" rIns="91440" bIns="45720" anchor="b"/>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spcBef>
                <a:spcPct val="0"/>
              </a:spcBef>
              <a:buNone/>
            </a:pPr>
            <a:r>
              <a:rPr lang="en-US" sz="2000" b="1" kern="0">
                <a:solidFill>
                  <a:schemeClr val="bg1"/>
                </a:solidFill>
              </a:rPr>
              <a:t>Establishing Shot</a:t>
            </a:r>
          </a:p>
        </p:txBody>
      </p:sp>
      <p:sp>
        <p:nvSpPr>
          <p:cNvPr id="10" name="Content Placeholder 5">
            <a:extLst>
              <a:ext uri="{FF2B5EF4-FFF2-40B4-BE49-F238E27FC236}">
                <a16:creationId xmlns:a16="http://schemas.microsoft.com/office/drawing/2014/main" id="{3ED5C0D2-EEE6-8EE1-D14F-B29374355B69}"/>
              </a:ext>
            </a:extLst>
          </p:cNvPr>
          <p:cNvSpPr txBox="1">
            <a:spLocks/>
          </p:cNvSpPr>
          <p:nvPr/>
        </p:nvSpPr>
        <p:spPr>
          <a:xfrm>
            <a:off x="8210176" y="3114841"/>
            <a:ext cx="3350737" cy="780355"/>
          </a:xfrm>
          <a:prstGeom prst="rect">
            <a:avLst/>
          </a:prstGeom>
        </p:spPr>
        <p:txBody>
          <a:bodyPr lIns="91440" tIns="45720" rIns="91440" bIns="45720" anchor="b"/>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spcBef>
                <a:spcPct val="0"/>
              </a:spcBef>
              <a:buNone/>
            </a:pPr>
            <a:r>
              <a:rPr lang="en-US" sz="2000" b="1" kern="0">
                <a:solidFill>
                  <a:schemeClr val="bg1"/>
                </a:solidFill>
              </a:rPr>
              <a:t>Long Shot</a:t>
            </a:r>
          </a:p>
        </p:txBody>
      </p:sp>
      <p:sp>
        <p:nvSpPr>
          <p:cNvPr id="15" name="Content Placeholder 5">
            <a:extLst>
              <a:ext uri="{FF2B5EF4-FFF2-40B4-BE49-F238E27FC236}">
                <a16:creationId xmlns:a16="http://schemas.microsoft.com/office/drawing/2014/main" id="{60A7145B-F800-E802-58AF-9F5E5AF10687}"/>
              </a:ext>
            </a:extLst>
          </p:cNvPr>
          <p:cNvSpPr txBox="1">
            <a:spLocks/>
          </p:cNvSpPr>
          <p:nvPr/>
        </p:nvSpPr>
        <p:spPr>
          <a:xfrm>
            <a:off x="8231663" y="5562600"/>
            <a:ext cx="3350737" cy="544168"/>
          </a:xfrm>
          <a:prstGeom prst="rect">
            <a:avLst/>
          </a:prstGeom>
        </p:spPr>
        <p:txBody>
          <a:bodyPr lIns="91440" tIns="45720" rIns="91440" bIns="45720" anchor="b"/>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spcBef>
                <a:spcPct val="0"/>
              </a:spcBef>
              <a:buNone/>
            </a:pPr>
            <a:r>
              <a:rPr lang="en-US" sz="2000" b="1" kern="0">
                <a:solidFill>
                  <a:schemeClr val="bg1"/>
                </a:solidFill>
              </a:rPr>
              <a:t>Close-up</a:t>
            </a:r>
          </a:p>
        </p:txBody>
      </p:sp>
      <p:sp>
        <p:nvSpPr>
          <p:cNvPr id="5" name="TextBox 4">
            <a:extLst>
              <a:ext uri="{FF2B5EF4-FFF2-40B4-BE49-F238E27FC236}">
                <a16:creationId xmlns:a16="http://schemas.microsoft.com/office/drawing/2014/main" id="{3A507D87-90F9-CBBF-D999-DCED8D68F9F1}"/>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Record Basic Video / UPAR Training</a:t>
            </a:r>
            <a:endParaRPr lang="en-US" sz="1000">
              <a:solidFill>
                <a:schemeClr val="bg1"/>
              </a:solidFill>
            </a:endParaRPr>
          </a:p>
        </p:txBody>
      </p:sp>
    </p:spTree>
    <p:extLst>
      <p:ext uri="{BB962C8B-B14F-4D97-AF65-F5344CB8AC3E}">
        <p14:creationId xmlns:p14="http://schemas.microsoft.com/office/powerpoint/2010/main" val="27919200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6A0D1-EF73-98F0-DFC7-6F03487D4A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30FEB-4A0A-C9BA-0D2A-D0DE1A7228B5}"/>
              </a:ext>
            </a:extLst>
          </p:cNvPr>
          <p:cNvSpPr>
            <a:spLocks noGrp="1"/>
          </p:cNvSpPr>
          <p:nvPr>
            <p:ph type="title"/>
          </p:nvPr>
        </p:nvSpPr>
        <p:spPr/>
        <p:txBody>
          <a:bodyPr/>
          <a:lstStyle/>
          <a:p>
            <a:r>
              <a:rPr lang="en-US" altLang="en-US" b="1" dirty="0"/>
              <a:t>What have UPARs done?</a:t>
            </a:r>
            <a:endParaRPr lang="en-US" dirty="0"/>
          </a:p>
        </p:txBody>
      </p:sp>
      <p:sp>
        <p:nvSpPr>
          <p:cNvPr id="4" name="Text Placeholder 3">
            <a:extLst>
              <a:ext uri="{FF2B5EF4-FFF2-40B4-BE49-F238E27FC236}">
                <a16:creationId xmlns:a16="http://schemas.microsoft.com/office/drawing/2014/main" id="{F275897C-C14D-0A72-6A22-6DDED5032111}"/>
              </a:ext>
            </a:extLst>
          </p:cNvPr>
          <p:cNvSpPr>
            <a:spLocks noGrp="1"/>
          </p:cNvSpPr>
          <p:nvPr>
            <p:ph type="body" idx="1"/>
          </p:nvPr>
        </p:nvSpPr>
        <p:spPr>
          <a:xfrm>
            <a:off x="609601" y="1535113"/>
            <a:ext cx="3384754" cy="639762"/>
          </a:xfrm>
        </p:spPr>
        <p:txBody>
          <a:bodyPr/>
          <a:lstStyle/>
          <a:p>
            <a:pPr algn="ctr"/>
            <a:r>
              <a:rPr lang="en-US" dirty="0"/>
              <a:t>Hurricane Lala: </a:t>
            </a:r>
            <a:r>
              <a:rPr lang="en-US" dirty="0">
                <a:hlinkClick r:id="rId3"/>
              </a:rPr>
              <a:t>EMS Rescue</a:t>
            </a:r>
            <a:endParaRPr lang="en-US" dirty="0"/>
          </a:p>
        </p:txBody>
      </p:sp>
      <p:pic>
        <p:nvPicPr>
          <p:cNvPr id="10" name="Content Placeholder 9">
            <a:extLst>
              <a:ext uri="{FF2B5EF4-FFF2-40B4-BE49-F238E27FC236}">
                <a16:creationId xmlns:a16="http://schemas.microsoft.com/office/drawing/2014/main" id="{1C749A5C-889E-0D4D-BDD9-568587430B55}"/>
              </a:ext>
            </a:extLst>
          </p:cNvPr>
          <p:cNvPicPr>
            <a:picLocks noGrp="1" noChangeAspect="1"/>
          </p:cNvPicPr>
          <p:nvPr>
            <p:ph sz="half" idx="2"/>
          </p:nvPr>
        </p:nvPicPr>
        <p:blipFill>
          <a:blip r:embed="rId4"/>
          <a:stretch>
            <a:fillRect/>
          </a:stretch>
        </p:blipFill>
        <p:spPr>
          <a:xfrm>
            <a:off x="1198443" y="2174875"/>
            <a:ext cx="2207069" cy="3951288"/>
          </a:xfrm>
          <a:prstGeom prst="rect">
            <a:avLst/>
          </a:prstGeom>
        </p:spPr>
      </p:pic>
      <p:sp>
        <p:nvSpPr>
          <p:cNvPr id="6" name="Text Placeholder 5">
            <a:extLst>
              <a:ext uri="{FF2B5EF4-FFF2-40B4-BE49-F238E27FC236}">
                <a16:creationId xmlns:a16="http://schemas.microsoft.com/office/drawing/2014/main" id="{85746780-DFF1-4645-60E1-3CCEE06EB2E7}"/>
              </a:ext>
            </a:extLst>
          </p:cNvPr>
          <p:cNvSpPr>
            <a:spLocks noGrp="1"/>
          </p:cNvSpPr>
          <p:nvPr>
            <p:ph type="body" sz="quarter" idx="3"/>
          </p:nvPr>
        </p:nvSpPr>
        <p:spPr>
          <a:xfrm>
            <a:off x="7529051" y="1535113"/>
            <a:ext cx="4053350" cy="639762"/>
          </a:xfrm>
        </p:spPr>
        <p:txBody>
          <a:bodyPr/>
          <a:lstStyle/>
          <a:p>
            <a:pPr algn="ctr"/>
            <a:r>
              <a:rPr lang="en-US" dirty="0"/>
              <a:t>Hurricane Lala: </a:t>
            </a:r>
            <a:r>
              <a:rPr lang="en-US" dirty="0">
                <a:hlinkClick r:id="rId5"/>
              </a:rPr>
              <a:t>Debris Removal</a:t>
            </a:r>
            <a:endParaRPr lang="en-US" dirty="0"/>
          </a:p>
        </p:txBody>
      </p:sp>
      <p:pic>
        <p:nvPicPr>
          <p:cNvPr id="12" name="Content Placeholder 11">
            <a:extLst>
              <a:ext uri="{FF2B5EF4-FFF2-40B4-BE49-F238E27FC236}">
                <a16:creationId xmlns:a16="http://schemas.microsoft.com/office/drawing/2014/main" id="{96B30AAB-C81C-D06E-1476-EAAC1743958C}"/>
              </a:ext>
            </a:extLst>
          </p:cNvPr>
          <p:cNvPicPr>
            <a:picLocks noGrp="1" noChangeAspect="1"/>
          </p:cNvPicPr>
          <p:nvPr>
            <p:ph sz="quarter" idx="4"/>
          </p:nvPr>
        </p:nvPicPr>
        <p:blipFill>
          <a:blip r:embed="rId6"/>
          <a:stretch>
            <a:fillRect/>
          </a:stretch>
        </p:blipFill>
        <p:spPr>
          <a:xfrm>
            <a:off x="8433090" y="2174875"/>
            <a:ext cx="2245272" cy="3951288"/>
          </a:xfrm>
          <a:prstGeom prst="rect">
            <a:avLst/>
          </a:prstGeom>
        </p:spPr>
      </p:pic>
      <p:sp>
        <p:nvSpPr>
          <p:cNvPr id="7" name="Rectangle 6">
            <a:extLst>
              <a:ext uri="{FF2B5EF4-FFF2-40B4-BE49-F238E27FC236}">
                <a16:creationId xmlns:a16="http://schemas.microsoft.com/office/drawing/2014/main" id="{FCC61CF3-342D-9CC3-B612-E209434D744E}"/>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57FA57C-251B-9E98-0313-60805CD291F0}"/>
              </a:ext>
            </a:extLst>
          </p:cNvPr>
          <p:cNvSpPr txBox="1"/>
          <p:nvPr/>
        </p:nvSpPr>
        <p:spPr>
          <a:xfrm>
            <a:off x="6867754" y="6564996"/>
            <a:ext cx="4718356"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Take Photos, Write Captions, &amp; Get Published / UPAR Training</a:t>
            </a:r>
            <a:endParaRPr lang="en-US" sz="1000">
              <a:solidFill>
                <a:schemeClr val="bg1"/>
              </a:solidFill>
              <a:latin typeface="Arial"/>
              <a:cs typeface="Arial"/>
            </a:endParaRPr>
          </a:p>
        </p:txBody>
      </p:sp>
      <p:sp>
        <p:nvSpPr>
          <p:cNvPr id="13" name="Text Placeholder 3">
            <a:extLst>
              <a:ext uri="{FF2B5EF4-FFF2-40B4-BE49-F238E27FC236}">
                <a16:creationId xmlns:a16="http://schemas.microsoft.com/office/drawing/2014/main" id="{9C438FA4-1860-2F6B-9C69-F9B1CD7B5288}"/>
              </a:ext>
            </a:extLst>
          </p:cNvPr>
          <p:cNvSpPr txBox="1">
            <a:spLocks/>
          </p:cNvSpPr>
          <p:nvPr/>
        </p:nvSpPr>
        <p:spPr>
          <a:xfrm>
            <a:off x="3994355" y="1476375"/>
            <a:ext cx="3534696" cy="639762"/>
          </a:xfrm>
          <a:prstGeom prst="rect">
            <a:avLst/>
          </a:prstGeom>
        </p:spPr>
        <p:txBody>
          <a:bodyPr anchor="b"/>
          <a:lstStyle>
            <a:lvl1pPr marL="0" indent="0" algn="l" rtl="0" eaLnBrk="0" fontAlgn="base" hangingPunct="0">
              <a:spcBef>
                <a:spcPct val="20000"/>
              </a:spcBef>
              <a:spcAft>
                <a:spcPct val="0"/>
              </a:spcAft>
              <a:buNone/>
              <a:defRPr sz="2400" b="1">
                <a:solidFill>
                  <a:schemeClr val="tx1"/>
                </a:solidFill>
                <a:latin typeface="+mn-lt"/>
                <a:ea typeface="+mn-ea"/>
                <a:cs typeface="+mn-cs"/>
              </a:defRPr>
            </a:lvl1pPr>
            <a:lvl2pPr marL="457200" indent="0" algn="l" rtl="0" eaLnBrk="0" fontAlgn="base" hangingPunct="0">
              <a:spcBef>
                <a:spcPct val="20000"/>
              </a:spcBef>
              <a:spcAft>
                <a:spcPct val="0"/>
              </a:spcAft>
              <a:buNone/>
              <a:defRPr sz="2000" b="1">
                <a:solidFill>
                  <a:schemeClr val="tx1"/>
                </a:solidFill>
                <a:latin typeface="+mn-lt"/>
              </a:defRPr>
            </a:lvl2pPr>
            <a:lvl3pPr marL="914400" indent="0" algn="l" rtl="0" eaLnBrk="0" fontAlgn="base" hangingPunct="0">
              <a:spcBef>
                <a:spcPct val="20000"/>
              </a:spcBef>
              <a:spcAft>
                <a:spcPct val="0"/>
              </a:spcAft>
              <a:buNone/>
              <a:defRPr sz="1800" b="1">
                <a:solidFill>
                  <a:schemeClr val="tx1"/>
                </a:solidFill>
                <a:latin typeface="+mn-lt"/>
              </a:defRPr>
            </a:lvl3pPr>
            <a:lvl4pPr marL="1371600" indent="0" algn="l" rtl="0" eaLnBrk="0" fontAlgn="base" hangingPunct="0">
              <a:spcBef>
                <a:spcPct val="20000"/>
              </a:spcBef>
              <a:spcAft>
                <a:spcPct val="0"/>
              </a:spcAft>
              <a:buNone/>
              <a:defRPr sz="1600" b="1">
                <a:solidFill>
                  <a:schemeClr val="tx1"/>
                </a:solidFill>
                <a:latin typeface="+mn-lt"/>
              </a:defRPr>
            </a:lvl4pPr>
            <a:lvl5pPr marL="1828800" indent="0" algn="l" rtl="0" eaLnBrk="0" fontAlgn="base" hangingPunct="0">
              <a:spcBef>
                <a:spcPct val="20000"/>
              </a:spcBef>
              <a:spcAft>
                <a:spcPct val="0"/>
              </a:spcAft>
              <a:buNone/>
              <a:defRPr sz="1600" b="1">
                <a:solidFill>
                  <a:schemeClr val="tx1"/>
                </a:solidFill>
                <a:latin typeface="+mn-lt"/>
              </a:defRPr>
            </a:lvl5pPr>
            <a:lvl6pPr marL="2286000" indent="0" algn="l" rtl="0" fontAlgn="base">
              <a:spcBef>
                <a:spcPct val="20000"/>
              </a:spcBef>
              <a:spcAft>
                <a:spcPct val="0"/>
              </a:spcAft>
              <a:buNone/>
              <a:defRPr sz="1600" b="1">
                <a:solidFill>
                  <a:schemeClr val="tx1"/>
                </a:solidFill>
                <a:latin typeface="+mn-lt"/>
              </a:defRPr>
            </a:lvl6pPr>
            <a:lvl7pPr marL="2743200" indent="0" algn="l" rtl="0" fontAlgn="base">
              <a:spcBef>
                <a:spcPct val="20000"/>
              </a:spcBef>
              <a:spcAft>
                <a:spcPct val="0"/>
              </a:spcAft>
              <a:buNone/>
              <a:defRPr sz="1600" b="1">
                <a:solidFill>
                  <a:schemeClr val="tx1"/>
                </a:solidFill>
                <a:latin typeface="+mn-lt"/>
              </a:defRPr>
            </a:lvl7pPr>
            <a:lvl8pPr marL="3200400" indent="0" algn="l" rtl="0" fontAlgn="base">
              <a:spcBef>
                <a:spcPct val="20000"/>
              </a:spcBef>
              <a:spcAft>
                <a:spcPct val="0"/>
              </a:spcAft>
              <a:buNone/>
              <a:defRPr sz="1600" b="1">
                <a:solidFill>
                  <a:schemeClr val="tx1"/>
                </a:solidFill>
                <a:latin typeface="+mn-lt"/>
              </a:defRPr>
            </a:lvl8pPr>
            <a:lvl9pPr marL="3657600" indent="0" algn="l" rtl="0" fontAlgn="base">
              <a:spcBef>
                <a:spcPct val="20000"/>
              </a:spcBef>
              <a:spcAft>
                <a:spcPct val="0"/>
              </a:spcAft>
              <a:buNone/>
              <a:defRPr sz="1600" b="1">
                <a:solidFill>
                  <a:schemeClr val="tx1"/>
                </a:solidFill>
                <a:latin typeface="+mn-lt"/>
              </a:defRPr>
            </a:lvl9pPr>
          </a:lstStyle>
          <a:p>
            <a:pPr algn="ctr"/>
            <a:r>
              <a:rPr lang="en-US" kern="0" dirty="0"/>
              <a:t>Operation </a:t>
            </a:r>
            <a:r>
              <a:rPr lang="en-US" kern="0" dirty="0" err="1"/>
              <a:t>Hoopauahi</a:t>
            </a:r>
            <a:r>
              <a:rPr lang="en-US" kern="0" dirty="0"/>
              <a:t>: </a:t>
            </a:r>
            <a:r>
              <a:rPr lang="en-US" kern="0" dirty="0">
                <a:hlinkClick r:id="rId7"/>
              </a:rPr>
              <a:t>Saddle Road Fire</a:t>
            </a:r>
            <a:endParaRPr lang="en-US" kern="0" dirty="0"/>
          </a:p>
        </p:txBody>
      </p:sp>
      <p:pic>
        <p:nvPicPr>
          <p:cNvPr id="20" name="Picture 19">
            <a:extLst>
              <a:ext uri="{FF2B5EF4-FFF2-40B4-BE49-F238E27FC236}">
                <a16:creationId xmlns:a16="http://schemas.microsoft.com/office/drawing/2014/main" id="{1083A88C-428E-1175-A10C-8C657F48FD66}"/>
              </a:ext>
            </a:extLst>
          </p:cNvPr>
          <p:cNvPicPr>
            <a:picLocks noChangeAspect="1"/>
          </p:cNvPicPr>
          <p:nvPr/>
        </p:nvPicPr>
        <p:blipFill>
          <a:blip r:embed="rId8"/>
          <a:stretch>
            <a:fillRect/>
          </a:stretch>
        </p:blipFill>
        <p:spPr>
          <a:xfrm>
            <a:off x="4809995" y="2174875"/>
            <a:ext cx="2218611" cy="3951288"/>
          </a:xfrm>
          <a:prstGeom prst="rect">
            <a:avLst/>
          </a:prstGeom>
        </p:spPr>
      </p:pic>
    </p:spTree>
    <p:extLst>
      <p:ext uri="{BB962C8B-B14F-4D97-AF65-F5344CB8AC3E}">
        <p14:creationId xmlns:p14="http://schemas.microsoft.com/office/powerpoint/2010/main" val="19981199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F55CF-253D-15C5-DD23-5F8626BBE2F4}"/>
            </a:ext>
          </a:extLst>
        </p:cNvPr>
        <p:cNvGrpSpPr/>
        <p:nvPr/>
      </p:nvGrpSpPr>
      <p:grpSpPr>
        <a:xfrm>
          <a:off x="0" y="0"/>
          <a:ext cx="0" cy="0"/>
          <a:chOff x="0" y="0"/>
          <a:chExt cx="0" cy="0"/>
        </a:xfrm>
      </p:grpSpPr>
      <p:pic>
        <p:nvPicPr>
          <p:cNvPr id="4" name="Picture 3" descr="Video camera on stand recording man presenting and holding laptop with one hand">
            <a:extLst>
              <a:ext uri="{FF2B5EF4-FFF2-40B4-BE49-F238E27FC236}">
                <a16:creationId xmlns:a16="http://schemas.microsoft.com/office/drawing/2014/main" id="{72548E78-1492-66FE-957F-7E0F9089CC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33625" y="-40736"/>
            <a:ext cx="10287000" cy="6858000"/>
          </a:xfrm>
          <a:prstGeom prst="rect">
            <a:avLst/>
          </a:prstGeom>
        </p:spPr>
      </p:pic>
      <p:sp>
        <p:nvSpPr>
          <p:cNvPr id="9" name="Rectangle 8">
            <a:extLst>
              <a:ext uri="{FF2B5EF4-FFF2-40B4-BE49-F238E27FC236}">
                <a16:creationId xmlns:a16="http://schemas.microsoft.com/office/drawing/2014/main" id="{6E060F01-E24D-9665-C8A4-0BFC495F2487}"/>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F11191F-4650-434B-58AB-2BCD3ED065D6}"/>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159EDE7-9BD5-7BE3-7036-B6B71150565D}"/>
              </a:ext>
            </a:extLst>
          </p:cNvPr>
          <p:cNvSpPr/>
          <p:nvPr/>
        </p:nvSpPr>
        <p:spPr>
          <a:xfrm>
            <a:off x="609600" y="3426883"/>
            <a:ext cx="3448050" cy="2677656"/>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a:solidFill>
                  <a:schemeClr val="bg1">
                    <a:lumMod val="85000"/>
                  </a:schemeClr>
                </a:solidFill>
              </a:rPr>
              <a:t>UPAR Responsibilities</a:t>
            </a:r>
          </a:p>
          <a:p>
            <a:pPr marL="285750" indent="-285750">
              <a:buFont typeface="Arial" panose="020B0604020202020204" pitchFamily="34" charset="0"/>
              <a:buChar char="•"/>
            </a:pPr>
            <a:r>
              <a:rPr lang="en-US" altLang="en-US" sz="1400">
                <a:solidFill>
                  <a:schemeClr val="bg1">
                    <a:lumMod val="85000"/>
                  </a:schemeClr>
                </a:solidFill>
              </a:rPr>
              <a:t>Public Affairs Preparedness</a:t>
            </a:r>
          </a:p>
          <a:p>
            <a:pPr marL="285750" indent="-285750">
              <a:buFont typeface="Arial" panose="020B0604020202020204" pitchFamily="34" charset="0"/>
              <a:buChar char="•"/>
            </a:pPr>
            <a:r>
              <a:rPr lang="en-US" altLang="en-US" sz="1400">
                <a:solidFill>
                  <a:schemeClr val="bg1">
                    <a:lumMod val="85000"/>
                  </a:schemeClr>
                </a:solidFill>
              </a:rPr>
              <a:t>Public Affairs Liaison</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Take Photos, Write Captions, &amp; Get Publishing</a:t>
            </a:r>
            <a:endParaRPr lang="en-US" altLang="en-US" sz="1400">
              <a:solidFill>
                <a:schemeClr val="bg1">
                  <a:lumMod val="85000"/>
                </a:schemeClr>
              </a:solidFill>
              <a:cs typeface="Arial"/>
            </a:endParaRPr>
          </a:p>
          <a:p>
            <a:pPr marL="285750" indent="-285750">
              <a:buFont typeface="Arial" panose="020B0604020202020204" pitchFamily="34" charset="0"/>
              <a:buChar char="•"/>
            </a:pPr>
            <a:r>
              <a:rPr lang="en-US" sz="1400" b="1" u="sng">
                <a:solidFill>
                  <a:schemeClr val="accent1">
                    <a:lumMod val="50000"/>
                  </a:schemeClr>
                </a:solidFill>
                <a:latin typeface="Arial"/>
                <a:cs typeface="Arial"/>
              </a:rPr>
              <a:t>Understanding Media &amp; Social Media</a:t>
            </a:r>
          </a:p>
          <a:p>
            <a:pPr marL="285750" indent="-285750">
              <a:buFont typeface="Arial" panose="020B0604020202020204" pitchFamily="34" charset="0"/>
              <a:buChar char="•"/>
            </a:pPr>
            <a:r>
              <a:rPr lang="en-US" altLang="en-US" sz="1400" b="1">
                <a:solidFill>
                  <a:schemeClr val="tx1">
                    <a:lumMod val="65000"/>
                    <a:lumOff val="35000"/>
                  </a:schemeClr>
                </a:solidFill>
                <a:latin typeface="Arial"/>
                <a:cs typeface="Arial"/>
              </a:rPr>
              <a:t>Where do PA products go?</a:t>
            </a:r>
            <a:endParaRPr lang="en-US" altLang="en-US" sz="1400" b="1" u="sng">
              <a:solidFill>
                <a:schemeClr val="accent1">
                  <a:lumMod val="50000"/>
                </a:schemeClr>
              </a:solidFill>
              <a:latin typeface="Arial"/>
              <a:cs typeface="Arial"/>
            </a:endParaRPr>
          </a:p>
          <a:p>
            <a:pPr marL="285750" indent="-285750">
              <a:buFont typeface="Arial" panose="020B0604020202020204" pitchFamily="34" charset="0"/>
              <a:buChar char="•"/>
            </a:pPr>
            <a:r>
              <a:rPr lang="en-US" altLang="en-US" sz="1400" b="1">
                <a:solidFill>
                  <a:schemeClr val="tx1">
                    <a:lumMod val="65000"/>
                    <a:lumOff val="35000"/>
                  </a:schemeClr>
                </a:solidFill>
              </a:rPr>
              <a:t>Final Notes</a:t>
            </a:r>
            <a:endParaRPr lang="en-US" sz="1400" b="1">
              <a:solidFill>
                <a:schemeClr val="tx1">
                  <a:lumMod val="65000"/>
                  <a:lumOff val="35000"/>
                </a:schemeClr>
              </a:solidFill>
            </a:endParaRPr>
          </a:p>
          <a:p>
            <a:pPr marL="285750" indent="-285750">
              <a:buFont typeface="Arial" panose="020B0604020202020204" pitchFamily="34" charset="0"/>
              <a:buChar char="•"/>
            </a:pPr>
            <a:endParaRPr lang="en-US" sz="1400" b="1">
              <a:solidFill>
                <a:schemeClr val="tx1">
                  <a:lumMod val="65000"/>
                  <a:lumOff val="35000"/>
                </a:schemeClr>
              </a:solidFill>
            </a:endParaRPr>
          </a:p>
        </p:txBody>
      </p:sp>
      <p:sp>
        <p:nvSpPr>
          <p:cNvPr id="10" name="Pentagon 9">
            <a:extLst>
              <a:ext uri="{FF2B5EF4-FFF2-40B4-BE49-F238E27FC236}">
                <a16:creationId xmlns:a16="http://schemas.microsoft.com/office/drawing/2014/main" id="{5F13181A-E3B3-15A2-F18B-08BBD64C06E5}"/>
              </a:ext>
            </a:extLst>
          </p:cNvPr>
          <p:cNvSpPr/>
          <p:nvPr/>
        </p:nvSpPr>
        <p:spPr>
          <a:xfrm rot="5400000">
            <a:off x="-127959"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C76FFE9E-C70D-54CB-F692-2FAA7AEAC643}"/>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UNDERSTANDING MEDIA &amp; SOCIAL MEDIA</a:t>
            </a:r>
          </a:p>
        </p:txBody>
      </p:sp>
      <p:sp>
        <p:nvSpPr>
          <p:cNvPr id="3" name="TextBox 2">
            <a:extLst>
              <a:ext uri="{FF2B5EF4-FFF2-40B4-BE49-F238E27FC236}">
                <a16:creationId xmlns:a16="http://schemas.microsoft.com/office/drawing/2014/main" id="{D29D2295-3234-1720-5CEA-97D9E9076C62}"/>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25407386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4E2875-461C-FA52-5805-075C5FC51DC2}"/>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D8913F-D700-5238-D236-0F15F11C17D5}"/>
              </a:ext>
            </a:extLst>
          </p:cNvPr>
          <p:cNvSpPr>
            <a:spLocks noGrp="1"/>
          </p:cNvSpPr>
          <p:nvPr>
            <p:ph type="title"/>
          </p:nvPr>
        </p:nvSpPr>
        <p:spPr/>
        <p:txBody>
          <a:bodyPr/>
          <a:lstStyle/>
          <a:p>
            <a:r>
              <a:rPr lang="en-US" b="1"/>
              <a:t>Different Types of Media</a:t>
            </a:r>
          </a:p>
        </p:txBody>
      </p:sp>
      <p:graphicFrame>
        <p:nvGraphicFramePr>
          <p:cNvPr id="5" name="Content Placeholder 4">
            <a:extLst>
              <a:ext uri="{FF2B5EF4-FFF2-40B4-BE49-F238E27FC236}">
                <a16:creationId xmlns:a16="http://schemas.microsoft.com/office/drawing/2014/main" id="{1445595D-61C2-C62B-F313-9A955A7F8F52}"/>
              </a:ext>
            </a:extLst>
          </p:cNvPr>
          <p:cNvGraphicFramePr>
            <a:graphicFrameLocks noGrp="1"/>
          </p:cNvGraphicFramePr>
          <p:nvPr>
            <p:ph sz="half" idx="1"/>
            <p:extLst>
              <p:ext uri="{D42A27DB-BD31-4B8C-83A1-F6EECF244321}">
                <p14:modId xmlns:p14="http://schemas.microsoft.com/office/powerpoint/2010/main" val="2230168280"/>
              </p:ext>
            </p:extLst>
          </p:nvPr>
        </p:nvGraphicFramePr>
        <p:xfrm>
          <a:off x="609600" y="1905000"/>
          <a:ext cx="10972800" cy="3864102"/>
        </p:xfrm>
        <a:graphic>
          <a:graphicData uri="http://schemas.openxmlformats.org/drawingml/2006/table">
            <a:tbl>
              <a:tblPr firstRow="1" firstCol="1" bandRow="1">
                <a:tableStyleId>{5C22544A-7EE6-4342-B048-85BDC9FD1C3A}</a:tableStyleId>
              </a:tblPr>
              <a:tblGrid>
                <a:gridCol w="2133600">
                  <a:extLst>
                    <a:ext uri="{9D8B030D-6E8A-4147-A177-3AD203B41FA5}">
                      <a16:colId xmlns:a16="http://schemas.microsoft.com/office/drawing/2014/main" val="3956761111"/>
                    </a:ext>
                  </a:extLst>
                </a:gridCol>
                <a:gridCol w="8839200">
                  <a:extLst>
                    <a:ext uri="{9D8B030D-6E8A-4147-A177-3AD203B41FA5}">
                      <a16:colId xmlns:a16="http://schemas.microsoft.com/office/drawing/2014/main" val="1138492778"/>
                    </a:ext>
                  </a:extLst>
                </a:gridCol>
              </a:tblGrid>
              <a:tr h="367767">
                <a:tc gridSpan="2">
                  <a:txBody>
                    <a:bodyPr/>
                    <a:lstStyle/>
                    <a:p>
                      <a:pPr marL="0" marR="0" algn="l">
                        <a:lnSpc>
                          <a:spcPct val="120000"/>
                        </a:lnSpc>
                        <a:buNone/>
                      </a:pPr>
                      <a:r>
                        <a:rPr lang="en-US" sz="2800">
                          <a:effectLst/>
                        </a:rPr>
                        <a:t>Media is looking for:</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tc hMerge="1">
                  <a:txBody>
                    <a:bodyPr/>
                    <a:lstStyle/>
                    <a:p>
                      <a:endParaRPr lang="en-US"/>
                    </a:p>
                  </a:txBody>
                  <a:tcPr/>
                </a:tc>
                <a:extLst>
                  <a:ext uri="{0D108BD9-81ED-4DB2-BD59-A6C34878D82A}">
                    <a16:rowId xmlns:a16="http://schemas.microsoft.com/office/drawing/2014/main" val="2223948354"/>
                  </a:ext>
                </a:extLst>
              </a:tr>
              <a:tr h="772339">
                <a:tc>
                  <a:txBody>
                    <a:bodyPr/>
                    <a:lstStyle/>
                    <a:p>
                      <a:pPr marL="0" marR="0" algn="l">
                        <a:lnSpc>
                          <a:spcPct val="120000"/>
                        </a:lnSpc>
                        <a:buNone/>
                      </a:pPr>
                      <a:r>
                        <a:rPr lang="en-US" sz="2800">
                          <a:effectLst/>
                        </a:rPr>
                        <a:t>TV</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tc>
                  <a:txBody>
                    <a:bodyPr/>
                    <a:lstStyle/>
                    <a:p>
                      <a:pPr marL="0" marR="0" algn="l">
                        <a:lnSpc>
                          <a:spcPct val="120000"/>
                        </a:lnSpc>
                        <a:buNone/>
                      </a:pPr>
                      <a:r>
                        <a:rPr lang="en-US" sz="2800">
                          <a:effectLst/>
                        </a:rPr>
                        <a:t>want a great video; provided during visit, or b-roll already up on DVIDS​</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extLst>
                  <a:ext uri="{0D108BD9-81ED-4DB2-BD59-A6C34878D82A}">
                    <a16:rowId xmlns:a16="http://schemas.microsoft.com/office/drawing/2014/main" val="1203162133"/>
                  </a:ext>
                </a:extLst>
              </a:tr>
              <a:tr h="367767">
                <a:tc>
                  <a:txBody>
                    <a:bodyPr/>
                    <a:lstStyle/>
                    <a:p>
                      <a:pPr marL="0" marR="0" algn="l">
                        <a:lnSpc>
                          <a:spcPct val="120000"/>
                        </a:lnSpc>
                        <a:buNone/>
                      </a:pPr>
                      <a:r>
                        <a:rPr lang="en-US" sz="2800">
                          <a:effectLst/>
                        </a:rPr>
                        <a:t>Radio</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tc>
                  <a:txBody>
                    <a:bodyPr/>
                    <a:lstStyle/>
                    <a:p>
                      <a:pPr marL="0" marR="0" algn="l">
                        <a:lnSpc>
                          <a:spcPct val="120000"/>
                        </a:lnSpc>
                        <a:buNone/>
                      </a:pPr>
                      <a:r>
                        <a:rPr lang="en-US" sz="2800">
                          <a:effectLst/>
                        </a:rPr>
                        <a:t>want natural sounding sound bites and a good interview</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extLst>
                  <a:ext uri="{0D108BD9-81ED-4DB2-BD59-A6C34878D82A}">
                    <a16:rowId xmlns:a16="http://schemas.microsoft.com/office/drawing/2014/main" val="1964551745"/>
                  </a:ext>
                </a:extLst>
              </a:tr>
              <a:tr h="772339">
                <a:tc>
                  <a:txBody>
                    <a:bodyPr/>
                    <a:lstStyle/>
                    <a:p>
                      <a:pPr marL="0" marR="0" algn="l">
                        <a:lnSpc>
                          <a:spcPct val="120000"/>
                        </a:lnSpc>
                        <a:buNone/>
                      </a:pPr>
                      <a:r>
                        <a:rPr lang="en-US" sz="2800">
                          <a:effectLst/>
                        </a:rPr>
                        <a:t>Print</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tc>
                  <a:txBody>
                    <a:bodyPr/>
                    <a:lstStyle/>
                    <a:p>
                      <a:pPr marL="0" marR="0" algn="l">
                        <a:lnSpc>
                          <a:spcPct val="120000"/>
                        </a:lnSpc>
                        <a:buNone/>
                      </a:pPr>
                      <a:r>
                        <a:rPr lang="en-US" sz="2800">
                          <a:effectLst/>
                        </a:rPr>
                        <a:t>want one or two great pictures of action that matches the story​</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extLst>
                  <a:ext uri="{0D108BD9-81ED-4DB2-BD59-A6C34878D82A}">
                    <a16:rowId xmlns:a16="http://schemas.microsoft.com/office/drawing/2014/main" val="747759546"/>
                  </a:ext>
                </a:extLst>
              </a:tr>
              <a:tr h="367767">
                <a:tc>
                  <a:txBody>
                    <a:bodyPr/>
                    <a:lstStyle/>
                    <a:p>
                      <a:pPr marL="0" marR="0" algn="l">
                        <a:lnSpc>
                          <a:spcPct val="120000"/>
                        </a:lnSpc>
                        <a:buNone/>
                      </a:pPr>
                      <a:r>
                        <a:rPr lang="en-US" sz="2800">
                          <a:effectLst/>
                        </a:rPr>
                        <a:t>Digital</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tc>
                  <a:txBody>
                    <a:bodyPr/>
                    <a:lstStyle/>
                    <a:p>
                      <a:pPr marL="0" marR="0" algn="l">
                        <a:lnSpc>
                          <a:spcPct val="120000"/>
                        </a:lnSpc>
                        <a:buNone/>
                      </a:pPr>
                      <a:r>
                        <a:rPr lang="en-US" sz="2800">
                          <a:effectLst/>
                        </a:rPr>
                        <a:t>“Click bait” quality video or headlines</a:t>
                      </a:r>
                      <a:endParaRPr lang="en-US" sz="2800">
                        <a:effectLst/>
                        <a:latin typeface="Trebuchet MS" panose="020B0603020202020204" pitchFamily="34" charset="0"/>
                        <a:ea typeface="Times New Roman" panose="02020603050405020304" pitchFamily="18" charset="0"/>
                        <a:cs typeface="Times New Roman" panose="02020603050405020304" pitchFamily="18" charset="0"/>
                      </a:endParaRPr>
                    </a:p>
                  </a:txBody>
                  <a:tcPr marL="62199" marR="62199" marT="0" marB="0" anchor="ctr"/>
                </a:tc>
                <a:extLst>
                  <a:ext uri="{0D108BD9-81ED-4DB2-BD59-A6C34878D82A}">
                    <a16:rowId xmlns:a16="http://schemas.microsoft.com/office/drawing/2014/main" val="3790798075"/>
                  </a:ext>
                </a:extLst>
              </a:tr>
            </a:tbl>
          </a:graphicData>
        </a:graphic>
      </p:graphicFrame>
      <p:sp>
        <p:nvSpPr>
          <p:cNvPr id="6" name="TextBox 5">
            <a:extLst>
              <a:ext uri="{FF2B5EF4-FFF2-40B4-BE49-F238E27FC236}">
                <a16:creationId xmlns:a16="http://schemas.microsoft.com/office/drawing/2014/main" id="{724B8E1B-98B4-240B-DAFE-12B3C680BF17}"/>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5480460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F71F2A-103C-9D60-874E-4781CC4CA9BC}"/>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2E585C4-4A6D-C59F-ABE4-D8167BBAE4C2}"/>
              </a:ext>
            </a:extLst>
          </p:cNvPr>
          <p:cNvSpPr>
            <a:spLocks noGrp="1"/>
          </p:cNvSpPr>
          <p:nvPr>
            <p:ph type="title"/>
          </p:nvPr>
        </p:nvSpPr>
        <p:spPr/>
        <p:txBody>
          <a:bodyPr/>
          <a:lstStyle/>
          <a:p>
            <a:r>
              <a:rPr lang="en-US" b="1"/>
              <a:t>Traditional Media Key Facts</a:t>
            </a:r>
          </a:p>
        </p:txBody>
      </p:sp>
      <p:sp>
        <p:nvSpPr>
          <p:cNvPr id="5" name="Content Placeholder 4">
            <a:extLst>
              <a:ext uri="{FF2B5EF4-FFF2-40B4-BE49-F238E27FC236}">
                <a16:creationId xmlns:a16="http://schemas.microsoft.com/office/drawing/2014/main" id="{5677EB76-DE9C-7202-768B-DDA6B46F99D2}"/>
              </a:ext>
            </a:extLst>
          </p:cNvPr>
          <p:cNvSpPr>
            <a:spLocks noGrp="1"/>
          </p:cNvSpPr>
          <p:nvPr>
            <p:ph sz="half" idx="1"/>
          </p:nvPr>
        </p:nvSpPr>
        <p:spPr/>
        <p:txBody>
          <a:bodyPr/>
          <a:lstStyle/>
          <a:p>
            <a:pPr lvl="0"/>
            <a:r>
              <a:rPr lang="en-US"/>
              <a:t>Reporters are important, Bill of Rights - freedom of the press</a:t>
            </a:r>
          </a:p>
          <a:p>
            <a:pPr lvl="0"/>
            <a:r>
              <a:rPr lang="en-US"/>
              <a:t>Reporters have bosses, work in a competitive marketplace</a:t>
            </a:r>
          </a:p>
          <a:p>
            <a:pPr lvl="0"/>
            <a:r>
              <a:rPr lang="en-US"/>
              <a:t>Accurate and fast</a:t>
            </a:r>
          </a:p>
          <a:p>
            <a:pPr lvl="0"/>
            <a:r>
              <a:rPr lang="en-US"/>
              <a:t>Reporters are eager to learn new things</a:t>
            </a:r>
          </a:p>
        </p:txBody>
      </p:sp>
      <p:sp>
        <p:nvSpPr>
          <p:cNvPr id="6" name="Content Placeholder 5">
            <a:extLst>
              <a:ext uri="{FF2B5EF4-FFF2-40B4-BE49-F238E27FC236}">
                <a16:creationId xmlns:a16="http://schemas.microsoft.com/office/drawing/2014/main" id="{67E86C20-0970-51AC-07E5-C742E9320AA4}"/>
              </a:ext>
            </a:extLst>
          </p:cNvPr>
          <p:cNvSpPr>
            <a:spLocks noGrp="1"/>
          </p:cNvSpPr>
          <p:nvPr>
            <p:ph sz="half" idx="2"/>
          </p:nvPr>
        </p:nvSpPr>
        <p:spPr/>
        <p:txBody>
          <a:bodyPr/>
          <a:lstStyle/>
          <a:p>
            <a:r>
              <a:rPr lang="en-US"/>
              <a:t>Timing is everything: first newscast at 1600</a:t>
            </a:r>
          </a:p>
          <a:p>
            <a:r>
              <a:rPr lang="haw-US"/>
              <a:t>Sell ads and keep eyeballs </a:t>
            </a:r>
            <a:r>
              <a:rPr lang="en-US"/>
              <a:t>​</a:t>
            </a:r>
          </a:p>
          <a:p>
            <a:r>
              <a:rPr lang="haw-US"/>
              <a:t>Get story and get out</a:t>
            </a:r>
            <a:r>
              <a:rPr lang="en-US"/>
              <a:t>​</a:t>
            </a:r>
          </a:p>
          <a:p>
            <a:r>
              <a:rPr lang="haw-US"/>
              <a:t>Lifespan of a story</a:t>
            </a:r>
            <a:r>
              <a:rPr lang="en-US"/>
              <a:t>​​</a:t>
            </a:r>
          </a:p>
          <a:p>
            <a:endParaRPr lang="en-US"/>
          </a:p>
        </p:txBody>
      </p:sp>
      <p:sp>
        <p:nvSpPr>
          <p:cNvPr id="7" name="TextBox 6">
            <a:extLst>
              <a:ext uri="{FF2B5EF4-FFF2-40B4-BE49-F238E27FC236}">
                <a16:creationId xmlns:a16="http://schemas.microsoft.com/office/drawing/2014/main" id="{A46881AD-FDF3-0BDA-5E50-60FDA39C216F}"/>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34793070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B007AC-2875-96A7-25C3-B96E2064247C}"/>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7DE7FC-B470-0DEB-913A-27B042C1926B}"/>
              </a:ext>
            </a:extLst>
          </p:cNvPr>
          <p:cNvSpPr>
            <a:spLocks noGrp="1"/>
          </p:cNvSpPr>
          <p:nvPr>
            <p:ph type="title"/>
          </p:nvPr>
        </p:nvSpPr>
        <p:spPr/>
        <p:txBody>
          <a:bodyPr/>
          <a:lstStyle/>
          <a:p>
            <a:r>
              <a:rPr lang="en-US" b="1"/>
              <a:t>Traditional Media</a:t>
            </a:r>
          </a:p>
        </p:txBody>
      </p:sp>
      <p:sp>
        <p:nvSpPr>
          <p:cNvPr id="4" name="Text Placeholder 3">
            <a:extLst>
              <a:ext uri="{FF2B5EF4-FFF2-40B4-BE49-F238E27FC236}">
                <a16:creationId xmlns:a16="http://schemas.microsoft.com/office/drawing/2014/main" id="{A617064E-3D5A-2267-F243-CDCD38F8E332}"/>
              </a:ext>
            </a:extLst>
          </p:cNvPr>
          <p:cNvSpPr>
            <a:spLocks noGrp="1"/>
          </p:cNvSpPr>
          <p:nvPr>
            <p:ph type="body" idx="1"/>
          </p:nvPr>
        </p:nvSpPr>
        <p:spPr/>
        <p:txBody>
          <a:bodyPr/>
          <a:lstStyle/>
          <a:p>
            <a:r>
              <a:rPr lang="en-US" b="0"/>
              <a:t>Traditional</a:t>
            </a:r>
            <a:r>
              <a:rPr lang="en-US"/>
              <a:t> </a:t>
            </a:r>
            <a:r>
              <a:rPr lang="en-US" b="0"/>
              <a:t>Platforms</a:t>
            </a:r>
          </a:p>
        </p:txBody>
      </p:sp>
      <p:sp>
        <p:nvSpPr>
          <p:cNvPr id="5" name="Content Placeholder 4">
            <a:extLst>
              <a:ext uri="{FF2B5EF4-FFF2-40B4-BE49-F238E27FC236}">
                <a16:creationId xmlns:a16="http://schemas.microsoft.com/office/drawing/2014/main" id="{F57AA725-E750-B83E-D80A-BF9932A9E469}"/>
              </a:ext>
            </a:extLst>
          </p:cNvPr>
          <p:cNvSpPr>
            <a:spLocks noGrp="1"/>
          </p:cNvSpPr>
          <p:nvPr>
            <p:ph sz="half" idx="2"/>
          </p:nvPr>
        </p:nvSpPr>
        <p:spPr/>
        <p:txBody>
          <a:bodyPr/>
          <a:lstStyle/>
          <a:p>
            <a:r>
              <a:rPr lang="en-US"/>
              <a:t>30% TV​</a:t>
            </a:r>
          </a:p>
          <a:p>
            <a:r>
              <a:rPr lang="en-US"/>
              <a:t>10% Radio​</a:t>
            </a:r>
          </a:p>
          <a:p>
            <a:r>
              <a:rPr lang="en-US"/>
              <a:t>3% Newspaper​</a:t>
            </a:r>
          </a:p>
          <a:p>
            <a:r>
              <a:rPr lang="en-US"/>
              <a:t>57% Digital Devices (laptop, phone…)</a:t>
            </a:r>
          </a:p>
          <a:p>
            <a:endParaRPr lang="en-US"/>
          </a:p>
        </p:txBody>
      </p:sp>
      <p:sp>
        <p:nvSpPr>
          <p:cNvPr id="6" name="Text Placeholder 5">
            <a:extLst>
              <a:ext uri="{FF2B5EF4-FFF2-40B4-BE49-F238E27FC236}">
                <a16:creationId xmlns:a16="http://schemas.microsoft.com/office/drawing/2014/main" id="{5018AAED-A9CC-04D3-7029-BBF30A629D4D}"/>
              </a:ext>
            </a:extLst>
          </p:cNvPr>
          <p:cNvSpPr>
            <a:spLocks noGrp="1"/>
          </p:cNvSpPr>
          <p:nvPr>
            <p:ph type="body" sz="quarter" idx="3"/>
          </p:nvPr>
        </p:nvSpPr>
        <p:spPr/>
        <p:txBody>
          <a:bodyPr/>
          <a:lstStyle/>
          <a:p>
            <a:r>
              <a:rPr lang="en-US" b="0"/>
              <a:t>Traditional</a:t>
            </a:r>
            <a:r>
              <a:rPr lang="en-US"/>
              <a:t> </a:t>
            </a:r>
            <a:r>
              <a:rPr lang="en-US" b="0"/>
              <a:t>TV</a:t>
            </a:r>
            <a:r>
              <a:rPr lang="en-US"/>
              <a:t> </a:t>
            </a:r>
            <a:r>
              <a:rPr lang="en-US" b="0"/>
              <a:t>Media</a:t>
            </a:r>
          </a:p>
        </p:txBody>
      </p:sp>
      <p:sp>
        <p:nvSpPr>
          <p:cNvPr id="7" name="Content Placeholder 6">
            <a:extLst>
              <a:ext uri="{FF2B5EF4-FFF2-40B4-BE49-F238E27FC236}">
                <a16:creationId xmlns:a16="http://schemas.microsoft.com/office/drawing/2014/main" id="{ECDBDAC1-EC7E-0254-21D2-FED046E8F45D}"/>
              </a:ext>
            </a:extLst>
          </p:cNvPr>
          <p:cNvSpPr>
            <a:spLocks noGrp="1"/>
          </p:cNvSpPr>
          <p:nvPr>
            <p:ph sz="quarter" idx="4"/>
          </p:nvPr>
        </p:nvSpPr>
        <p:spPr/>
        <p:txBody>
          <a:bodyPr/>
          <a:lstStyle/>
          <a:p>
            <a:r>
              <a:rPr lang="en-US"/>
              <a:t>18-29 less than 30% get news from outlets​</a:t>
            </a:r>
          </a:p>
          <a:p>
            <a:r>
              <a:rPr lang="en-US"/>
              <a:t>30-49 30%​</a:t>
            </a:r>
          </a:p>
          <a:p>
            <a:r>
              <a:rPr lang="en-US"/>
              <a:t>50-64 35-45% (CNN to FOX)​</a:t>
            </a:r>
          </a:p>
          <a:p>
            <a:r>
              <a:rPr lang="en-US"/>
              <a:t>65+ (ABC, NBC, CBS, FOX= about 50%)</a:t>
            </a:r>
          </a:p>
          <a:p>
            <a:endParaRPr lang="en-US"/>
          </a:p>
        </p:txBody>
      </p:sp>
      <p:sp>
        <p:nvSpPr>
          <p:cNvPr id="8" name="TextBox 7">
            <a:extLst>
              <a:ext uri="{FF2B5EF4-FFF2-40B4-BE49-F238E27FC236}">
                <a16:creationId xmlns:a16="http://schemas.microsoft.com/office/drawing/2014/main" id="{AF95653A-65AA-1DAB-C7CF-7603AC105EA7}"/>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16926205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DF0F13-5935-001F-973B-3D405013F065}"/>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783DF5-4AA1-9141-1F7E-3708129A758F}"/>
              </a:ext>
            </a:extLst>
          </p:cNvPr>
          <p:cNvSpPr>
            <a:spLocks noGrp="1"/>
          </p:cNvSpPr>
          <p:nvPr>
            <p:ph type="title"/>
          </p:nvPr>
        </p:nvSpPr>
        <p:spPr/>
        <p:txBody>
          <a:bodyPr/>
          <a:lstStyle/>
          <a:p>
            <a:r>
              <a:rPr lang="en-US" b="1"/>
              <a:t>Traditional Media Players</a:t>
            </a:r>
          </a:p>
        </p:txBody>
      </p:sp>
      <p:sp>
        <p:nvSpPr>
          <p:cNvPr id="3" name="Content Placeholder 2">
            <a:extLst>
              <a:ext uri="{FF2B5EF4-FFF2-40B4-BE49-F238E27FC236}">
                <a16:creationId xmlns:a16="http://schemas.microsoft.com/office/drawing/2014/main" id="{AAC1E344-1E88-2FE5-33CB-6197209B45C0}"/>
              </a:ext>
            </a:extLst>
          </p:cNvPr>
          <p:cNvSpPr>
            <a:spLocks noGrp="1"/>
          </p:cNvSpPr>
          <p:nvPr>
            <p:ph sz="half" idx="1"/>
          </p:nvPr>
        </p:nvSpPr>
        <p:spPr/>
        <p:txBody>
          <a:bodyPr/>
          <a:lstStyle/>
          <a:p>
            <a:r>
              <a:rPr lang="en-US"/>
              <a:t>Civil Beat- gov. accountability, watchdog​</a:t>
            </a:r>
          </a:p>
          <a:p>
            <a:r>
              <a:rPr lang="en-US" err="1"/>
              <a:t>MidWeek</a:t>
            </a:r>
            <a:r>
              <a:rPr lang="en-US"/>
              <a:t>- largest circulation, most read, nearly 270k on O</a:t>
            </a:r>
            <a:r>
              <a:rPr lang="haw-US"/>
              <a:t>ʻ</a:t>
            </a:r>
            <a:r>
              <a:rPr lang="en-US"/>
              <a:t>ahu​</a:t>
            </a:r>
          </a:p>
          <a:p>
            <a:r>
              <a:rPr lang="en-US" err="1"/>
              <a:t>Hawai</a:t>
            </a:r>
            <a:r>
              <a:rPr lang="haw-US"/>
              <a:t>ʻ</a:t>
            </a:r>
            <a:r>
              <a:rPr lang="en-US"/>
              <a:t>i Public Radio- high ratings, trusted, reaching more of state​</a:t>
            </a:r>
          </a:p>
          <a:p>
            <a:endParaRPr lang="en-US"/>
          </a:p>
        </p:txBody>
      </p:sp>
      <p:sp>
        <p:nvSpPr>
          <p:cNvPr id="4" name="Content Placeholder 3">
            <a:extLst>
              <a:ext uri="{FF2B5EF4-FFF2-40B4-BE49-F238E27FC236}">
                <a16:creationId xmlns:a16="http://schemas.microsoft.com/office/drawing/2014/main" id="{8B08EC27-8B12-E71F-8C97-CDFF74FC5AE4}"/>
              </a:ext>
            </a:extLst>
          </p:cNvPr>
          <p:cNvSpPr>
            <a:spLocks noGrp="1"/>
          </p:cNvSpPr>
          <p:nvPr>
            <p:ph sz="half" idx="2"/>
          </p:nvPr>
        </p:nvSpPr>
        <p:spPr/>
        <p:txBody>
          <a:bodyPr/>
          <a:lstStyle/>
          <a:p>
            <a:pPr marL="0" indent="0">
              <a:buNone/>
            </a:pPr>
            <a:r>
              <a:rPr lang="en-US" b="1"/>
              <a:t>Top TV Stations:</a:t>
            </a:r>
            <a:r>
              <a:rPr lang="en-US"/>
              <a:t>​</a:t>
            </a:r>
          </a:p>
          <a:p>
            <a:r>
              <a:rPr lang="en-US"/>
              <a:t>KGMB (Hawaii News Now)​</a:t>
            </a:r>
          </a:p>
          <a:p>
            <a:r>
              <a:rPr lang="en-US"/>
              <a:t>KHON​</a:t>
            </a:r>
          </a:p>
          <a:p>
            <a:r>
              <a:rPr lang="en-US"/>
              <a:t>KITV</a:t>
            </a:r>
          </a:p>
          <a:p>
            <a:endParaRPr lang="en-US"/>
          </a:p>
        </p:txBody>
      </p:sp>
      <p:sp>
        <p:nvSpPr>
          <p:cNvPr id="5" name="TextBox 4">
            <a:extLst>
              <a:ext uri="{FF2B5EF4-FFF2-40B4-BE49-F238E27FC236}">
                <a16:creationId xmlns:a16="http://schemas.microsoft.com/office/drawing/2014/main" id="{F823907D-0C15-E057-74E5-F7A4F4CBB452}"/>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705520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b="1"/>
              <a:t>Where the PA steps in</a:t>
            </a:r>
          </a:p>
        </p:txBody>
      </p:sp>
      <p:sp>
        <p:nvSpPr>
          <p:cNvPr id="10242" name="Content Placeholder 2">
            <a:extLst>
              <a:ext uri="{FF2B5EF4-FFF2-40B4-BE49-F238E27FC236}">
                <a16:creationId xmlns:a16="http://schemas.microsoft.com/office/drawing/2014/main" id="{8D811473-200F-1645-A99E-F3EFFDF24F2A}"/>
              </a:ext>
            </a:extLst>
          </p:cNvPr>
          <p:cNvSpPr>
            <a:spLocks noGrp="1"/>
          </p:cNvSpPr>
          <p:nvPr>
            <p:ph sz="half" idx="1"/>
          </p:nvPr>
        </p:nvSpPr>
        <p:spPr bwMode="auto">
          <a:noFill/>
        </p:spPr>
        <p:txBody>
          <a:bodyPr vert="horz" wrap="square" lIns="91440" tIns="45720" rIns="91440" bIns="45720" numCol="1" anchor="t" anchorCtr="0" compatLnSpc="1">
            <a:prstTxWarp prst="textNoShape">
              <a:avLst/>
            </a:prstTxWarp>
          </a:bodyPr>
          <a:lstStyle/>
          <a:p>
            <a:pPr>
              <a:buFont typeface="Arial"/>
              <a:buChar char="•"/>
            </a:pPr>
            <a:r>
              <a:rPr lang="en-US" sz="2400"/>
              <a:t>Privacy Act and personal identifiable information</a:t>
            </a:r>
          </a:p>
          <a:p>
            <a:r>
              <a:rPr lang="en-US" sz="2400"/>
              <a:t>HIPAA </a:t>
            </a:r>
          </a:p>
          <a:p>
            <a:r>
              <a:rPr lang="en-US" sz="2400"/>
              <a:t>Deaths, incidents and accidents</a:t>
            </a:r>
          </a:p>
          <a:p>
            <a:r>
              <a:rPr lang="en-US" sz="2400"/>
              <a:t>Criminal matters and investigations</a:t>
            </a:r>
          </a:p>
          <a:p>
            <a:r>
              <a:rPr lang="en-US" sz="2400"/>
              <a:t>Let PAO handle these matters</a:t>
            </a:r>
          </a:p>
          <a:p>
            <a:pPr lvl="1"/>
            <a:r>
              <a:rPr lang="en-US" sz="2000"/>
              <a:t>PAO has specific training</a:t>
            </a:r>
          </a:p>
          <a:p>
            <a:pPr lvl="1"/>
            <a:endParaRPr lang="en-US" sz="2000" dirty="0">
              <a:cs typeface="Arial"/>
            </a:endParaRPr>
          </a:p>
          <a:p>
            <a:pPr lvl="1"/>
            <a:endParaRPr lang="en-US" sz="2000" dirty="0">
              <a:cs typeface="Arial"/>
            </a:endParaRPr>
          </a:p>
        </p:txBody>
      </p:sp>
      <p:sp>
        <p:nvSpPr>
          <p:cNvPr id="6" name="Rectangle 5">
            <a:extLst>
              <a:ext uri="{FF2B5EF4-FFF2-40B4-BE49-F238E27FC236}">
                <a16:creationId xmlns:a16="http://schemas.microsoft.com/office/drawing/2014/main" id="{56961709-C386-1745-BBAA-62D4422C4148}"/>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National Guard humvee rolls over on I-80 - ABC7 Chicago">
            <a:extLst>
              <a:ext uri="{FF2B5EF4-FFF2-40B4-BE49-F238E27FC236}">
                <a16:creationId xmlns:a16="http://schemas.microsoft.com/office/drawing/2014/main" id="{BFF12AF3-BC76-DB55-76BE-FFD2C0A728E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00680" y="1426440"/>
            <a:ext cx="8177359" cy="469002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AE032CDE-EC77-8C31-5A41-27947C66FED7}"/>
              </a:ext>
            </a:extLst>
          </p:cNvPr>
          <p:cNvSpPr txBox="1">
            <a:spLocks/>
          </p:cNvSpPr>
          <p:nvPr/>
        </p:nvSpPr>
        <p:spPr bwMode="auto">
          <a:xfrm>
            <a:off x="610837" y="4928454"/>
            <a:ext cx="5387796" cy="516901"/>
          </a:xfrm>
          <a:prstGeom prst="rect">
            <a:avLst/>
          </a:prstGeom>
          <a:noFill/>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buFontTx/>
              <a:buNone/>
            </a:pPr>
            <a:r>
              <a:rPr lang="en-US" sz="2400" kern="0"/>
              <a:t>If unit or UPAR does speak to media after an incident: notify PAO immediately</a:t>
            </a:r>
            <a:endParaRPr lang="en-US" sz="2400" kern="0">
              <a:cs typeface="Arial"/>
            </a:endParaRPr>
          </a:p>
        </p:txBody>
      </p:sp>
      <p:sp>
        <p:nvSpPr>
          <p:cNvPr id="2" name="TextBox 1">
            <a:extLst>
              <a:ext uri="{FF2B5EF4-FFF2-40B4-BE49-F238E27FC236}">
                <a16:creationId xmlns:a16="http://schemas.microsoft.com/office/drawing/2014/main" id="{4C17A48C-D690-E19F-ACD6-49112CCEE4A5}"/>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31460894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7B2DC-ED97-6238-3DCE-7E9A6676A566}"/>
              </a:ext>
            </a:extLst>
          </p:cNvPr>
          <p:cNvSpPr>
            <a:spLocks noGrp="1"/>
          </p:cNvSpPr>
          <p:nvPr>
            <p:ph type="title"/>
          </p:nvPr>
        </p:nvSpPr>
        <p:spPr/>
        <p:txBody>
          <a:bodyPr/>
          <a:lstStyle/>
          <a:p>
            <a:r>
              <a:rPr lang="en-US" b="1"/>
              <a:t>Social Media</a:t>
            </a:r>
          </a:p>
        </p:txBody>
      </p:sp>
      <p:pic>
        <p:nvPicPr>
          <p:cNvPr id="7" name="Content Placeholder 6" descr="3D emoticons against yellow background">
            <a:extLst>
              <a:ext uri="{FF2B5EF4-FFF2-40B4-BE49-F238E27FC236}">
                <a16:creationId xmlns:a16="http://schemas.microsoft.com/office/drawing/2014/main" id="{03520272-EC1D-DFB3-B007-CA4B80282699}"/>
              </a:ext>
            </a:extLst>
          </p:cNvPr>
          <p:cNvPicPr>
            <a:picLocks noGrp="1" noChangeAspect="1"/>
          </p:cNvPicPr>
          <p:nvPr>
            <p:ph sz="half" idx="1"/>
          </p:nvPr>
        </p:nvPicPr>
        <p:blipFill>
          <a:blip r:embed="rId2" cstate="hqprint">
            <a:extLst>
              <a:ext uri="{28A0092B-C50C-407E-A947-70E740481C1C}">
                <a14:useLocalDpi xmlns:a14="http://schemas.microsoft.com/office/drawing/2010/main"/>
              </a:ext>
            </a:extLst>
          </a:blip>
          <a:stretch>
            <a:fillRect/>
          </a:stretch>
        </p:blipFill>
        <p:spPr>
          <a:xfrm>
            <a:off x="-2323379" y="1427673"/>
            <a:ext cx="8418421" cy="4696131"/>
          </a:xfrm>
        </p:spPr>
      </p:pic>
      <p:sp>
        <p:nvSpPr>
          <p:cNvPr id="5" name="Content Placeholder 4">
            <a:extLst>
              <a:ext uri="{FF2B5EF4-FFF2-40B4-BE49-F238E27FC236}">
                <a16:creationId xmlns:a16="http://schemas.microsoft.com/office/drawing/2014/main" id="{9F52B7E9-ADE8-9B96-9041-FEA9EBBF727A}"/>
              </a:ext>
            </a:extLst>
          </p:cNvPr>
          <p:cNvSpPr>
            <a:spLocks noGrp="1"/>
          </p:cNvSpPr>
          <p:nvPr>
            <p:ph sz="half" idx="2"/>
          </p:nvPr>
        </p:nvSpPr>
        <p:spPr/>
        <p:txBody>
          <a:bodyPr lIns="91440" tIns="45720" rIns="91440" bIns="45720" anchor="t"/>
          <a:lstStyle/>
          <a:p>
            <a:r>
              <a:rPr lang="en-US"/>
              <a:t>Facebook</a:t>
            </a:r>
          </a:p>
          <a:p>
            <a:r>
              <a:rPr lang="en-US"/>
              <a:t>Instagram</a:t>
            </a:r>
          </a:p>
          <a:p>
            <a:r>
              <a:rPr lang="en-US"/>
              <a:t>X (formerly Twitter)</a:t>
            </a:r>
          </a:p>
          <a:p>
            <a:r>
              <a:rPr lang="en-US"/>
              <a:t>Youtube</a:t>
            </a:r>
          </a:p>
          <a:p>
            <a:r>
              <a:rPr lang="en-US"/>
              <a:t>LinkedIn</a:t>
            </a:r>
          </a:p>
        </p:txBody>
      </p:sp>
      <p:sp>
        <p:nvSpPr>
          <p:cNvPr id="8" name="Rectangle 7">
            <a:extLst>
              <a:ext uri="{FF2B5EF4-FFF2-40B4-BE49-F238E27FC236}">
                <a16:creationId xmlns:a16="http://schemas.microsoft.com/office/drawing/2014/main" id="{6BDE19C7-06E5-FC97-7413-0541BA794094}"/>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8843696-87B6-D5A2-B2E6-F83085260599}"/>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38787982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44F88-B689-7087-B7B6-0CD1DF21C4F7}"/>
              </a:ext>
            </a:extLst>
          </p:cNvPr>
          <p:cNvSpPr>
            <a:spLocks noGrp="1"/>
          </p:cNvSpPr>
          <p:nvPr>
            <p:ph type="title"/>
          </p:nvPr>
        </p:nvSpPr>
        <p:spPr/>
        <p:txBody>
          <a:bodyPr/>
          <a:lstStyle/>
          <a:p>
            <a:r>
              <a:rPr lang="en-US" b="1"/>
              <a:t>Where do you get your News?</a:t>
            </a:r>
          </a:p>
        </p:txBody>
      </p:sp>
      <p:sp>
        <p:nvSpPr>
          <p:cNvPr id="3" name="Text Placeholder 2">
            <a:extLst>
              <a:ext uri="{FF2B5EF4-FFF2-40B4-BE49-F238E27FC236}">
                <a16:creationId xmlns:a16="http://schemas.microsoft.com/office/drawing/2014/main" id="{F35CEA4B-3615-EAC8-09CA-A841988B0E41}"/>
              </a:ext>
            </a:extLst>
          </p:cNvPr>
          <p:cNvSpPr>
            <a:spLocks noGrp="1"/>
          </p:cNvSpPr>
          <p:nvPr>
            <p:ph type="body" idx="1"/>
          </p:nvPr>
        </p:nvSpPr>
        <p:spPr>
          <a:xfrm>
            <a:off x="609600" y="1535112"/>
            <a:ext cx="5386917" cy="979487"/>
          </a:xfrm>
        </p:spPr>
        <p:txBody>
          <a:bodyPr/>
          <a:lstStyle/>
          <a:p>
            <a:r>
              <a:rPr lang="en-US"/>
              <a:t>Social media users get their news on:</a:t>
            </a:r>
          </a:p>
        </p:txBody>
      </p:sp>
      <p:sp>
        <p:nvSpPr>
          <p:cNvPr id="4" name="Content Placeholder 3">
            <a:extLst>
              <a:ext uri="{FF2B5EF4-FFF2-40B4-BE49-F238E27FC236}">
                <a16:creationId xmlns:a16="http://schemas.microsoft.com/office/drawing/2014/main" id="{870B649A-298E-D8D2-B112-8686988CCECC}"/>
              </a:ext>
            </a:extLst>
          </p:cNvPr>
          <p:cNvSpPr>
            <a:spLocks noGrp="1"/>
          </p:cNvSpPr>
          <p:nvPr>
            <p:ph sz="half" idx="2"/>
          </p:nvPr>
        </p:nvSpPr>
        <p:spPr>
          <a:xfrm>
            <a:off x="609600" y="2514599"/>
            <a:ext cx="5386917" cy="3611563"/>
          </a:xfrm>
        </p:spPr>
        <p:txBody>
          <a:bodyPr/>
          <a:lstStyle/>
          <a:p>
            <a:r>
              <a:rPr lang="en-US"/>
              <a:t>59% X​</a:t>
            </a:r>
          </a:p>
          <a:p>
            <a:r>
              <a:rPr lang="en-US"/>
              <a:t>52% TikTok​</a:t>
            </a:r>
          </a:p>
          <a:p>
            <a:r>
              <a:rPr lang="en-US"/>
              <a:t>48% Facebook​</a:t>
            </a:r>
          </a:p>
          <a:p>
            <a:r>
              <a:rPr lang="en-US"/>
              <a:t>40% Instagram</a:t>
            </a:r>
          </a:p>
        </p:txBody>
      </p:sp>
      <p:sp>
        <p:nvSpPr>
          <p:cNvPr id="5" name="Text Placeholder 4">
            <a:extLst>
              <a:ext uri="{FF2B5EF4-FFF2-40B4-BE49-F238E27FC236}">
                <a16:creationId xmlns:a16="http://schemas.microsoft.com/office/drawing/2014/main" id="{C5F88744-78DB-A568-7518-6435ED7BE813}"/>
              </a:ext>
            </a:extLst>
          </p:cNvPr>
          <p:cNvSpPr>
            <a:spLocks noGrp="1"/>
          </p:cNvSpPr>
          <p:nvPr>
            <p:ph type="body" sz="quarter" idx="3"/>
          </p:nvPr>
        </p:nvSpPr>
        <p:spPr/>
        <p:txBody>
          <a:bodyPr/>
          <a:lstStyle/>
          <a:p>
            <a:r>
              <a:rPr lang="en-US"/>
              <a:t>Local accounts</a:t>
            </a:r>
          </a:p>
        </p:txBody>
      </p:sp>
      <p:sp>
        <p:nvSpPr>
          <p:cNvPr id="6" name="Content Placeholder 5">
            <a:extLst>
              <a:ext uri="{FF2B5EF4-FFF2-40B4-BE49-F238E27FC236}">
                <a16:creationId xmlns:a16="http://schemas.microsoft.com/office/drawing/2014/main" id="{AB17D4A0-926D-D0DD-4A1D-F22ED815CBA1}"/>
              </a:ext>
            </a:extLst>
          </p:cNvPr>
          <p:cNvSpPr>
            <a:spLocks noGrp="1"/>
          </p:cNvSpPr>
          <p:nvPr>
            <p:ph sz="quarter" idx="4"/>
          </p:nvPr>
        </p:nvSpPr>
        <p:spPr/>
        <p:txBody>
          <a:bodyPr/>
          <a:lstStyle/>
          <a:p>
            <a:r>
              <a:rPr lang="haw-US" sz="2000"/>
              <a:t>Stolen Stuff Hawaii</a:t>
            </a:r>
            <a:r>
              <a:rPr lang="en-US" sz="2000"/>
              <a:t> - 209k</a:t>
            </a:r>
            <a:r>
              <a:rPr lang="haw-US" sz="2000"/>
              <a:t>​</a:t>
            </a:r>
          </a:p>
          <a:p>
            <a:r>
              <a:rPr lang="haw-US" sz="2000"/>
              <a:t>Big Island Thieves</a:t>
            </a:r>
            <a:r>
              <a:rPr lang="en-US" sz="2000"/>
              <a:t> </a:t>
            </a:r>
            <a:r>
              <a:rPr lang="haw-US" sz="2000"/>
              <a:t>- 109k​</a:t>
            </a:r>
          </a:p>
          <a:p>
            <a:r>
              <a:rPr lang="haw-US" sz="2000"/>
              <a:t>MauiNow.com</a:t>
            </a:r>
            <a:r>
              <a:rPr lang="en-US" sz="2000"/>
              <a:t> </a:t>
            </a:r>
            <a:r>
              <a:rPr lang="haw-US" sz="2000"/>
              <a:t>- 225k​</a:t>
            </a:r>
          </a:p>
          <a:p>
            <a:r>
              <a:rPr lang="haw-US" sz="2000"/>
              <a:t>Maui 24/7</a:t>
            </a:r>
            <a:r>
              <a:rPr lang="en-US" sz="2000"/>
              <a:t> </a:t>
            </a:r>
            <a:r>
              <a:rPr lang="haw-US" sz="2000"/>
              <a:t>- 242k </a:t>
            </a:r>
            <a:r>
              <a:rPr lang="en-US" sz="2000"/>
              <a:t>​</a:t>
            </a:r>
          </a:p>
          <a:p>
            <a:r>
              <a:rPr lang="haw-US" sz="2000"/>
              <a:t>What</a:t>
            </a:r>
            <a:r>
              <a:rPr lang="en-US" sz="2000"/>
              <a:t>’s Happening on Kaua</a:t>
            </a:r>
            <a:r>
              <a:rPr lang="haw-US" sz="2000"/>
              <a:t>ʻ</a:t>
            </a:r>
            <a:r>
              <a:rPr lang="en-US" sz="2000"/>
              <a:t>i - 158k</a:t>
            </a:r>
            <a:endParaRPr lang="haw-US" sz="2000"/>
          </a:p>
          <a:p>
            <a:r>
              <a:rPr lang="en-US" sz="2000" err="1"/>
              <a:t>HungryHungryHawaiian</a:t>
            </a:r>
            <a:r>
              <a:rPr lang="en-US" sz="2000"/>
              <a:t>/</a:t>
            </a:r>
            <a:r>
              <a:rPr lang="en-US" sz="2000" err="1"/>
              <a:t>HHHNewz</a:t>
            </a:r>
            <a:r>
              <a:rPr lang="en-US" sz="2000"/>
              <a:t> - 285k​</a:t>
            </a:r>
          </a:p>
          <a:p>
            <a:r>
              <a:rPr lang="en-US" sz="2000"/>
              <a:t>808Viral - 456k​</a:t>
            </a:r>
          </a:p>
          <a:p>
            <a:r>
              <a:rPr lang="en-US" sz="2000" err="1"/>
              <a:t>MyKailua</a:t>
            </a:r>
            <a:r>
              <a:rPr lang="en-US" sz="2000"/>
              <a:t> - FB 108k, IG 96k​</a:t>
            </a:r>
          </a:p>
          <a:p>
            <a:r>
              <a:rPr lang="en-US" sz="2000" err="1"/>
              <a:t>Lexbreezyhawaii</a:t>
            </a:r>
            <a:r>
              <a:rPr lang="en-US" sz="2000"/>
              <a:t> - 99k​</a:t>
            </a:r>
          </a:p>
          <a:p>
            <a:r>
              <a:rPr lang="en-US" sz="2000" err="1"/>
              <a:t>SonofOahu</a:t>
            </a:r>
            <a:r>
              <a:rPr lang="en-US" sz="2000"/>
              <a:t> - 103k</a:t>
            </a:r>
          </a:p>
          <a:p>
            <a:endParaRPr lang="en-US" sz="2000"/>
          </a:p>
        </p:txBody>
      </p:sp>
      <p:sp>
        <p:nvSpPr>
          <p:cNvPr id="7" name="Rectangle 6">
            <a:extLst>
              <a:ext uri="{FF2B5EF4-FFF2-40B4-BE49-F238E27FC236}">
                <a16:creationId xmlns:a16="http://schemas.microsoft.com/office/drawing/2014/main" id="{17571DEA-2164-1F58-86D5-FF65E70E12D4}"/>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21ABA7C-0947-BD8A-07BE-0532414C951C}"/>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25519879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23CF3-E3B8-CFB8-8F9B-FD574E79536E}"/>
              </a:ext>
            </a:extLst>
          </p:cNvPr>
          <p:cNvSpPr>
            <a:spLocks noGrp="1"/>
          </p:cNvSpPr>
          <p:nvPr>
            <p:ph type="title"/>
          </p:nvPr>
        </p:nvSpPr>
        <p:spPr/>
        <p:txBody>
          <a:bodyPr lIns="91440" tIns="45720" rIns="91440" bIns="45720" anchor="t"/>
          <a:lstStyle/>
          <a:p>
            <a:r>
              <a:rPr lang="en-US" b="1"/>
              <a:t>Social media has:</a:t>
            </a:r>
            <a:endParaRPr lang="en-US"/>
          </a:p>
        </p:txBody>
      </p:sp>
      <p:sp>
        <p:nvSpPr>
          <p:cNvPr id="3" name="Content Placeholder 2">
            <a:extLst>
              <a:ext uri="{FF2B5EF4-FFF2-40B4-BE49-F238E27FC236}">
                <a16:creationId xmlns:a16="http://schemas.microsoft.com/office/drawing/2014/main" id="{CE7B1306-5D89-E2EB-9B4A-92699E177948}"/>
              </a:ext>
            </a:extLst>
          </p:cNvPr>
          <p:cNvSpPr>
            <a:spLocks noGrp="1"/>
          </p:cNvSpPr>
          <p:nvPr>
            <p:ph sz="half" idx="1"/>
          </p:nvPr>
        </p:nvSpPr>
        <p:spPr/>
        <p:txBody>
          <a:bodyPr/>
          <a:lstStyle/>
          <a:p>
            <a:pPr lvl="0"/>
            <a:r>
              <a:rPr lang="en-US"/>
              <a:t>accelerated the news cycle/ shorten attention spans</a:t>
            </a:r>
          </a:p>
          <a:p>
            <a:pPr lvl="0"/>
            <a:r>
              <a:rPr lang="en-US"/>
              <a:t>increased public engagement through comments </a:t>
            </a:r>
          </a:p>
          <a:p>
            <a:pPr lvl="0"/>
            <a:r>
              <a:rPr lang="en-US"/>
              <a:t>changed stories by providing feedback and dialogue</a:t>
            </a:r>
          </a:p>
          <a:p>
            <a:endParaRPr lang="en-US"/>
          </a:p>
        </p:txBody>
      </p:sp>
      <p:sp>
        <p:nvSpPr>
          <p:cNvPr id="4" name="Content Placeholder 3">
            <a:extLst>
              <a:ext uri="{FF2B5EF4-FFF2-40B4-BE49-F238E27FC236}">
                <a16:creationId xmlns:a16="http://schemas.microsoft.com/office/drawing/2014/main" id="{B8D72322-1036-4DC3-40D7-147C6EDF296E}"/>
              </a:ext>
            </a:extLst>
          </p:cNvPr>
          <p:cNvSpPr>
            <a:spLocks noGrp="1"/>
          </p:cNvSpPr>
          <p:nvPr>
            <p:ph sz="half" idx="2"/>
          </p:nvPr>
        </p:nvSpPr>
        <p:spPr/>
        <p:txBody>
          <a:bodyPr/>
          <a:lstStyle/>
          <a:p>
            <a:pPr lvl="0"/>
            <a:r>
              <a:rPr lang="en-US"/>
              <a:t>Increased the spread of mis/dis/mal-information </a:t>
            </a:r>
          </a:p>
          <a:p>
            <a:pPr lvl="0"/>
            <a:r>
              <a:rPr lang="en-US"/>
              <a:t>Increased pressure to respond quickly potentially compromising:</a:t>
            </a:r>
          </a:p>
          <a:p>
            <a:pPr lvl="1"/>
            <a:r>
              <a:rPr lang="en-US"/>
              <a:t>accuracy </a:t>
            </a:r>
          </a:p>
          <a:p>
            <a:pPr lvl="1"/>
            <a:r>
              <a:rPr lang="en-US"/>
              <a:t>credibility </a:t>
            </a:r>
          </a:p>
          <a:p>
            <a:endParaRPr lang="en-US"/>
          </a:p>
        </p:txBody>
      </p:sp>
      <p:sp>
        <p:nvSpPr>
          <p:cNvPr id="5" name="Rectangle 4">
            <a:extLst>
              <a:ext uri="{FF2B5EF4-FFF2-40B4-BE49-F238E27FC236}">
                <a16:creationId xmlns:a16="http://schemas.microsoft.com/office/drawing/2014/main" id="{5DB09DC6-AFBA-4FBA-D0CB-42336C0FF85C}"/>
              </a:ext>
            </a:extLst>
          </p:cNvPr>
          <p:cNvSpPr/>
          <p:nvPr/>
        </p:nvSpPr>
        <p:spPr>
          <a:xfrm>
            <a:off x="0" y="651216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A56E91C-58C7-0B2F-D281-255FAF9FD0E6}"/>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Understanding Media &amp; Social Media / UPAR Training</a:t>
            </a:r>
            <a:endParaRPr lang="en-US" sz="1000">
              <a:solidFill>
                <a:schemeClr val="bg1"/>
              </a:solidFill>
            </a:endParaRPr>
          </a:p>
        </p:txBody>
      </p:sp>
    </p:spTree>
    <p:extLst>
      <p:ext uri="{BB962C8B-B14F-4D97-AF65-F5344CB8AC3E}">
        <p14:creationId xmlns:p14="http://schemas.microsoft.com/office/powerpoint/2010/main" val="25743125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31E85-7E05-C048-9D83-317E7460663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15DEC08-A07B-2460-B2FE-7F00AF1C7B81}"/>
              </a:ext>
            </a:extLst>
          </p:cNvPr>
          <p:cNvPicPr>
            <a:picLocks noChangeAspect="1"/>
          </p:cNvPicPr>
          <p:nvPr/>
        </p:nvPicPr>
        <p:blipFill>
          <a:blip r:embed="rId3"/>
          <a:stretch>
            <a:fillRect/>
          </a:stretch>
        </p:blipFill>
        <p:spPr>
          <a:xfrm>
            <a:off x="2515955" y="-292447"/>
            <a:ext cx="10292269" cy="6875809"/>
          </a:xfrm>
          <a:prstGeom prst="rect">
            <a:avLst/>
          </a:prstGeom>
        </p:spPr>
      </p:pic>
      <p:sp>
        <p:nvSpPr>
          <p:cNvPr id="9" name="Rectangle 8">
            <a:extLst>
              <a:ext uri="{FF2B5EF4-FFF2-40B4-BE49-F238E27FC236}">
                <a16:creationId xmlns:a16="http://schemas.microsoft.com/office/drawing/2014/main" id="{3160C82E-02AE-8E77-628F-C5B087809214}"/>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DA0C307-83C6-CF26-1907-C72709E9E8A9}"/>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124D8F0-6D04-F370-6863-80A5B639CF26}"/>
              </a:ext>
            </a:extLst>
          </p:cNvPr>
          <p:cNvSpPr/>
          <p:nvPr/>
        </p:nvSpPr>
        <p:spPr>
          <a:xfrm>
            <a:off x="609600" y="3426883"/>
            <a:ext cx="3448050" cy="2246769"/>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a:solidFill>
                  <a:schemeClr val="bg1">
                    <a:lumMod val="85000"/>
                  </a:schemeClr>
                </a:solidFill>
              </a:rPr>
              <a:t>UPAR Responsibilities</a:t>
            </a:r>
          </a:p>
          <a:p>
            <a:pPr marL="285750" indent="-285750">
              <a:buFont typeface="Arial" panose="020B0604020202020204" pitchFamily="34" charset="0"/>
              <a:buChar char="•"/>
            </a:pPr>
            <a:r>
              <a:rPr lang="en-US" altLang="en-US" sz="1400">
                <a:solidFill>
                  <a:schemeClr val="bg1">
                    <a:lumMod val="85000"/>
                  </a:schemeClr>
                </a:solidFill>
              </a:rPr>
              <a:t>Public Affairs Preparedness</a:t>
            </a:r>
          </a:p>
          <a:p>
            <a:pPr marL="285750" indent="-285750">
              <a:buFont typeface="Arial" panose="020B0604020202020204" pitchFamily="34" charset="0"/>
              <a:buChar char="•"/>
            </a:pPr>
            <a:r>
              <a:rPr lang="en-US" altLang="en-US" sz="1400">
                <a:solidFill>
                  <a:schemeClr val="bg1">
                    <a:lumMod val="85000"/>
                  </a:schemeClr>
                </a:solidFill>
              </a:rPr>
              <a:t>Public Affairs Liaison</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Take Photos, Write Captions, &amp; Get Publishing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Record Basic Video</a:t>
            </a:r>
          </a:p>
          <a:p>
            <a:pPr marL="285750" indent="-285750">
              <a:buFont typeface="Arial" panose="020B0604020202020204" pitchFamily="34" charset="0"/>
              <a:buChar char="•"/>
            </a:pPr>
            <a:r>
              <a:rPr lang="en-US" altLang="en-US" sz="1400" b="1" u="sng">
                <a:solidFill>
                  <a:schemeClr val="accent1">
                    <a:lumMod val="50000"/>
                  </a:schemeClr>
                </a:solidFill>
              </a:rPr>
              <a:t>Where do PA products go?</a:t>
            </a:r>
            <a:endParaRPr lang="en-US" altLang="en-US" sz="1400">
              <a:solidFill>
                <a:schemeClr val="bg1">
                  <a:lumMod val="85000"/>
                </a:schemeClr>
              </a:solidFill>
              <a:cs typeface="Arial"/>
            </a:endParaRPr>
          </a:p>
          <a:p>
            <a:pPr marL="285750" indent="-285750">
              <a:buFont typeface="Arial" panose="020B0604020202020204" pitchFamily="34" charset="0"/>
              <a:buChar char="•"/>
            </a:pPr>
            <a:r>
              <a:rPr lang="en-US" altLang="en-US" sz="1400" b="1">
                <a:solidFill>
                  <a:schemeClr val="tx1">
                    <a:lumMod val="65000"/>
                    <a:lumOff val="35000"/>
                  </a:schemeClr>
                </a:solidFill>
              </a:rPr>
              <a:t>Final Notes</a:t>
            </a:r>
          </a:p>
        </p:txBody>
      </p:sp>
      <p:sp>
        <p:nvSpPr>
          <p:cNvPr id="10" name="Pentagon 9">
            <a:extLst>
              <a:ext uri="{FF2B5EF4-FFF2-40B4-BE49-F238E27FC236}">
                <a16:creationId xmlns:a16="http://schemas.microsoft.com/office/drawing/2014/main" id="{311AF38E-E6E4-5376-E857-4467B24D804D}"/>
              </a:ext>
            </a:extLst>
          </p:cNvPr>
          <p:cNvSpPr/>
          <p:nvPr/>
        </p:nvSpPr>
        <p:spPr>
          <a:xfrm rot="5400000">
            <a:off x="-127959"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D1BA7522-994D-23D9-DCA6-92591A231AAB}"/>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WHERE DO PA PRODUCTS GO?</a:t>
            </a:r>
          </a:p>
        </p:txBody>
      </p:sp>
      <p:sp>
        <p:nvSpPr>
          <p:cNvPr id="3" name="TextBox 2">
            <a:extLst>
              <a:ext uri="{FF2B5EF4-FFF2-40B4-BE49-F238E27FC236}">
                <a16:creationId xmlns:a16="http://schemas.microsoft.com/office/drawing/2014/main" id="{B23CDC2B-F532-079F-F942-B10D273EF26F}"/>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Where do PA products go? / UPAR Training</a:t>
            </a:r>
            <a:endParaRPr lang="en-US" sz="1000">
              <a:solidFill>
                <a:schemeClr val="bg1"/>
              </a:solidFill>
            </a:endParaRPr>
          </a:p>
        </p:txBody>
      </p:sp>
    </p:spTree>
    <p:extLst>
      <p:ext uri="{BB962C8B-B14F-4D97-AF65-F5344CB8AC3E}">
        <p14:creationId xmlns:p14="http://schemas.microsoft.com/office/powerpoint/2010/main" val="27053612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b="1"/>
              <a:t>Were do PA Products go?</a:t>
            </a:r>
            <a:endParaRPr lang="en-US"/>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7012FAA-AF72-3C44-98B8-F13897769FF0}"/>
              </a:ext>
            </a:extLst>
          </p:cNvPr>
          <p:cNvSpPr/>
          <p:nvPr/>
        </p:nvSpPr>
        <p:spPr>
          <a:xfrm>
            <a:off x="576943" y="1217726"/>
            <a:ext cx="4807050" cy="820674"/>
          </a:xfrm>
          <a:prstGeom prst="rect">
            <a:avLst/>
          </a:prstGeom>
        </p:spPr>
        <p:txBody>
          <a:bodyPr wrap="square" lIns="91440" tIns="45720" rIns="91440" bIns="45720" anchor="t">
            <a:spAutoFit/>
          </a:bodyPr>
          <a:lstStyle/>
          <a:p>
            <a:pPr marL="571500" indent="-571500" eaLnBrk="1" hangingPunct="1">
              <a:lnSpc>
                <a:spcPct val="150000"/>
              </a:lnSpc>
              <a:buFont typeface="Arial" panose="020B0604020202020204" pitchFamily="34" charset="0"/>
              <a:buChar char="•"/>
            </a:pPr>
            <a:endParaRPr lang="en-US" altLang="en-US" sz="3600">
              <a:cs typeface="Arial"/>
            </a:endParaRPr>
          </a:p>
        </p:txBody>
      </p:sp>
      <p:graphicFrame>
        <p:nvGraphicFramePr>
          <p:cNvPr id="3" name="Table 2">
            <a:extLst>
              <a:ext uri="{FF2B5EF4-FFF2-40B4-BE49-F238E27FC236}">
                <a16:creationId xmlns:a16="http://schemas.microsoft.com/office/drawing/2014/main" id="{CB6997A4-B0BC-0DA7-A013-870B372A137A}"/>
              </a:ext>
            </a:extLst>
          </p:cNvPr>
          <p:cNvGraphicFramePr>
            <a:graphicFrameLocks noGrp="1"/>
          </p:cNvGraphicFramePr>
          <p:nvPr>
            <p:extLst>
              <p:ext uri="{D42A27DB-BD31-4B8C-83A1-F6EECF244321}">
                <p14:modId xmlns:p14="http://schemas.microsoft.com/office/powerpoint/2010/main" val="2805009263"/>
              </p:ext>
            </p:extLst>
          </p:nvPr>
        </p:nvGraphicFramePr>
        <p:xfrm>
          <a:off x="609598" y="1417638"/>
          <a:ext cx="10972800" cy="3688080"/>
        </p:xfrm>
        <a:graphic>
          <a:graphicData uri="http://schemas.openxmlformats.org/drawingml/2006/table">
            <a:tbl>
              <a:tblPr bandRow="1">
                <a:tableStyleId>{5C22544A-7EE6-4342-B048-85BDC9FD1C3A}</a:tableStyleId>
              </a:tblPr>
              <a:tblGrid>
                <a:gridCol w="1447802">
                  <a:extLst>
                    <a:ext uri="{9D8B030D-6E8A-4147-A177-3AD203B41FA5}">
                      <a16:colId xmlns:a16="http://schemas.microsoft.com/office/drawing/2014/main" val="1998733540"/>
                    </a:ext>
                  </a:extLst>
                </a:gridCol>
                <a:gridCol w="1905000">
                  <a:extLst>
                    <a:ext uri="{9D8B030D-6E8A-4147-A177-3AD203B41FA5}">
                      <a16:colId xmlns:a16="http://schemas.microsoft.com/office/drawing/2014/main" val="3040122974"/>
                    </a:ext>
                  </a:extLst>
                </a:gridCol>
                <a:gridCol w="7619998">
                  <a:extLst>
                    <a:ext uri="{9D8B030D-6E8A-4147-A177-3AD203B41FA5}">
                      <a16:colId xmlns:a16="http://schemas.microsoft.com/office/drawing/2014/main" val="814418085"/>
                    </a:ext>
                  </a:extLst>
                </a:gridCol>
              </a:tblGrid>
              <a:tr h="370840">
                <a:tc>
                  <a:txBody>
                    <a:bodyPr/>
                    <a:lstStyle/>
                    <a:p>
                      <a:r>
                        <a:rPr lang="en-US" sz="2800">
                          <a:solidFill>
                            <a:schemeClr val="tx1"/>
                          </a:solidFill>
                        </a:rPr>
                        <a:t>Level 1</a:t>
                      </a:r>
                    </a:p>
                  </a:txBody>
                  <a:tcPr/>
                </a:tc>
                <a:tc>
                  <a:txBody>
                    <a:bodyPr/>
                    <a:lstStyle/>
                    <a:p>
                      <a:r>
                        <a:rPr lang="en-US" sz="2800">
                          <a:solidFill>
                            <a:schemeClr val="tx1"/>
                          </a:solidFill>
                        </a:rPr>
                        <a:t>Unit Level</a:t>
                      </a:r>
                    </a:p>
                  </a:txBody>
                  <a:tcPr/>
                </a:tc>
                <a:tc>
                  <a:txBody>
                    <a:bodyPr/>
                    <a:lstStyle/>
                    <a:p>
                      <a:r>
                        <a:rPr lang="en-US" sz="2800" b="0" kern="1200">
                          <a:solidFill>
                            <a:schemeClr val="tx1"/>
                          </a:solidFill>
                          <a:effectLst/>
                          <a:latin typeface="+mn-lt"/>
                          <a:ea typeface="+mn-ea"/>
                          <a:cs typeface="+mn-cs"/>
                        </a:rPr>
                        <a:t>Examples: Unit newsletter</a:t>
                      </a:r>
                      <a:endParaRPr lang="en-US" sz="2800" b="0">
                        <a:solidFill>
                          <a:schemeClr val="tx1"/>
                        </a:solidFill>
                      </a:endParaRPr>
                    </a:p>
                  </a:txBody>
                  <a:tcPr/>
                </a:tc>
                <a:extLst>
                  <a:ext uri="{0D108BD9-81ED-4DB2-BD59-A6C34878D82A}">
                    <a16:rowId xmlns:a16="http://schemas.microsoft.com/office/drawing/2014/main" val="2632591882"/>
                  </a:ext>
                </a:extLst>
              </a:tr>
              <a:tr h="370840">
                <a:tc>
                  <a:txBody>
                    <a:bodyPr/>
                    <a:lstStyle/>
                    <a:p>
                      <a:r>
                        <a:rPr lang="en-US" sz="2800">
                          <a:solidFill>
                            <a:schemeClr val="tx1"/>
                          </a:solidFill>
                        </a:rPr>
                        <a:t>Level 2</a:t>
                      </a:r>
                    </a:p>
                  </a:txBody>
                  <a:tcPr/>
                </a:tc>
                <a:tc>
                  <a:txBody>
                    <a:bodyPr/>
                    <a:lstStyle/>
                    <a:p>
                      <a:r>
                        <a:rPr lang="en-US" sz="2800">
                          <a:solidFill>
                            <a:schemeClr val="tx1"/>
                          </a:solidFill>
                        </a:rPr>
                        <a:t>State PAO</a:t>
                      </a:r>
                    </a:p>
                  </a:txBody>
                  <a:tcPr/>
                </a:tc>
                <a:tc>
                  <a:txBody>
                    <a:bodyPr/>
                    <a:lstStyle/>
                    <a:p>
                      <a:r>
                        <a:rPr lang="en-US" sz="2800" kern="1200">
                          <a:solidFill>
                            <a:schemeClr val="tx1"/>
                          </a:solidFill>
                          <a:effectLst/>
                          <a:latin typeface="+mn-lt"/>
                          <a:ea typeface="+mn-ea"/>
                          <a:cs typeface="+mn-cs"/>
                        </a:rPr>
                        <a:t>Examples: HIARNG, HIANG, TAG, DAG, CSEL social media, HIDOD PowerPoints, </a:t>
                      </a:r>
                      <a:r>
                        <a:rPr lang="en-US" sz="2800" kern="1200" err="1">
                          <a:solidFill>
                            <a:schemeClr val="tx1"/>
                          </a:solidFill>
                          <a:effectLst/>
                          <a:latin typeface="+mn-lt"/>
                          <a:ea typeface="+mn-ea"/>
                          <a:cs typeface="+mn-cs"/>
                        </a:rPr>
                        <a:t>Pupukahi</a:t>
                      </a:r>
                      <a:r>
                        <a:rPr lang="en-US" sz="2800" kern="1200">
                          <a:solidFill>
                            <a:schemeClr val="tx1"/>
                          </a:solidFill>
                          <a:effectLst/>
                          <a:latin typeface="+mn-lt"/>
                          <a:ea typeface="+mn-ea"/>
                          <a:cs typeface="+mn-cs"/>
                        </a:rPr>
                        <a:t> newsletters, DVIDS or news releases </a:t>
                      </a:r>
                      <a:endParaRPr lang="en-US" sz="2800">
                        <a:solidFill>
                          <a:schemeClr val="tx1"/>
                        </a:solidFill>
                      </a:endParaRPr>
                    </a:p>
                  </a:txBody>
                  <a:tcPr/>
                </a:tc>
                <a:extLst>
                  <a:ext uri="{0D108BD9-81ED-4DB2-BD59-A6C34878D82A}">
                    <a16:rowId xmlns:a16="http://schemas.microsoft.com/office/drawing/2014/main" val="3798797350"/>
                  </a:ext>
                </a:extLst>
              </a:tr>
              <a:tr h="370840">
                <a:tc>
                  <a:txBody>
                    <a:bodyPr/>
                    <a:lstStyle/>
                    <a:p>
                      <a:r>
                        <a:rPr lang="en-US" sz="2800">
                          <a:solidFill>
                            <a:schemeClr val="tx1"/>
                          </a:solidFill>
                        </a:rPr>
                        <a:t>Level 3</a:t>
                      </a:r>
                    </a:p>
                  </a:txBody>
                  <a:tcPr/>
                </a:tc>
                <a:tc>
                  <a:txBody>
                    <a:bodyPr/>
                    <a:lstStyle/>
                    <a:p>
                      <a:r>
                        <a:rPr lang="en-US" sz="2800">
                          <a:solidFill>
                            <a:schemeClr val="tx1"/>
                          </a:solidFill>
                        </a:rPr>
                        <a:t>Local or National Media </a:t>
                      </a:r>
                    </a:p>
                  </a:txBody>
                  <a:tcPr/>
                </a:tc>
                <a:tc>
                  <a:txBody>
                    <a:bodyPr/>
                    <a:lstStyle/>
                    <a:p>
                      <a:r>
                        <a:rPr lang="en-US" sz="2800" kern="1200" dirty="0">
                          <a:solidFill>
                            <a:schemeClr val="tx1"/>
                          </a:solidFill>
                          <a:effectLst/>
                          <a:latin typeface="+mn-lt"/>
                          <a:ea typeface="+mn-ea"/>
                          <a:cs typeface="+mn-cs"/>
                        </a:rPr>
                        <a:t>Examples: Any media outlet (TV, online, </a:t>
                      </a:r>
                      <a:r>
                        <a:rPr lang="en-US" sz="2800" kern="1200">
                          <a:solidFill>
                            <a:schemeClr val="tx1"/>
                          </a:solidFill>
                          <a:effectLst/>
                          <a:latin typeface="+mn-lt"/>
                          <a:ea typeface="+mn-ea"/>
                          <a:cs typeface="+mn-cs"/>
                        </a:rPr>
                        <a:t>newspaper), DOW, NGB, PACOM, Big </a:t>
                      </a:r>
                      <a:r>
                        <a:rPr lang="en-US" sz="2800" kern="1200" dirty="0">
                          <a:solidFill>
                            <a:schemeClr val="tx1"/>
                          </a:solidFill>
                          <a:effectLst/>
                          <a:latin typeface="+mn-lt"/>
                          <a:ea typeface="+mn-ea"/>
                          <a:cs typeface="+mn-cs"/>
                        </a:rPr>
                        <a:t>Army or Big Air Force, USARPAC, PACAF </a:t>
                      </a:r>
                      <a:endParaRPr lang="en-US" sz="2800" dirty="0">
                        <a:solidFill>
                          <a:schemeClr val="tx1"/>
                        </a:solidFill>
                      </a:endParaRPr>
                    </a:p>
                  </a:txBody>
                  <a:tcPr/>
                </a:tc>
                <a:extLst>
                  <a:ext uri="{0D108BD9-81ED-4DB2-BD59-A6C34878D82A}">
                    <a16:rowId xmlns:a16="http://schemas.microsoft.com/office/drawing/2014/main" val="3007168347"/>
                  </a:ext>
                </a:extLst>
              </a:tr>
            </a:tbl>
          </a:graphicData>
        </a:graphic>
      </p:graphicFrame>
      <p:sp>
        <p:nvSpPr>
          <p:cNvPr id="4" name="TextBox 3">
            <a:extLst>
              <a:ext uri="{FF2B5EF4-FFF2-40B4-BE49-F238E27FC236}">
                <a16:creationId xmlns:a16="http://schemas.microsoft.com/office/drawing/2014/main" id="{83179B60-738E-CEDB-3E4C-A29D7C31A698}"/>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Where do PA products go? / UPAR Training</a:t>
            </a:r>
            <a:endParaRPr lang="en-US" sz="1000">
              <a:solidFill>
                <a:schemeClr val="bg1"/>
              </a:solidFill>
            </a:endParaRPr>
          </a:p>
        </p:txBody>
      </p:sp>
    </p:spTree>
    <p:extLst>
      <p:ext uri="{BB962C8B-B14F-4D97-AF65-F5344CB8AC3E}">
        <p14:creationId xmlns:p14="http://schemas.microsoft.com/office/powerpoint/2010/main" val="41128073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62006-3FE1-F8C7-A2CE-563E2BAC9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C9B421-251C-C675-8A78-9EF2ED3CDBEF}"/>
              </a:ext>
            </a:extLst>
          </p:cNvPr>
          <p:cNvSpPr>
            <a:spLocks noGrp="1"/>
          </p:cNvSpPr>
          <p:nvPr>
            <p:ph type="title"/>
          </p:nvPr>
        </p:nvSpPr>
        <p:spPr/>
        <p:txBody>
          <a:bodyPr/>
          <a:lstStyle/>
          <a:p>
            <a:r>
              <a:rPr lang="en-US" altLang="en-US" b="1"/>
              <a:t>L2: Your Photo Can Go Anywhere</a:t>
            </a:r>
            <a:endParaRPr lang="en-US"/>
          </a:p>
        </p:txBody>
      </p:sp>
      <p:sp>
        <p:nvSpPr>
          <p:cNvPr id="12" name="Content Placeholder 11">
            <a:extLst>
              <a:ext uri="{FF2B5EF4-FFF2-40B4-BE49-F238E27FC236}">
                <a16:creationId xmlns:a16="http://schemas.microsoft.com/office/drawing/2014/main" id="{8CCE814A-E0BA-F9A8-9E05-230E248E9335}"/>
              </a:ext>
            </a:extLst>
          </p:cNvPr>
          <p:cNvSpPr>
            <a:spLocks noGrp="1"/>
          </p:cNvSpPr>
          <p:nvPr>
            <p:ph sz="half" idx="1"/>
          </p:nvPr>
        </p:nvSpPr>
        <p:spPr/>
        <p:txBody>
          <a:bodyPr lIns="91440" tIns="45720" rIns="91440" bIns="45720" anchor="t"/>
          <a:lstStyle/>
          <a:p>
            <a:pPr marL="571500" indent="-571500">
              <a:spcBef>
                <a:spcPct val="0"/>
              </a:spcBef>
              <a:buFont typeface="Arial,Sans-Serif"/>
            </a:pPr>
            <a:r>
              <a:rPr lang="en-US" kern="100">
                <a:ea typeface="Calibri"/>
                <a:cs typeface="Times New Roman"/>
              </a:rPr>
              <a:t>Pupukahi</a:t>
            </a:r>
          </a:p>
          <a:p>
            <a:pPr marL="571500" indent="-571500">
              <a:spcBef>
                <a:spcPct val="0"/>
              </a:spcBef>
              <a:buFont typeface="Arial,Sans-Serif"/>
            </a:pPr>
            <a:r>
              <a:rPr lang="en-US"/>
              <a:t>HIDOD Social Media </a:t>
            </a:r>
          </a:p>
          <a:p>
            <a:pPr marL="571500" indent="-571500">
              <a:spcBef>
                <a:spcPct val="0"/>
              </a:spcBef>
              <a:buFont typeface="Arial,Sans-Serif"/>
            </a:pPr>
            <a:r>
              <a:rPr lang="en-US"/>
              <a:t>DVIDS</a:t>
            </a:r>
          </a:p>
          <a:p>
            <a:pPr marL="571500" indent="-571500">
              <a:spcBef>
                <a:spcPct val="0"/>
              </a:spcBef>
              <a:buFont typeface="Arial,Sans-Serif"/>
            </a:pPr>
            <a:r>
              <a:rPr lang="en-US" kern="100">
                <a:ea typeface="Calibri"/>
                <a:cs typeface="Times New Roman"/>
              </a:rPr>
              <a:t>HIDOD PowerPoint(s)</a:t>
            </a:r>
          </a:p>
          <a:p>
            <a:pPr marL="571500" indent="-571500">
              <a:spcBef>
                <a:spcPct val="0"/>
              </a:spcBef>
              <a:buFont typeface="Arial,Sans-Serif"/>
            </a:pPr>
            <a:r>
              <a:rPr lang="en-US" kern="100">
                <a:ea typeface="Calibri"/>
                <a:cs typeface="Times New Roman"/>
              </a:rPr>
              <a:t>News Releases </a:t>
            </a:r>
            <a:endParaRPr lang="en-US"/>
          </a:p>
        </p:txBody>
      </p:sp>
      <p:sp>
        <p:nvSpPr>
          <p:cNvPr id="7" name="Rectangle 6">
            <a:extLst>
              <a:ext uri="{FF2B5EF4-FFF2-40B4-BE49-F238E27FC236}">
                <a16:creationId xmlns:a16="http://schemas.microsoft.com/office/drawing/2014/main" id="{513A7C15-FE24-ACB1-4FCA-BDF8E4AE834E}"/>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0694C95-92E5-2E46-A8C9-01BE5E15BECD}"/>
              </a:ext>
            </a:extLst>
          </p:cNvPr>
          <p:cNvSpPr/>
          <p:nvPr/>
        </p:nvSpPr>
        <p:spPr>
          <a:xfrm>
            <a:off x="576943" y="1217726"/>
            <a:ext cx="4807050" cy="820674"/>
          </a:xfrm>
          <a:prstGeom prst="rect">
            <a:avLst/>
          </a:prstGeom>
        </p:spPr>
        <p:txBody>
          <a:bodyPr wrap="square" lIns="91440" tIns="45720" rIns="91440" bIns="45720" anchor="t">
            <a:spAutoFit/>
          </a:bodyPr>
          <a:lstStyle/>
          <a:p>
            <a:pPr marL="571500" indent="-571500" eaLnBrk="1" hangingPunct="1">
              <a:lnSpc>
                <a:spcPct val="150000"/>
              </a:lnSpc>
              <a:buFont typeface="Arial" panose="020B0604020202020204" pitchFamily="34" charset="0"/>
              <a:buChar char="•"/>
            </a:pPr>
            <a:endParaRPr lang="en-US" altLang="en-US" sz="3600">
              <a:cs typeface="Arial"/>
            </a:endParaRPr>
          </a:p>
        </p:txBody>
      </p:sp>
      <p:pic>
        <p:nvPicPr>
          <p:cNvPr id="10" name="Picture 3">
            <a:extLst>
              <a:ext uri="{FF2B5EF4-FFF2-40B4-BE49-F238E27FC236}">
                <a16:creationId xmlns:a16="http://schemas.microsoft.com/office/drawing/2014/main" id="{29234F94-F9C5-2B00-CFCB-ACF602D79FC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03381" y="4883674"/>
            <a:ext cx="988116" cy="9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6388EF74-458C-5257-FEA9-96F2D277AC08}"/>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766516" y="4882334"/>
            <a:ext cx="953326" cy="101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black x with white background&#10;&#10;Description automatically generated">
            <a:extLst>
              <a:ext uri="{FF2B5EF4-FFF2-40B4-BE49-F238E27FC236}">
                <a16:creationId xmlns:a16="http://schemas.microsoft.com/office/drawing/2014/main" id="{8F179F44-5684-31F0-9BE1-E3BA10EB313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097494" y="4885766"/>
            <a:ext cx="1009737" cy="1015720"/>
          </a:xfrm>
          <a:prstGeom prst="rect">
            <a:avLst/>
          </a:prstGeom>
        </p:spPr>
      </p:pic>
      <p:pic>
        <p:nvPicPr>
          <p:cNvPr id="5" name="Picture 4" descr="A picture containing text, person, newspaper, people&#10;&#10;AI-generated content may be incorrect.">
            <a:extLst>
              <a:ext uri="{FF2B5EF4-FFF2-40B4-BE49-F238E27FC236}">
                <a16:creationId xmlns:a16="http://schemas.microsoft.com/office/drawing/2014/main" id="{4B6E8E6B-E29D-F349-F038-86746F46328E}"/>
              </a:ext>
            </a:extLst>
          </p:cNvPr>
          <p:cNvPicPr>
            <a:picLocks noChangeAspect="1"/>
          </p:cNvPicPr>
          <p:nvPr/>
        </p:nvPicPr>
        <p:blipFill>
          <a:blip r:embed="rId6" cstate="hqprint">
            <a:extLst>
              <a:ext uri="{28A0092B-C50C-407E-A947-70E740481C1C}">
                <a14:useLocalDpi xmlns:a14="http://schemas.microsoft.com/office/drawing/2010/main"/>
              </a:ext>
            </a:extLst>
          </a:blip>
          <a:srcRect l="1441" t="891" r="-288"/>
          <a:stretch>
            <a:fillRect/>
          </a:stretch>
        </p:blipFill>
        <p:spPr>
          <a:xfrm>
            <a:off x="7391351" y="1144185"/>
            <a:ext cx="3671123" cy="4755736"/>
          </a:xfrm>
          <a:prstGeom prst="rect">
            <a:avLst/>
          </a:prstGeom>
        </p:spPr>
      </p:pic>
      <p:sp>
        <p:nvSpPr>
          <p:cNvPr id="3" name="TextBox 2">
            <a:extLst>
              <a:ext uri="{FF2B5EF4-FFF2-40B4-BE49-F238E27FC236}">
                <a16:creationId xmlns:a16="http://schemas.microsoft.com/office/drawing/2014/main" id="{83CC9946-32A4-FFE9-A7D7-5A5D7528EB58}"/>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Where do PA products go? / UPAR Training</a:t>
            </a:r>
            <a:endParaRPr lang="en-US" sz="1000">
              <a:solidFill>
                <a:schemeClr val="bg1"/>
              </a:solidFill>
            </a:endParaRPr>
          </a:p>
        </p:txBody>
      </p:sp>
    </p:spTree>
    <p:extLst>
      <p:ext uri="{BB962C8B-B14F-4D97-AF65-F5344CB8AC3E}">
        <p14:creationId xmlns:p14="http://schemas.microsoft.com/office/powerpoint/2010/main" val="102674934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L2: Social Media – Approved Accounts</a:t>
            </a:r>
            <a:endParaRPr lang="en-US"/>
          </a:p>
        </p:txBody>
      </p:sp>
      <p:sp>
        <p:nvSpPr>
          <p:cNvPr id="15" name="Text Placeholder 14">
            <a:extLst>
              <a:ext uri="{FF2B5EF4-FFF2-40B4-BE49-F238E27FC236}">
                <a16:creationId xmlns:a16="http://schemas.microsoft.com/office/drawing/2014/main" id="{F8E0F16C-F14F-8D69-437A-D7E39C134AB5}"/>
              </a:ext>
            </a:extLst>
          </p:cNvPr>
          <p:cNvSpPr>
            <a:spLocks noGrp="1"/>
          </p:cNvSpPr>
          <p:nvPr>
            <p:ph type="body" sz="half" idx="1"/>
          </p:nvPr>
        </p:nvSpPr>
        <p:spPr>
          <a:xfrm>
            <a:off x="609600" y="1600201"/>
            <a:ext cx="12192000" cy="4525963"/>
          </a:xfrm>
        </p:spPr>
        <p:txBody>
          <a:bodyPr lIns="91440" tIns="45720" rIns="91440" bIns="45720" anchor="t"/>
          <a:lstStyle/>
          <a:p>
            <a:pPr lvl="0">
              <a:lnSpc>
                <a:spcPct val="120000"/>
              </a:lnSpc>
              <a:buFont typeface="Symbol" panose="05050102010706020507" pitchFamily="18" charset="2"/>
              <a:buChar char=""/>
            </a:pPr>
            <a:r>
              <a:rPr lang="en-US" sz="1800" dirty="0">
                <a:ea typeface="Times New Roman" panose="02020603050405020304" pitchFamily="18" charset="0"/>
                <a:cs typeface="Trebuchet MS" panose="020B0603020202020204" pitchFamily="34" charset="0"/>
              </a:rPr>
              <a:t>Hawaii Army National Guard</a:t>
            </a:r>
            <a:endParaRPr lang="en-US" sz="1800" dirty="0">
              <a:ea typeface="Times New Roman" panose="02020603050405020304" pitchFamily="18" charset="0"/>
              <a:cs typeface="Times New Roman" panose="02020603050405020304" pitchFamily="18" charset="0"/>
            </a:endParaRPr>
          </a:p>
          <a:p>
            <a:pPr lvl="1">
              <a:lnSpc>
                <a:spcPct val="120000"/>
              </a:lnSpc>
              <a:buFont typeface="Courier New" panose="02070309020205020404" pitchFamily="49" charset="0"/>
              <a:buChar char="o"/>
            </a:pPr>
            <a:r>
              <a:rPr lang="en-US" sz="1800" u="sng" dirty="0">
                <a:solidFill>
                  <a:srgbClr val="6EAC1C"/>
                </a:solidFill>
                <a:ea typeface="Times New Roman" panose="02020603050405020304" pitchFamily="18" charset="0"/>
                <a:cs typeface="Trebuchet MS" panose="020B0603020202020204" pitchFamily="34" charset="0"/>
                <a:hlinkClick r:id="rId3"/>
              </a:rPr>
              <a:t>www.facebook.com/HIARNG</a:t>
            </a:r>
            <a:endParaRPr lang="en-US" sz="1800" dirty="0">
              <a:ea typeface="Times New Roman" panose="02020603050405020304" pitchFamily="18" charset="0"/>
              <a:cs typeface="Times New Roman" panose="02020603050405020304" pitchFamily="18" charset="0"/>
            </a:endParaRPr>
          </a:p>
          <a:p>
            <a:pPr lvl="1">
              <a:lnSpc>
                <a:spcPct val="120000"/>
              </a:lnSpc>
              <a:buFont typeface="Courier New" panose="02070309020205020404" pitchFamily="49" charset="0"/>
              <a:buChar char="o"/>
            </a:pPr>
            <a:r>
              <a:rPr lang="en-US" sz="1800" u="sng" dirty="0">
                <a:solidFill>
                  <a:srgbClr val="6EAC1C"/>
                </a:solidFill>
                <a:ea typeface="Times New Roman" panose="02020603050405020304" pitchFamily="18" charset="0"/>
                <a:cs typeface="Trebuchet MS" panose="020B0603020202020204" pitchFamily="34" charset="0"/>
                <a:hlinkClick r:id="rId4"/>
              </a:rPr>
              <a:t>www.instagram.com/hawaiiarmynationalguard</a:t>
            </a:r>
            <a:endParaRPr lang="en-US" sz="1800" dirty="0">
              <a:ea typeface="Times New Roman" panose="02020603050405020304" pitchFamily="18" charset="0"/>
              <a:cs typeface="Times New Roman" panose="02020603050405020304" pitchFamily="18" charset="0"/>
            </a:endParaRPr>
          </a:p>
          <a:p>
            <a:pPr lvl="1">
              <a:lnSpc>
                <a:spcPct val="120000"/>
              </a:lnSpc>
              <a:buFont typeface="Courier New" panose="02070309020205020404" pitchFamily="49" charset="0"/>
              <a:buChar char="o"/>
            </a:pPr>
            <a:r>
              <a:rPr lang="en-US" sz="1800" u="sng" dirty="0">
                <a:solidFill>
                  <a:srgbClr val="6EAC1C"/>
                </a:solidFill>
                <a:ea typeface="Times New Roman" panose="02020603050405020304" pitchFamily="18" charset="0"/>
                <a:cs typeface="Trebuchet MS" panose="020B0603020202020204" pitchFamily="34" charset="0"/>
                <a:hlinkClick r:id="rId5"/>
              </a:rPr>
              <a:t>www.linkedin.com/company/hiarng</a:t>
            </a:r>
            <a:r>
              <a:rPr lang="en-US" sz="1800" dirty="0">
                <a:ea typeface="Times New Roman" panose="02020603050405020304" pitchFamily="18" charset="0"/>
                <a:cs typeface="Trebuchet MS" panose="020B0603020202020204" pitchFamily="34" charset="0"/>
              </a:rPr>
              <a:t> </a:t>
            </a:r>
            <a:endParaRPr lang="en-US" sz="1800" dirty="0">
              <a:ea typeface="Times New Roman" panose="02020603050405020304" pitchFamily="18" charset="0"/>
              <a:cs typeface="Times New Roman" panose="02020603050405020304" pitchFamily="18" charset="0"/>
            </a:endParaRPr>
          </a:p>
          <a:p>
            <a:pPr marL="0" indent="0">
              <a:lnSpc>
                <a:spcPct val="120000"/>
              </a:lnSpc>
              <a:buNone/>
            </a:pPr>
            <a:endParaRPr lang="en-US" sz="1800" dirty="0">
              <a:solidFill>
                <a:srgbClr val="050505"/>
              </a:solidFill>
              <a:ea typeface="Times New Roman" panose="02020603050405020304" pitchFamily="18" charset="0"/>
              <a:cs typeface="Times New Roman" panose="02020603050405020304" pitchFamily="18" charset="0"/>
            </a:endParaRPr>
          </a:p>
          <a:p>
            <a:pPr lvl="0">
              <a:lnSpc>
                <a:spcPct val="120000"/>
              </a:lnSpc>
              <a:buFont typeface="Symbol" panose="05050102010706020507" pitchFamily="18" charset="2"/>
              <a:buChar char=""/>
            </a:pPr>
            <a:r>
              <a:rPr lang="en-US" sz="1800" dirty="0">
                <a:solidFill>
                  <a:srgbClr val="000000"/>
                </a:solidFill>
                <a:ea typeface="Times New Roman" panose="02020603050405020304" pitchFamily="18" charset="0"/>
                <a:cs typeface="Times New Roman" panose="02020603050405020304" pitchFamily="18" charset="0"/>
              </a:rPr>
              <a:t>Hawaii Air National Guard</a:t>
            </a:r>
            <a:endParaRPr lang="en-US" sz="1800" dirty="0">
              <a:ea typeface="Times New Roman" panose="02020603050405020304" pitchFamily="18" charset="0"/>
              <a:cs typeface="Times New Roman" panose="02020603050405020304" pitchFamily="18" charset="0"/>
            </a:endParaRPr>
          </a:p>
          <a:p>
            <a:pPr lvl="1">
              <a:lnSpc>
                <a:spcPct val="120000"/>
              </a:lnSpc>
              <a:buFont typeface="Courier New" panose="02070309020205020404" pitchFamily="49" charset="0"/>
              <a:buChar char="o"/>
            </a:pPr>
            <a:r>
              <a:rPr lang="en-US" sz="1800" u="sng" dirty="0">
                <a:solidFill>
                  <a:srgbClr val="6EAC1C"/>
                </a:solidFill>
                <a:ea typeface="Times New Roman" panose="02020603050405020304" pitchFamily="18" charset="0"/>
                <a:cs typeface="Times New Roman"/>
                <a:hlinkClick r:id="rId6"/>
              </a:rPr>
              <a:t>www.facebook.com/hawaiiairguard</a:t>
            </a:r>
            <a:endParaRPr lang="en-US" sz="1800" dirty="0">
              <a:ea typeface="Times New Roman" panose="02020603050405020304" pitchFamily="18" charset="0"/>
              <a:cs typeface="Times New Roman"/>
            </a:endParaRPr>
          </a:p>
          <a:p>
            <a:pPr lvl="1">
              <a:lnSpc>
                <a:spcPct val="120000"/>
              </a:lnSpc>
              <a:buFont typeface="Courier New" panose="02070309020205020404" pitchFamily="49" charset="0"/>
              <a:buChar char="o"/>
            </a:pPr>
            <a:r>
              <a:rPr lang="en-US" sz="1800" u="sng" dirty="0">
                <a:solidFill>
                  <a:srgbClr val="6EAC1C"/>
                </a:solidFill>
                <a:ea typeface="Times New Roman" panose="02020603050405020304" pitchFamily="18" charset="0"/>
                <a:cs typeface="Times New Roman"/>
                <a:hlinkClick r:id="rId7"/>
              </a:rPr>
              <a:t>www.instagram.com/hawaiiairnationalguard/</a:t>
            </a:r>
            <a:r>
              <a:rPr lang="en-US" sz="1800" dirty="0">
                <a:ea typeface="Times New Roman" panose="02020603050405020304" pitchFamily="18" charset="0"/>
                <a:cs typeface="Times New Roman"/>
              </a:rPr>
              <a:t> </a:t>
            </a:r>
          </a:p>
          <a:p>
            <a:pPr lvl="1">
              <a:lnSpc>
                <a:spcPct val="120000"/>
              </a:lnSpc>
              <a:buFont typeface="Courier New" panose="02070309020205020404" pitchFamily="49" charset="0"/>
              <a:buChar char="o"/>
            </a:pPr>
            <a:r>
              <a:rPr lang="en-US" sz="1800" u="sng" dirty="0">
                <a:solidFill>
                  <a:srgbClr val="6EAC1C"/>
                </a:solidFill>
                <a:ea typeface="Times New Roman" panose="02020603050405020304" pitchFamily="18" charset="0"/>
                <a:cs typeface="Times New Roman"/>
                <a:hlinkClick r:id="rId8"/>
              </a:rPr>
              <a:t>www.linkedin.com/company/hiang</a:t>
            </a:r>
            <a:r>
              <a:rPr lang="en-US" sz="1800" dirty="0">
                <a:ea typeface="Times New Roman" panose="02020603050405020304" pitchFamily="18" charset="0"/>
                <a:cs typeface="Times New Roman"/>
              </a:rPr>
              <a:t> </a:t>
            </a:r>
          </a:p>
          <a:p>
            <a:pPr lvl="1">
              <a:lnSpc>
                <a:spcPct val="120000"/>
              </a:lnSpc>
              <a:buFont typeface="Courier New" panose="02070309020205020404" pitchFamily="49" charset="0"/>
              <a:buChar char="o"/>
            </a:pPr>
            <a:r>
              <a:rPr lang="en-US" sz="1800" dirty="0">
                <a:ea typeface="Times New Roman" panose="02020603050405020304" pitchFamily="18" charset="0"/>
                <a:cs typeface="Times New Roman"/>
                <a:hlinkClick r:id="rId9"/>
              </a:rPr>
              <a:t>https://x.com/HiAirGuard</a:t>
            </a:r>
            <a:r>
              <a:rPr lang="en-US" sz="1800" dirty="0">
                <a:ea typeface="Times New Roman" panose="02020603050405020304" pitchFamily="18" charset="0"/>
                <a:cs typeface="Times New Roman"/>
              </a:rPr>
              <a:t> </a:t>
            </a:r>
          </a:p>
          <a:p>
            <a:pPr lvl="1">
              <a:lnSpc>
                <a:spcPct val="120000"/>
              </a:lnSpc>
              <a:buFont typeface="Courier New" panose="02070309020205020404" pitchFamily="49" charset="0"/>
              <a:buChar char="o"/>
            </a:pPr>
            <a:r>
              <a:rPr lang="en-US" sz="1800" dirty="0">
                <a:ea typeface="Times New Roman" panose="02020603050405020304" pitchFamily="18" charset="0"/>
                <a:cs typeface="Times New Roman"/>
                <a:hlinkClick r:id="rId10"/>
              </a:rPr>
              <a:t>https://www.youtube.com/user/HIairguard</a:t>
            </a:r>
            <a:r>
              <a:rPr lang="en-US" sz="1800" dirty="0">
                <a:ea typeface="Times New Roman" panose="02020603050405020304" pitchFamily="18" charset="0"/>
                <a:cs typeface="Times New Roman"/>
              </a:rPr>
              <a:t> </a:t>
            </a:r>
          </a:p>
          <a:p>
            <a:pPr marL="742950" marR="0" lvl="1" indent="-285750">
              <a:lnSpc>
                <a:spcPct val="120000"/>
              </a:lnSpc>
              <a:buFont typeface="Courier New" panose="02070309020205020404" pitchFamily="49" charset="0"/>
              <a:buChar char="o"/>
            </a:pPr>
            <a:endParaRPr lang="en-US" sz="1800" u="sng" dirty="0">
              <a:solidFill>
                <a:srgbClr val="6EAC1C"/>
              </a:solidFill>
              <a:ea typeface="Times New Roman" panose="02020603050405020304" pitchFamily="18" charset="0"/>
              <a:cs typeface="Times New Roman" panose="02020603050405020304" pitchFamily="18" charset="0"/>
            </a:endParaRPr>
          </a:p>
          <a:p>
            <a:pPr marL="742950" marR="0" lvl="1" indent="-285750">
              <a:lnSpc>
                <a:spcPct val="120000"/>
              </a:lnSpc>
              <a:buFont typeface="Courier New" panose="02070309020205020404" pitchFamily="49" charset="0"/>
              <a:buChar char="o"/>
            </a:pPr>
            <a:endParaRPr lang="en-US" sz="1800" u="sng" dirty="0">
              <a:solidFill>
                <a:srgbClr val="6EAC1C"/>
              </a:solidFill>
              <a:effectLst/>
              <a:ea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9F3D690-DA86-0E33-1D08-2EBED9C3C912}"/>
              </a:ext>
            </a:extLst>
          </p:cNvPr>
          <p:cNvSpPr>
            <a:spLocks noGrp="1"/>
          </p:cNvSpPr>
          <p:nvPr>
            <p:ph sz="quarter" idx="2"/>
          </p:nvPr>
        </p:nvSpPr>
        <p:spPr>
          <a:xfrm>
            <a:off x="6324600" y="1600200"/>
            <a:ext cx="5257800" cy="4648200"/>
          </a:xfrm>
        </p:spPr>
        <p:txBody>
          <a:bodyPr/>
          <a:lstStyle/>
          <a:p>
            <a:pPr marL="342900" marR="0" lvl="0" indent="-342900">
              <a:lnSpc>
                <a:spcPct val="120000"/>
              </a:lnSpc>
              <a:buFont typeface="Symbol" panose="05050102010706020507" pitchFamily="18" charset="2"/>
              <a:buChar char=""/>
            </a:pPr>
            <a:r>
              <a:rPr lang="en-US" sz="1800" dirty="0">
                <a:effectLst/>
                <a:ea typeface="Times New Roman" panose="02020603050405020304" pitchFamily="18" charset="0"/>
                <a:cs typeface="Trebuchet MS" panose="020B0603020202020204" pitchFamily="34" charset="0"/>
              </a:rPr>
              <a:t>Hawaii National Guard Leadership</a:t>
            </a:r>
            <a:endParaRPr lang="en-US" sz="1800" dirty="0">
              <a:effectLst/>
              <a:ea typeface="Times New Roman" panose="02020603050405020304" pitchFamily="18" charset="0"/>
              <a:cs typeface="Times New Roman" panose="02020603050405020304" pitchFamily="18" charset="0"/>
            </a:endParaRPr>
          </a:p>
          <a:p>
            <a:pPr marL="742950" marR="0" lvl="1" indent="-285750">
              <a:lnSpc>
                <a:spcPct val="120000"/>
              </a:lnSpc>
              <a:buFont typeface="Courier New" panose="02070309020205020404" pitchFamily="49" charset="0"/>
              <a:buChar char="o"/>
            </a:pPr>
            <a:r>
              <a:rPr lang="en-US" sz="1800" u="sng" dirty="0">
                <a:solidFill>
                  <a:srgbClr val="6EAC1C"/>
                </a:solidFill>
                <a:effectLst/>
                <a:ea typeface="Times New Roman" panose="02020603050405020304" pitchFamily="18" charset="0"/>
                <a:cs typeface="Trebuchet MS" panose="020B0603020202020204" pitchFamily="34" charset="0"/>
                <a:hlinkClick r:id="rId11"/>
              </a:rPr>
              <a:t>www.facebook.com/taghawaii</a:t>
            </a:r>
            <a:endParaRPr lang="en-US" sz="1800" dirty="0">
              <a:effectLst/>
              <a:ea typeface="Times New Roman" panose="02020603050405020304" pitchFamily="18" charset="0"/>
              <a:cs typeface="Times New Roman" panose="02020603050405020304" pitchFamily="18" charset="0"/>
            </a:endParaRPr>
          </a:p>
          <a:p>
            <a:pPr marL="742950" marR="0" lvl="1" indent="-285750">
              <a:lnSpc>
                <a:spcPct val="120000"/>
              </a:lnSpc>
              <a:buFont typeface="Courier New" panose="02070309020205020404" pitchFamily="49" charset="0"/>
              <a:buChar char="o"/>
            </a:pPr>
            <a:r>
              <a:rPr lang="en-US" sz="1800" u="sng" dirty="0">
                <a:solidFill>
                  <a:srgbClr val="6EAC1C"/>
                </a:solidFill>
                <a:effectLst/>
                <a:ea typeface="Times New Roman" panose="02020603050405020304" pitchFamily="18" charset="0"/>
                <a:cs typeface="Trebuchet MS" panose="020B0603020202020204" pitchFamily="34" charset="0"/>
                <a:hlinkClick r:id="rId12"/>
              </a:rPr>
              <a:t>www.instagram.com/tagofhawaii</a:t>
            </a:r>
            <a:r>
              <a:rPr lang="en-US" sz="1800" dirty="0">
                <a:effectLst/>
                <a:ea typeface="Times New Roman" panose="02020603050405020304" pitchFamily="18" charset="0"/>
                <a:cs typeface="Trebuchet MS" panose="020B0603020202020204" pitchFamily="34" charset="0"/>
              </a:rPr>
              <a:t> </a:t>
            </a:r>
            <a:endParaRPr lang="en-US" sz="1800" dirty="0">
              <a:effectLst/>
              <a:ea typeface="Times New Roman" panose="02020603050405020304" pitchFamily="18" charset="0"/>
              <a:cs typeface="Times New Roman" panose="02020603050405020304" pitchFamily="18" charset="0"/>
            </a:endParaRPr>
          </a:p>
          <a:p>
            <a:pPr marL="742950" marR="0" lvl="1" indent="-285750">
              <a:lnSpc>
                <a:spcPct val="120000"/>
              </a:lnSpc>
              <a:buFont typeface="Courier New" panose="02070309020205020404" pitchFamily="49" charset="0"/>
              <a:buChar char="o"/>
            </a:pPr>
            <a:r>
              <a:rPr lang="en-US" sz="1800" u="sng" dirty="0">
                <a:solidFill>
                  <a:srgbClr val="6EAC1C"/>
                </a:solidFill>
                <a:effectLst/>
                <a:ea typeface="Times New Roman" panose="02020603050405020304" pitchFamily="18" charset="0"/>
                <a:cs typeface="Trebuchet MS" panose="020B0603020202020204" pitchFamily="34" charset="0"/>
                <a:hlinkClick r:id="rId13"/>
              </a:rPr>
              <a:t>https://twitter.com/HawaiiTAG</a:t>
            </a:r>
            <a:r>
              <a:rPr lang="en-US" sz="1800" dirty="0">
                <a:effectLst/>
                <a:ea typeface="Times New Roman" panose="02020603050405020304" pitchFamily="18" charset="0"/>
                <a:cs typeface="Trebuchet MS" panose="020B0603020202020204" pitchFamily="34" charset="0"/>
              </a:rPr>
              <a:t>  </a:t>
            </a:r>
            <a:endParaRPr lang="en-US" sz="1800" dirty="0">
              <a:effectLst/>
              <a:ea typeface="Times New Roman" panose="02020603050405020304" pitchFamily="18" charset="0"/>
              <a:cs typeface="Times New Roman" panose="02020603050405020304" pitchFamily="18" charset="0"/>
            </a:endParaRPr>
          </a:p>
          <a:p>
            <a:pPr marL="742950" marR="0" lvl="1" indent="-285750">
              <a:lnSpc>
                <a:spcPct val="120000"/>
              </a:lnSpc>
              <a:buFont typeface="Courier New" panose="02070309020205020404" pitchFamily="49" charset="0"/>
              <a:buChar char="o"/>
            </a:pPr>
            <a:r>
              <a:rPr lang="en-US" sz="1800" u="sng" dirty="0">
                <a:solidFill>
                  <a:srgbClr val="6EAC1C"/>
                </a:solidFill>
                <a:effectLst/>
                <a:ea typeface="Times New Roman" panose="02020603050405020304" pitchFamily="18" charset="0"/>
                <a:cs typeface="Trebuchet MS" panose="020B0603020202020204" pitchFamily="34" charset="0"/>
                <a:hlinkClick r:id="rId14"/>
              </a:rPr>
              <a:t>www.linkedin.com/company/hidod</a:t>
            </a:r>
            <a:r>
              <a:rPr lang="en-US" sz="1800" dirty="0">
                <a:effectLst/>
                <a:ea typeface="Times New Roman" panose="02020603050405020304" pitchFamily="18" charset="0"/>
                <a:cs typeface="Trebuchet MS" panose="020B0603020202020204" pitchFamily="34" charset="0"/>
              </a:rPr>
              <a:t> </a:t>
            </a:r>
          </a:p>
          <a:p>
            <a:pPr lvl="1">
              <a:lnSpc>
                <a:spcPct val="120000"/>
              </a:lnSpc>
              <a:buFont typeface="Courier New" panose="02070309020205020404" pitchFamily="49" charset="0"/>
              <a:buChar char="o"/>
            </a:pPr>
            <a:r>
              <a:rPr lang="en-US" sz="1800" dirty="0">
                <a:ea typeface="Times New Roman" panose="02020603050405020304" pitchFamily="18" charset="0"/>
                <a:cs typeface="Times New Roman" panose="02020603050405020304" pitchFamily="18" charset="0"/>
                <a:hlinkClick r:id="rId15"/>
              </a:rPr>
              <a:t>https://www.youtube.com/@HI_DOD_PA</a:t>
            </a:r>
            <a:r>
              <a:rPr lang="en-US" sz="1800" dirty="0">
                <a:ea typeface="Times New Roman" panose="02020603050405020304" pitchFamily="18" charset="0"/>
                <a:cs typeface="Times New Roman" panose="02020603050405020304" pitchFamily="18" charset="0"/>
              </a:rPr>
              <a:t> </a:t>
            </a:r>
            <a:endParaRPr lang="en-US" sz="1800" dirty="0">
              <a:effectLst/>
              <a:ea typeface="Times New Roman" panose="02020603050405020304" pitchFamily="18" charset="0"/>
              <a:cs typeface="Times New Roman" panose="02020603050405020304" pitchFamily="18" charset="0"/>
            </a:endParaRPr>
          </a:p>
          <a:p>
            <a:pPr marL="742950" marR="0" lvl="1" indent="-285750">
              <a:lnSpc>
                <a:spcPct val="120000"/>
              </a:lnSpc>
              <a:buFont typeface="Courier New" panose="02070309020205020404" pitchFamily="49" charset="0"/>
              <a:buChar char="o"/>
            </a:pPr>
            <a:r>
              <a:rPr lang="en-US" sz="1800" u="sng" dirty="0">
                <a:solidFill>
                  <a:srgbClr val="6EAC1C"/>
                </a:solidFill>
                <a:effectLst/>
                <a:ea typeface="Times New Roman" panose="02020603050405020304" pitchFamily="18" charset="0"/>
                <a:cs typeface="Trebuchet MS" panose="020B0603020202020204" pitchFamily="34" charset="0"/>
                <a:hlinkClick r:id="rId16"/>
              </a:rPr>
              <a:t>www.facebook.com/daghawaii/</a:t>
            </a:r>
            <a:r>
              <a:rPr lang="en-US" sz="1800" dirty="0">
                <a:effectLst/>
                <a:ea typeface="Times New Roman" panose="02020603050405020304" pitchFamily="18" charset="0"/>
                <a:cs typeface="Trebuchet MS" panose="020B0603020202020204" pitchFamily="34" charset="0"/>
              </a:rPr>
              <a:t> </a:t>
            </a:r>
            <a:endParaRPr lang="en-US" sz="1800" dirty="0">
              <a:effectLst/>
              <a:ea typeface="Times New Roman" panose="02020603050405020304" pitchFamily="18" charset="0"/>
              <a:cs typeface="Times New Roman" panose="02020603050405020304" pitchFamily="18" charset="0"/>
            </a:endParaRPr>
          </a:p>
          <a:p>
            <a:pPr marL="742950" marR="0" lvl="1" indent="-285750">
              <a:lnSpc>
                <a:spcPct val="120000"/>
              </a:lnSpc>
              <a:buFont typeface="Courier New" panose="02070309020205020404" pitchFamily="49" charset="0"/>
              <a:buChar char="o"/>
            </a:pPr>
            <a:r>
              <a:rPr lang="en-US" sz="1800" u="sng" dirty="0">
                <a:solidFill>
                  <a:srgbClr val="6EAC1C"/>
                </a:solidFill>
                <a:effectLst/>
                <a:ea typeface="Times New Roman" panose="02020603050405020304" pitchFamily="18" charset="0"/>
                <a:cs typeface="Trebuchet MS" panose="020B0603020202020204" pitchFamily="34" charset="0"/>
                <a:hlinkClick r:id="rId17"/>
              </a:rPr>
              <a:t>www.facebook.com/cselhawaii</a:t>
            </a:r>
            <a:r>
              <a:rPr lang="en-US" sz="1800" dirty="0">
                <a:effectLst/>
                <a:ea typeface="Times New Roman" panose="02020603050405020304" pitchFamily="18" charset="0"/>
                <a:cs typeface="Trebuchet MS" panose="020B0603020202020204" pitchFamily="34" charset="0"/>
              </a:rPr>
              <a:t> </a:t>
            </a:r>
          </a:p>
          <a:p>
            <a:pPr marL="0" indent="0">
              <a:buNone/>
            </a:pPr>
            <a:endParaRPr lang="en-US" sz="1800" dirty="0"/>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B4D3BC2-4B04-93E0-3C52-74A2241B1325}"/>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Where do PA products go? / UPAR Training</a:t>
            </a:r>
            <a:endParaRPr lang="en-US" sz="1000">
              <a:solidFill>
                <a:schemeClr val="bg1"/>
              </a:solidFill>
            </a:endParaRPr>
          </a:p>
        </p:txBody>
      </p:sp>
    </p:spTree>
    <p:extLst>
      <p:ext uri="{BB962C8B-B14F-4D97-AF65-F5344CB8AC3E}">
        <p14:creationId xmlns:p14="http://schemas.microsoft.com/office/powerpoint/2010/main" val="25146805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L2: Posted on DVIDS, Potential L3</a:t>
            </a:r>
            <a:endParaRPr lang="en-US"/>
          </a:p>
        </p:txBody>
      </p:sp>
      <p:pic>
        <p:nvPicPr>
          <p:cNvPr id="10" name="Picture 5">
            <a:extLst>
              <a:ext uri="{FF2B5EF4-FFF2-40B4-BE49-F238E27FC236}">
                <a16:creationId xmlns:a16="http://schemas.microsoft.com/office/drawing/2014/main" id="{AE857908-9325-FA4E-A193-5564536FDB0F}"/>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bwMode="auto">
          <a:xfrm>
            <a:off x="1960313" y="1429369"/>
            <a:ext cx="8285751" cy="469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0A14534-57D0-3390-3373-1667D5959F3F}"/>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Where do PA products go? / UPAR Training</a:t>
            </a:r>
            <a:endParaRPr lang="en-US" sz="1000">
              <a:solidFill>
                <a:schemeClr val="bg1"/>
              </a:solidFill>
            </a:endParaRPr>
          </a:p>
        </p:txBody>
      </p:sp>
    </p:spTree>
    <p:extLst>
      <p:ext uri="{BB962C8B-B14F-4D97-AF65-F5344CB8AC3E}">
        <p14:creationId xmlns:p14="http://schemas.microsoft.com/office/powerpoint/2010/main" val="14525887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L3: Your Photo Can Go Anywhere</a:t>
            </a:r>
            <a:endParaRPr lang="en-US"/>
          </a:p>
        </p:txBody>
      </p:sp>
      <p:sp>
        <p:nvSpPr>
          <p:cNvPr id="12" name="Content Placeholder 11">
            <a:extLst>
              <a:ext uri="{FF2B5EF4-FFF2-40B4-BE49-F238E27FC236}">
                <a16:creationId xmlns:a16="http://schemas.microsoft.com/office/drawing/2014/main" id="{4C97086F-AD9B-EF00-1C99-3DAB84402655}"/>
              </a:ext>
            </a:extLst>
          </p:cNvPr>
          <p:cNvSpPr>
            <a:spLocks noGrp="1"/>
          </p:cNvSpPr>
          <p:nvPr>
            <p:ph sz="half" idx="1"/>
          </p:nvPr>
        </p:nvSpPr>
        <p:spPr/>
        <p:txBody>
          <a:bodyPr lIns="91440" tIns="45720" rIns="91440" bIns="45720" anchor="t"/>
          <a:lstStyle/>
          <a:p>
            <a:pPr marL="571500" indent="-571500">
              <a:spcBef>
                <a:spcPct val="0"/>
              </a:spcBef>
              <a:buFont typeface="Arial,Sans-Serif"/>
            </a:pPr>
            <a:r>
              <a:rPr lang="en-US"/>
              <a:t>National Social Media</a:t>
            </a:r>
          </a:p>
          <a:p>
            <a:pPr marL="971550" lvl="1" indent="-571500">
              <a:spcBef>
                <a:spcPct val="0"/>
              </a:spcBef>
              <a:buFont typeface="Arial,Sans-Serif"/>
            </a:pPr>
            <a:r>
              <a:rPr lang="en-US"/>
              <a:t>Big Army, Big Air, NGB</a:t>
            </a:r>
          </a:p>
          <a:p>
            <a:pPr marL="571500" indent="-571500">
              <a:spcBef>
                <a:spcPct val="0"/>
              </a:spcBef>
              <a:buFont typeface="Arial,Sans-Serif"/>
            </a:pPr>
            <a:r>
              <a:rPr lang="en-US"/>
              <a:t>Newspaper</a:t>
            </a:r>
          </a:p>
          <a:p>
            <a:pPr marL="571500" indent="-571500">
              <a:spcBef>
                <a:spcPct val="0"/>
              </a:spcBef>
              <a:buFont typeface="Arial,Sans-Serif"/>
            </a:pPr>
            <a:r>
              <a:rPr lang="en-US"/>
              <a:t>TV</a:t>
            </a: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7012FAA-AF72-3C44-98B8-F13897769FF0}"/>
              </a:ext>
            </a:extLst>
          </p:cNvPr>
          <p:cNvSpPr/>
          <p:nvPr/>
        </p:nvSpPr>
        <p:spPr>
          <a:xfrm>
            <a:off x="576943" y="1217726"/>
            <a:ext cx="4807050" cy="820674"/>
          </a:xfrm>
          <a:prstGeom prst="rect">
            <a:avLst/>
          </a:prstGeom>
        </p:spPr>
        <p:txBody>
          <a:bodyPr wrap="square" lIns="91440" tIns="45720" rIns="91440" bIns="45720" anchor="t">
            <a:spAutoFit/>
          </a:bodyPr>
          <a:lstStyle/>
          <a:p>
            <a:pPr marL="571500" indent="-571500" eaLnBrk="1" hangingPunct="1">
              <a:lnSpc>
                <a:spcPct val="150000"/>
              </a:lnSpc>
              <a:buFont typeface="Arial" panose="020B0604020202020204" pitchFamily="34" charset="0"/>
              <a:buChar char="•"/>
            </a:pPr>
            <a:endParaRPr lang="en-US" altLang="en-US" sz="3600">
              <a:cs typeface="Arial"/>
            </a:endParaRPr>
          </a:p>
        </p:txBody>
      </p:sp>
      <p:pic>
        <p:nvPicPr>
          <p:cNvPr id="6" name="Content Placeholder 2">
            <a:extLst>
              <a:ext uri="{FF2B5EF4-FFF2-40B4-BE49-F238E27FC236}">
                <a16:creationId xmlns:a16="http://schemas.microsoft.com/office/drawing/2014/main" id="{BD7C4810-45B0-0641-87D4-DFD5C5E838A9}"/>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83479" y="1216283"/>
            <a:ext cx="4815222" cy="49183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2">
            <a:extLst>
              <a:ext uri="{FF2B5EF4-FFF2-40B4-BE49-F238E27FC236}">
                <a16:creationId xmlns:a16="http://schemas.microsoft.com/office/drawing/2014/main" id="{81B13385-CB5D-3E4B-811C-5CFC9EACDF9C}"/>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327499" y="4872973"/>
            <a:ext cx="2021823" cy="126555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id="{22A9AB10-C570-6A4D-9E31-F31FB45D84D3}"/>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790021" y="5127514"/>
            <a:ext cx="988116" cy="9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0B3ECBB3-54DB-584C-AF88-831B84433DCA}"/>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553156" y="5116014"/>
            <a:ext cx="953326" cy="101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black x with white background&#10;&#10;Description automatically generated">
            <a:extLst>
              <a:ext uri="{FF2B5EF4-FFF2-40B4-BE49-F238E27FC236}">
                <a16:creationId xmlns:a16="http://schemas.microsoft.com/office/drawing/2014/main" id="{4505B3C4-1BCB-38A9-79C7-F6D2D793774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863814" y="5119446"/>
            <a:ext cx="1009737" cy="1015720"/>
          </a:xfrm>
          <a:prstGeom prst="rect">
            <a:avLst/>
          </a:prstGeom>
        </p:spPr>
      </p:pic>
      <p:sp>
        <p:nvSpPr>
          <p:cNvPr id="3" name="TextBox 2">
            <a:extLst>
              <a:ext uri="{FF2B5EF4-FFF2-40B4-BE49-F238E27FC236}">
                <a16:creationId xmlns:a16="http://schemas.microsoft.com/office/drawing/2014/main" id="{A36D7725-72DB-D595-C25B-8A8AECE2C1A3}"/>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Where do PA products go? / UPAR Training</a:t>
            </a:r>
            <a:endParaRPr lang="en-US" sz="1000">
              <a:solidFill>
                <a:schemeClr val="bg1"/>
              </a:solidFill>
            </a:endParaRPr>
          </a:p>
        </p:txBody>
      </p:sp>
    </p:spTree>
    <p:extLst>
      <p:ext uri="{BB962C8B-B14F-4D97-AF65-F5344CB8AC3E}">
        <p14:creationId xmlns:p14="http://schemas.microsoft.com/office/powerpoint/2010/main" val="42681241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pPr marL="0" indent="0">
              <a:spcBef>
                <a:spcPct val="0"/>
              </a:spcBef>
              <a:buNone/>
            </a:pPr>
            <a:r>
              <a:rPr lang="en-US"/>
              <a:t>Who are the higher PA elements?</a:t>
            </a:r>
          </a:p>
        </p:txBody>
      </p:sp>
      <p:sp>
        <p:nvSpPr>
          <p:cNvPr id="6" name="Content Placeholder 5">
            <a:extLst>
              <a:ext uri="{FF2B5EF4-FFF2-40B4-BE49-F238E27FC236}">
                <a16:creationId xmlns:a16="http://schemas.microsoft.com/office/drawing/2014/main" id="{B2542B6C-0881-10FE-71AA-2339366F5D25}"/>
              </a:ext>
            </a:extLst>
          </p:cNvPr>
          <p:cNvSpPr>
            <a:spLocks noGrp="1"/>
          </p:cNvSpPr>
          <p:nvPr>
            <p:ph idx="1"/>
          </p:nvPr>
        </p:nvSpPr>
        <p:spPr/>
        <p:txBody>
          <a:bodyPr lIns="91440" tIns="45720" rIns="91440" bIns="45720" anchor="t"/>
          <a:lstStyle/>
          <a:p>
            <a:pPr>
              <a:spcBef>
                <a:spcPct val="0"/>
              </a:spcBef>
            </a:pPr>
            <a:r>
              <a:rPr lang="en-US" sz="2800"/>
              <a:t>State PAO</a:t>
            </a:r>
          </a:p>
          <a:p>
            <a:pPr>
              <a:spcBef>
                <a:spcPct val="0"/>
              </a:spcBef>
            </a:pPr>
            <a:r>
              <a:rPr lang="en-US" sz="2800"/>
              <a:t>117th MPAD</a:t>
            </a:r>
          </a:p>
          <a:p>
            <a:pPr>
              <a:spcBef>
                <a:spcPct val="0"/>
              </a:spcBef>
            </a:pPr>
            <a:r>
              <a:rPr lang="en-US" sz="2800"/>
              <a:t>154</a:t>
            </a:r>
            <a:r>
              <a:rPr lang="en-US" sz="2800" baseline="30000"/>
              <a:t>th</a:t>
            </a:r>
            <a:r>
              <a:rPr lang="en-US" sz="2800"/>
              <a:t> Wing PAO</a:t>
            </a:r>
          </a:p>
          <a:p>
            <a:pPr>
              <a:spcBef>
                <a:spcPct val="0"/>
              </a:spcBef>
            </a:pPr>
            <a:r>
              <a:rPr lang="en-US" sz="2800"/>
              <a:t>Joint Staff PAO </a:t>
            </a:r>
          </a:p>
          <a:p>
            <a:pPr>
              <a:spcBef>
                <a:spcPct val="0"/>
              </a:spcBef>
            </a:pPr>
            <a:r>
              <a:rPr lang="en-US" sz="2800"/>
              <a:t>Joint Task Force PAO</a:t>
            </a:r>
            <a:endParaRPr lang="en-US" sz="28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7012FAA-AF72-3C44-98B8-F13897769FF0}"/>
              </a:ext>
            </a:extLst>
          </p:cNvPr>
          <p:cNvSpPr/>
          <p:nvPr/>
        </p:nvSpPr>
        <p:spPr>
          <a:xfrm>
            <a:off x="576262" y="1217612"/>
            <a:ext cx="10701338"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US" altLang="en-US" sz="2400">
              <a:cs typeface="Arial"/>
            </a:endParaRPr>
          </a:p>
        </p:txBody>
      </p:sp>
      <p:sp>
        <p:nvSpPr>
          <p:cNvPr id="3" name="TextBox 2">
            <a:extLst>
              <a:ext uri="{FF2B5EF4-FFF2-40B4-BE49-F238E27FC236}">
                <a16:creationId xmlns:a16="http://schemas.microsoft.com/office/drawing/2014/main" id="{E238EE50-2AC9-75D0-7687-3DA3DBAD10C6}"/>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Where do PA products go? / UPAR Training</a:t>
            </a:r>
            <a:endParaRPr lang="en-US" sz="1000">
              <a:solidFill>
                <a:schemeClr val="bg1"/>
              </a:solidFill>
            </a:endParaRPr>
          </a:p>
        </p:txBody>
      </p:sp>
    </p:spTree>
    <p:extLst>
      <p:ext uri="{BB962C8B-B14F-4D97-AF65-F5344CB8AC3E}">
        <p14:creationId xmlns:p14="http://schemas.microsoft.com/office/powerpoint/2010/main" val="6999260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F7FC65-369B-B544-92D0-EF1A394C0C79}"/>
              </a:ext>
            </a:extLst>
          </p:cNvPr>
          <p:cNvSpPr/>
          <p:nvPr/>
        </p:nvSpPr>
        <p:spPr>
          <a:xfrm>
            <a:off x="-6625" y="1"/>
            <a:ext cx="4045224" cy="6875810"/>
          </a:xfrm>
          <a:prstGeom prst="rect">
            <a:avLst/>
          </a:prstGeom>
          <a:gradFill flip="none" rotWithShape="1">
            <a:gsLst>
              <a:gs pos="0">
                <a:schemeClr val="accent1">
                  <a:lumMod val="50000"/>
                </a:schemeClr>
              </a:gs>
              <a:gs pos="26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rtl="0">
              <a:lnSpc>
                <a:spcPct val="177469"/>
              </a:lnSpc>
            </a:pPr>
            <a:endParaRPr lang="en-US">
              <a:cs typeface="Segoe UI"/>
            </a:endParaRPr>
          </a:p>
        </p:txBody>
      </p:sp>
      <p:sp>
        <p:nvSpPr>
          <p:cNvPr id="6" name="Rectangle 5">
            <a:extLst>
              <a:ext uri="{FF2B5EF4-FFF2-40B4-BE49-F238E27FC236}">
                <a16:creationId xmlns:a16="http://schemas.microsoft.com/office/drawing/2014/main" id="{56961709-C386-1745-BBAA-62D4422C4148}"/>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4B027A9-A0A3-AF47-A57F-A2AEAE5A80D3}"/>
              </a:ext>
            </a:extLst>
          </p:cNvPr>
          <p:cNvSpPr/>
          <p:nvPr/>
        </p:nvSpPr>
        <p:spPr>
          <a:xfrm>
            <a:off x="609600" y="3426883"/>
            <a:ext cx="3448050" cy="2246769"/>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ltLang="en-US" sz="1400">
                <a:solidFill>
                  <a:schemeClr val="bg1">
                    <a:lumMod val="85000"/>
                  </a:schemeClr>
                </a:solidFill>
              </a:rPr>
              <a:t>In the beginning</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Policy</a:t>
            </a:r>
          </a:p>
          <a:p>
            <a:pPr marL="285750" indent="-285750">
              <a:buFont typeface="Arial" panose="020B0604020202020204" pitchFamily="34" charset="0"/>
              <a:buChar char="•"/>
            </a:pPr>
            <a:r>
              <a:rPr lang="en-US" altLang="en-US" sz="1400">
                <a:solidFill>
                  <a:schemeClr val="bg1">
                    <a:lumMod val="85000"/>
                  </a:schemeClr>
                </a:solidFill>
              </a:rPr>
              <a:t>UPAR Responsibilities</a:t>
            </a:r>
          </a:p>
          <a:p>
            <a:pPr marL="285750" indent="-285750">
              <a:buFont typeface="Arial" panose="020B0604020202020204" pitchFamily="34" charset="0"/>
              <a:buChar char="•"/>
            </a:pPr>
            <a:r>
              <a:rPr lang="en-US" altLang="en-US" sz="1400">
                <a:solidFill>
                  <a:schemeClr val="bg1">
                    <a:lumMod val="85000"/>
                  </a:schemeClr>
                </a:solidFill>
              </a:rPr>
              <a:t>Public Affairs Planning</a:t>
            </a:r>
          </a:p>
          <a:p>
            <a:pPr marL="285750" indent="-285750">
              <a:buFont typeface="Arial" panose="020B0604020202020204" pitchFamily="34" charset="0"/>
              <a:buChar char="•"/>
            </a:pPr>
            <a:r>
              <a:rPr lang="en-US" altLang="en-US" sz="1400">
                <a:solidFill>
                  <a:schemeClr val="bg1">
                    <a:lumMod val="85000"/>
                  </a:schemeClr>
                </a:solidFill>
              </a:rPr>
              <a:t>Public Affairs Liaison</a:t>
            </a:r>
          </a:p>
          <a:p>
            <a:pPr marL="285750" indent="-285750">
              <a:buFont typeface="Arial" panose="020B0604020202020204" pitchFamily="34" charset="0"/>
              <a:buChar char="•"/>
            </a:pPr>
            <a:r>
              <a:rPr lang="en-US" sz="1400">
                <a:solidFill>
                  <a:schemeClr val="bg1">
                    <a:lumMod val="85000"/>
                  </a:schemeClr>
                </a:solidFill>
                <a:cs typeface="Arial"/>
              </a:rPr>
              <a:t>Take Photos, Write Captions, &amp; Get Publishing</a:t>
            </a:r>
            <a:endParaRPr lang="en-US" altLang="en-US" sz="1400">
              <a:solidFill>
                <a:schemeClr val="bg1">
                  <a:lumMod val="85000"/>
                </a:schemeClr>
              </a:solidFill>
              <a:cs typeface="Arial"/>
            </a:endParaRPr>
          </a:p>
          <a:p>
            <a:pPr marL="285750" indent="-285750">
              <a:buFont typeface="Arial" panose="020B0604020202020204" pitchFamily="34" charset="0"/>
              <a:buChar char="•"/>
            </a:pPr>
            <a:r>
              <a:rPr lang="en-US" sz="1400">
                <a:solidFill>
                  <a:schemeClr val="bg1">
                    <a:lumMod val="85000"/>
                  </a:schemeClr>
                </a:solidFill>
                <a:latin typeface="Arial"/>
                <a:cs typeface="Arial"/>
              </a:rPr>
              <a:t>Record Basic Video</a:t>
            </a:r>
          </a:p>
          <a:p>
            <a:pPr marL="285750" indent="-285750">
              <a:buFont typeface="Arial" panose="020B0604020202020204" pitchFamily="34" charset="0"/>
              <a:buChar char="•"/>
            </a:pPr>
            <a:r>
              <a:rPr lang="en-US" altLang="en-US" sz="1400">
                <a:solidFill>
                  <a:schemeClr val="bg1">
                    <a:lumMod val="85000"/>
                  </a:schemeClr>
                </a:solidFill>
                <a:latin typeface="Arial"/>
                <a:cs typeface="Arial"/>
              </a:rPr>
              <a:t>Where do PA products go?</a:t>
            </a:r>
            <a:endParaRPr lang="en-US" sz="1400">
              <a:solidFill>
                <a:schemeClr val="bg1">
                  <a:lumMod val="85000"/>
                </a:schemeClr>
              </a:solidFill>
              <a:latin typeface="Arial"/>
              <a:cs typeface="Arial"/>
            </a:endParaRPr>
          </a:p>
          <a:p>
            <a:pPr marL="285750" indent="-285750">
              <a:buFont typeface="Arial" panose="020B0604020202020204" pitchFamily="34" charset="0"/>
              <a:buChar char="•"/>
            </a:pPr>
            <a:r>
              <a:rPr lang="en-US" altLang="en-US" sz="1400" b="1" u="sng">
                <a:solidFill>
                  <a:schemeClr val="accent1">
                    <a:lumMod val="50000"/>
                  </a:schemeClr>
                </a:solidFill>
              </a:rPr>
              <a:t>Final Notes</a:t>
            </a:r>
            <a:endParaRPr lang="en-US" sz="1400" b="1" u="sng">
              <a:solidFill>
                <a:schemeClr val="accent1">
                  <a:lumMod val="50000"/>
                </a:schemeClr>
              </a:solidFill>
            </a:endParaRPr>
          </a:p>
        </p:txBody>
      </p:sp>
      <p:sp>
        <p:nvSpPr>
          <p:cNvPr id="10" name="Pentagon 9">
            <a:extLst>
              <a:ext uri="{FF2B5EF4-FFF2-40B4-BE49-F238E27FC236}">
                <a16:creationId xmlns:a16="http://schemas.microsoft.com/office/drawing/2014/main" id="{6D7723F4-0C31-074F-B504-372101A5C982}"/>
              </a:ext>
            </a:extLst>
          </p:cNvPr>
          <p:cNvSpPr/>
          <p:nvPr/>
        </p:nvSpPr>
        <p:spPr>
          <a:xfrm rot="5400000">
            <a:off x="-127959" y="737559"/>
            <a:ext cx="2922917" cy="1447800"/>
          </a:xfrm>
          <a:prstGeom prst="homePlat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Title 1">
            <a:extLst>
              <a:ext uri="{FF2B5EF4-FFF2-40B4-BE49-F238E27FC236}">
                <a16:creationId xmlns:a16="http://schemas.microsoft.com/office/drawing/2014/main" id="{B7B1296E-1D5F-2F46-8C93-9D0E27D20F84}"/>
              </a:ext>
            </a:extLst>
          </p:cNvPr>
          <p:cNvSpPr>
            <a:spLocks noGrp="1"/>
          </p:cNvSpPr>
          <p:nvPr>
            <p:ph type="title"/>
          </p:nvPr>
        </p:nvSpPr>
        <p:spPr bwMode="auto">
          <a:xfrm>
            <a:off x="609600" y="274638"/>
            <a:ext cx="3352800" cy="1782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b="1">
                <a:effectLst>
                  <a:glow rad="228600">
                    <a:schemeClr val="accent3">
                      <a:satMod val="175000"/>
                      <a:alpha val="40000"/>
                    </a:schemeClr>
                  </a:glow>
                </a:effectLst>
              </a:rPr>
              <a:t>ALL PAU!</a:t>
            </a:r>
          </a:p>
        </p:txBody>
      </p:sp>
      <p:sp>
        <p:nvSpPr>
          <p:cNvPr id="13" name="Rectangle 12">
            <a:extLst>
              <a:ext uri="{FF2B5EF4-FFF2-40B4-BE49-F238E27FC236}">
                <a16:creationId xmlns:a16="http://schemas.microsoft.com/office/drawing/2014/main" id="{3773FF2F-0EBE-BE45-BFC0-320179345D38}"/>
              </a:ext>
            </a:extLst>
          </p:cNvPr>
          <p:cNvSpPr/>
          <p:nvPr/>
        </p:nvSpPr>
        <p:spPr>
          <a:xfrm>
            <a:off x="6072935" y="1907255"/>
            <a:ext cx="4807050" cy="2031325"/>
          </a:xfrm>
          <a:prstGeom prst="rect">
            <a:avLst/>
          </a:prstGeom>
        </p:spPr>
        <p:txBody>
          <a:bodyPr wrap="square" lIns="91440" tIns="45720" rIns="91440" bIns="45720" anchor="t">
            <a:spAutoFit/>
          </a:bodyPr>
          <a:lstStyle/>
          <a:p>
            <a:pPr eaLnBrk="1" hangingPunct="1"/>
            <a:r>
              <a:rPr lang="en-US" altLang="en-US" sz="6600" b="1"/>
              <a:t>Wait!</a:t>
            </a:r>
          </a:p>
          <a:p>
            <a:pPr eaLnBrk="1" hangingPunct="1"/>
            <a:r>
              <a:rPr lang="en-US" altLang="en-US" sz="6000"/>
              <a:t>Final Notes</a:t>
            </a:r>
          </a:p>
        </p:txBody>
      </p:sp>
      <p:sp>
        <p:nvSpPr>
          <p:cNvPr id="3" name="TextBox 2">
            <a:extLst>
              <a:ext uri="{FF2B5EF4-FFF2-40B4-BE49-F238E27FC236}">
                <a16:creationId xmlns:a16="http://schemas.microsoft.com/office/drawing/2014/main" id="{65DEBF86-42CD-96B3-B78E-1CB61C8C50B3}"/>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Final Notes / UPAR Training</a:t>
            </a:r>
            <a:endParaRPr lang="en-US" sz="1000">
              <a:solidFill>
                <a:schemeClr val="bg1"/>
              </a:solidFill>
              <a:cs typeface="Arial"/>
            </a:endParaRPr>
          </a:p>
        </p:txBody>
      </p:sp>
    </p:spTree>
    <p:extLst>
      <p:ext uri="{BB962C8B-B14F-4D97-AF65-F5344CB8AC3E}">
        <p14:creationId xmlns:p14="http://schemas.microsoft.com/office/powerpoint/2010/main" val="36575322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You Are a UPAR</a:t>
            </a:r>
            <a:endParaRPr lang="en-US"/>
          </a:p>
        </p:txBody>
      </p:sp>
      <p:sp>
        <p:nvSpPr>
          <p:cNvPr id="3" name="Content Placeholder 2">
            <a:extLst>
              <a:ext uri="{FF2B5EF4-FFF2-40B4-BE49-F238E27FC236}">
                <a16:creationId xmlns:a16="http://schemas.microsoft.com/office/drawing/2014/main" id="{0608134F-3656-A799-34C3-2286FD09E0B3}"/>
              </a:ext>
            </a:extLst>
          </p:cNvPr>
          <p:cNvSpPr>
            <a:spLocks noGrp="1"/>
          </p:cNvSpPr>
          <p:nvPr>
            <p:ph idx="1"/>
          </p:nvPr>
        </p:nvSpPr>
        <p:spPr/>
        <p:txBody>
          <a:bodyPr lIns="91440" tIns="45720" rIns="91440" bIns="45720" anchor="t"/>
          <a:lstStyle/>
          <a:p>
            <a:pPr marL="457200" indent="-457200">
              <a:spcBef>
                <a:spcPts val="0"/>
              </a:spcBef>
              <a:buAutoNum type="arabicPeriod"/>
              <a:defRPr/>
            </a:pPr>
            <a:r>
              <a:rPr lang="en-US" sz="2400"/>
              <a:t>Public Affairs Preparedness – meet with Commander to set goals and create a plan</a:t>
            </a:r>
            <a:endParaRPr lang="en-US" sz="2400">
              <a:cs typeface="Arial"/>
            </a:endParaRPr>
          </a:p>
          <a:p>
            <a:pPr marL="457200" indent="-457200">
              <a:buAutoNum type="arabicPeriod"/>
              <a:defRPr/>
            </a:pPr>
            <a:r>
              <a:rPr lang="en-US" sz="2400"/>
              <a:t>Public Affairs Liaison –</a:t>
            </a:r>
            <a:r>
              <a:rPr lang="haw-US" sz="2400"/>
              <a:t> </a:t>
            </a:r>
            <a:r>
              <a:rPr lang="en-US" sz="2400"/>
              <a:t>POC for all things public affairs </a:t>
            </a:r>
            <a:endParaRPr lang="en-US" sz="2400">
              <a:cs typeface="Arial"/>
            </a:endParaRPr>
          </a:p>
          <a:p>
            <a:pPr marL="457200" indent="-457200">
              <a:buAutoNum type="arabicPeriod"/>
              <a:defRPr/>
            </a:pPr>
            <a:r>
              <a:rPr lang="en-US" sz="2400"/>
              <a:t>Take Photos, Write Captions and Get Published - #1 job </a:t>
            </a:r>
            <a:endParaRPr lang="en-US" sz="2400">
              <a:cs typeface="Arial"/>
            </a:endParaRPr>
          </a:p>
          <a:p>
            <a:pPr marL="457200" indent="-457200">
              <a:buAutoNum type="arabicPeriod"/>
              <a:defRPr/>
            </a:pPr>
            <a:r>
              <a:rPr lang="en-US" sz="2400"/>
              <a:t>Record Basic Video – film short clips</a:t>
            </a:r>
            <a:endParaRPr lang="en-US" sz="2400">
              <a:cs typeface="Arial"/>
            </a:endParaRPr>
          </a:p>
          <a:p>
            <a:pPr marL="457200" indent="-457200">
              <a:buAutoNum type="arabicPeriod"/>
              <a:tabLst>
                <a:tab pos="228600" algn="l"/>
              </a:tabLst>
              <a:defRPr/>
            </a:pPr>
            <a:r>
              <a:rPr lang="haw-US" sz="2400"/>
              <a:t>Understanding </a:t>
            </a:r>
            <a:r>
              <a:rPr lang="en-US" sz="2400"/>
              <a:t>Media </a:t>
            </a:r>
            <a:r>
              <a:rPr lang="haw-US" sz="2400"/>
              <a:t>and Social Media</a:t>
            </a:r>
            <a:r>
              <a:rPr lang="en-US" sz="2400"/>
              <a:t>– comprehend the framework</a:t>
            </a:r>
            <a:r>
              <a:rPr lang="haw-US" sz="2400"/>
              <a:t> of </a:t>
            </a:r>
            <a:r>
              <a:rPr lang="en-US" sz="2400"/>
              <a:t>media and </a:t>
            </a:r>
            <a:r>
              <a:rPr lang="haw-US" sz="2400"/>
              <a:t>social media</a:t>
            </a:r>
            <a:endParaRPr lang="en-US" sz="24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62A3A93-A5FD-A988-C926-4D490CF7B871}"/>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Final Notes / UPAR Training</a:t>
            </a:r>
            <a:endParaRPr lang="en-US" sz="1000">
              <a:solidFill>
                <a:schemeClr val="bg1"/>
              </a:solidFill>
              <a:cs typeface="Arial"/>
            </a:endParaRPr>
          </a:p>
        </p:txBody>
      </p:sp>
    </p:spTree>
    <p:extLst>
      <p:ext uri="{BB962C8B-B14F-4D97-AF65-F5344CB8AC3E}">
        <p14:creationId xmlns:p14="http://schemas.microsoft.com/office/powerpoint/2010/main" val="196260491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lIns="91440" tIns="45720" rIns="91440" bIns="45720" anchor="t"/>
          <a:lstStyle/>
          <a:p>
            <a:r>
              <a:rPr lang="en-US" altLang="en-US" b="1"/>
              <a:t>Final Word</a:t>
            </a:r>
            <a:endParaRPr lang="en-US"/>
          </a:p>
        </p:txBody>
      </p:sp>
      <p:sp>
        <p:nvSpPr>
          <p:cNvPr id="8" name="Content Placeholder 7">
            <a:extLst>
              <a:ext uri="{FF2B5EF4-FFF2-40B4-BE49-F238E27FC236}">
                <a16:creationId xmlns:a16="http://schemas.microsoft.com/office/drawing/2014/main" id="{8AD8181B-CF90-E68A-459F-41CDF6FCFD75}"/>
              </a:ext>
            </a:extLst>
          </p:cNvPr>
          <p:cNvSpPr>
            <a:spLocks noGrp="1"/>
          </p:cNvSpPr>
          <p:nvPr>
            <p:ph idx="1"/>
          </p:nvPr>
        </p:nvSpPr>
        <p:spPr/>
        <p:txBody>
          <a:bodyPr lIns="91440" tIns="45720" rIns="91440" bIns="45720" anchor="t"/>
          <a:lstStyle/>
          <a:p>
            <a:pPr marL="0" indent="0">
              <a:spcBef>
                <a:spcPct val="0"/>
              </a:spcBef>
              <a:buNone/>
            </a:pPr>
            <a:r>
              <a:rPr lang="en-US" sz="2400"/>
              <a:t>Remember, if we don’t tell our story, someone else will!</a:t>
            </a:r>
            <a:endParaRPr lang="en-US" sz="2400">
              <a:cs typeface="Arial"/>
            </a:endParaRPr>
          </a:p>
          <a:p>
            <a:pPr marL="0" indent="0">
              <a:spcBef>
                <a:spcPct val="0"/>
              </a:spcBef>
              <a:buNone/>
            </a:pPr>
            <a:endParaRPr lang="en-US" sz="2400"/>
          </a:p>
          <a:p>
            <a:pPr>
              <a:spcBef>
                <a:spcPct val="0"/>
              </a:spcBef>
              <a:buFont typeface="Arial"/>
            </a:pPr>
            <a:r>
              <a:rPr lang="en-US" sz="2400"/>
              <a:t>The Army Public Affairs Program (AR 360-1)</a:t>
            </a:r>
            <a:endParaRPr lang="en-US" sz="2400">
              <a:cs typeface="Arial"/>
            </a:endParaRPr>
          </a:p>
          <a:p>
            <a:pPr lvl="1">
              <a:spcBef>
                <a:spcPct val="0"/>
              </a:spcBef>
              <a:buFont typeface="Arial"/>
              <a:buChar char="•"/>
            </a:pPr>
            <a:r>
              <a:rPr lang="en-US" sz="2400">
                <a:hlinkClick r:id="" action="ppaction://noaction"/>
              </a:rPr>
              <a:t>https://armypubs.army.mil/epubs/DR_pubs/DR_a/ARN30105-AR_360-1-000-WEB-1.pdf</a:t>
            </a:r>
            <a:endParaRPr lang="en-US" sz="2400">
              <a:cs typeface="Arial"/>
              <a:hlinkClick r:id="" action="ppaction://noaction"/>
            </a:endParaRPr>
          </a:p>
          <a:p>
            <a:pPr>
              <a:spcBef>
                <a:spcPct val="0"/>
              </a:spcBef>
              <a:buFont typeface="Arial"/>
            </a:pPr>
            <a:r>
              <a:rPr lang="en-US" sz="2400"/>
              <a:t>Communication Strategy and Public affairs Operations</a:t>
            </a:r>
          </a:p>
          <a:p>
            <a:pPr lvl="1">
              <a:spcBef>
                <a:spcPct val="0"/>
              </a:spcBef>
              <a:buFont typeface="Arial"/>
            </a:pPr>
            <a:r>
              <a:rPr lang="en-US" sz="2400">
                <a:hlinkClick r:id="rId3"/>
              </a:rPr>
              <a:t>https://armypubs.army.mil/epubs/DR_pubs/DR_a/ARN34864-FM_3-61-000-WEB-1.pdf</a:t>
            </a:r>
            <a:endParaRPr lang="en-US" sz="2400"/>
          </a:p>
          <a:p>
            <a:pPr>
              <a:spcBef>
                <a:spcPct val="0"/>
              </a:spcBef>
              <a:buFont typeface="Arial"/>
            </a:pPr>
            <a:r>
              <a:rPr lang="en-US" sz="2400"/>
              <a:t>Army Social Media Handbook</a:t>
            </a:r>
            <a:endParaRPr lang="en-US" sz="2400">
              <a:cs typeface="Arial"/>
            </a:endParaRPr>
          </a:p>
          <a:p>
            <a:pPr lvl="1">
              <a:spcBef>
                <a:spcPct val="0"/>
              </a:spcBef>
              <a:buFont typeface="Arial"/>
              <a:buChar char="•"/>
            </a:pPr>
            <a:r>
              <a:rPr lang="en-US" sz="2400">
                <a:hlinkClick r:id="rId4"/>
              </a:rPr>
              <a:t>https://www.army.mil/socialmedia/</a:t>
            </a:r>
            <a:endParaRPr lang="en-US" sz="240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7DD53D1-04F5-EEFA-6968-574FF3B0A88E}"/>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Final Notes / UPAR Training</a:t>
            </a:r>
            <a:endParaRPr lang="en-US" sz="1000">
              <a:solidFill>
                <a:schemeClr val="bg1"/>
              </a:solidFill>
              <a:cs typeface="Arial"/>
            </a:endParaRPr>
          </a:p>
        </p:txBody>
      </p:sp>
    </p:spTree>
    <p:extLst>
      <p:ext uri="{BB962C8B-B14F-4D97-AF65-F5344CB8AC3E}">
        <p14:creationId xmlns:p14="http://schemas.microsoft.com/office/powerpoint/2010/main" val="40592218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162E-8642-041E-F33A-D0A24A57CFA3}"/>
              </a:ext>
            </a:extLst>
          </p:cNvPr>
          <p:cNvSpPr>
            <a:spLocks noGrp="1"/>
          </p:cNvSpPr>
          <p:nvPr>
            <p:ph type="title"/>
          </p:nvPr>
        </p:nvSpPr>
        <p:spPr/>
        <p:txBody>
          <a:bodyPr/>
          <a:lstStyle/>
          <a:p>
            <a:r>
              <a:rPr lang="en-US"/>
              <a:t>UPAR Resources</a:t>
            </a:r>
          </a:p>
        </p:txBody>
      </p:sp>
      <p:pic>
        <p:nvPicPr>
          <p:cNvPr id="7" name="Content Placeholder 6" descr="Qr code&#10;&#10;AI-generated content may be incorrect.">
            <a:extLst>
              <a:ext uri="{FF2B5EF4-FFF2-40B4-BE49-F238E27FC236}">
                <a16:creationId xmlns:a16="http://schemas.microsoft.com/office/drawing/2014/main" id="{6C38BE5D-14B6-A030-E8E2-9D95B35480EF}"/>
              </a:ext>
            </a:extLst>
          </p:cNvPr>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1884233" y="1774867"/>
            <a:ext cx="2857899" cy="3553321"/>
          </a:xfrm>
        </p:spPr>
      </p:pic>
      <p:sp>
        <p:nvSpPr>
          <p:cNvPr id="8" name="Content Placeholder 7">
            <a:extLst>
              <a:ext uri="{FF2B5EF4-FFF2-40B4-BE49-F238E27FC236}">
                <a16:creationId xmlns:a16="http://schemas.microsoft.com/office/drawing/2014/main" id="{20DE6199-0761-95CD-FD33-1E4C1A1B5361}"/>
              </a:ext>
            </a:extLst>
          </p:cNvPr>
          <p:cNvSpPr>
            <a:spLocks noGrp="1"/>
          </p:cNvSpPr>
          <p:nvPr>
            <p:ph sz="half" idx="2"/>
          </p:nvPr>
        </p:nvSpPr>
        <p:spPr/>
        <p:txBody>
          <a:bodyPr/>
          <a:lstStyle/>
          <a:p>
            <a:r>
              <a:rPr lang="en-US"/>
              <a:t>Handbook</a:t>
            </a:r>
          </a:p>
          <a:p>
            <a:r>
              <a:rPr lang="en-US"/>
              <a:t>Slideshow</a:t>
            </a:r>
          </a:p>
          <a:p>
            <a:r>
              <a:rPr lang="en-US"/>
              <a:t>Submit photos &amp; captions</a:t>
            </a:r>
          </a:p>
          <a:p>
            <a:r>
              <a:rPr lang="en-US"/>
              <a:t>Helpful links</a:t>
            </a:r>
          </a:p>
          <a:p>
            <a:r>
              <a:rPr lang="en-US"/>
              <a:t>DVIDS</a:t>
            </a:r>
          </a:p>
          <a:p>
            <a:r>
              <a:rPr lang="en-US"/>
              <a:t>Social media links</a:t>
            </a:r>
          </a:p>
          <a:p>
            <a:r>
              <a:rPr lang="en-US"/>
              <a:t>Examples</a:t>
            </a:r>
          </a:p>
          <a:p>
            <a:r>
              <a:rPr lang="en-US"/>
              <a:t>Additional duty appointment sample</a:t>
            </a:r>
          </a:p>
        </p:txBody>
      </p:sp>
      <p:sp>
        <p:nvSpPr>
          <p:cNvPr id="5" name="Rectangle 4">
            <a:extLst>
              <a:ext uri="{FF2B5EF4-FFF2-40B4-BE49-F238E27FC236}">
                <a16:creationId xmlns:a16="http://schemas.microsoft.com/office/drawing/2014/main" id="{C1862480-5A45-8EB5-1F3C-E0F42D12638C}"/>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F02EC46-A6D3-BCB0-371F-671AD5B78F16}"/>
              </a:ext>
            </a:extLst>
          </p:cNvPr>
          <p:cNvSpPr txBox="1"/>
          <p:nvPr/>
        </p:nvSpPr>
        <p:spPr>
          <a:xfrm>
            <a:off x="585721" y="5527600"/>
            <a:ext cx="4976879" cy="646331"/>
          </a:xfrm>
          <a:prstGeom prst="rect">
            <a:avLst/>
          </a:prstGeom>
          <a:noFill/>
        </p:spPr>
        <p:txBody>
          <a:bodyPr wrap="square">
            <a:spAutoFit/>
          </a:bodyPr>
          <a:lstStyle/>
          <a:p>
            <a:pPr algn="ctr"/>
            <a:r>
              <a:rPr lang="en-US">
                <a:hlinkClick r:id="rId3"/>
              </a:rPr>
              <a:t>https://dod.hawaii.gov/hawaii-national-guard-unit-public-affairs-representative-program/</a:t>
            </a:r>
            <a:endParaRPr lang="en-US"/>
          </a:p>
        </p:txBody>
      </p:sp>
      <p:sp>
        <p:nvSpPr>
          <p:cNvPr id="4" name="TextBox 3">
            <a:extLst>
              <a:ext uri="{FF2B5EF4-FFF2-40B4-BE49-F238E27FC236}">
                <a16:creationId xmlns:a16="http://schemas.microsoft.com/office/drawing/2014/main" id="{A448DA42-DDEE-2FF6-4A62-06974866BE05}"/>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Final Notes / UPAR Training</a:t>
            </a:r>
            <a:endParaRPr lang="en-US" sz="1000">
              <a:solidFill>
                <a:schemeClr val="bg1"/>
              </a:solidFill>
              <a:cs typeface="Arial"/>
            </a:endParaRPr>
          </a:p>
        </p:txBody>
      </p:sp>
    </p:spTree>
    <p:extLst>
      <p:ext uri="{BB962C8B-B14F-4D97-AF65-F5344CB8AC3E}">
        <p14:creationId xmlns:p14="http://schemas.microsoft.com/office/powerpoint/2010/main" val="41282443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dirty="0"/>
              <a:t>Contact</a:t>
            </a:r>
            <a:endParaRPr lang="en-US" dirty="0"/>
          </a:p>
        </p:txBody>
      </p:sp>
      <p:sp>
        <p:nvSpPr>
          <p:cNvPr id="3" name="Content Placeholder 2">
            <a:extLst>
              <a:ext uri="{FF2B5EF4-FFF2-40B4-BE49-F238E27FC236}">
                <a16:creationId xmlns:a16="http://schemas.microsoft.com/office/drawing/2014/main" id="{89E8A978-888B-1CC7-D678-1B7F2D8D8DC5}"/>
              </a:ext>
            </a:extLst>
          </p:cNvPr>
          <p:cNvSpPr>
            <a:spLocks noGrp="1"/>
          </p:cNvSpPr>
          <p:nvPr>
            <p:ph idx="1"/>
          </p:nvPr>
        </p:nvSpPr>
        <p:spPr>
          <a:xfrm>
            <a:off x="5411636" y="1600201"/>
            <a:ext cx="6170764" cy="4525963"/>
          </a:xfrm>
        </p:spPr>
        <p:txBody>
          <a:bodyPr lIns="91440" tIns="45720" rIns="91440" bIns="45720" anchor="t"/>
          <a:lstStyle/>
          <a:p>
            <a:pPr marL="0" indent="0" algn="ctr">
              <a:spcBef>
                <a:spcPct val="0"/>
              </a:spcBef>
              <a:buNone/>
            </a:pPr>
            <a:r>
              <a:rPr lang="en-US" sz="3600" b="1" dirty="0">
                <a:cs typeface="Arial"/>
              </a:rPr>
              <a:t>State PAO</a:t>
            </a:r>
          </a:p>
          <a:p>
            <a:pPr marL="0" indent="0" algn="ctr">
              <a:spcBef>
                <a:spcPct val="0"/>
              </a:spcBef>
              <a:buNone/>
            </a:pPr>
            <a:r>
              <a:rPr lang="en-US" sz="3600" dirty="0">
                <a:cs typeface="Arial"/>
              </a:rPr>
              <a:t>Office: (808) 441-7000 </a:t>
            </a:r>
          </a:p>
          <a:p>
            <a:pPr marL="0" indent="0" algn="ctr">
              <a:spcBef>
                <a:spcPct val="0"/>
              </a:spcBef>
              <a:buNone/>
            </a:pPr>
            <a:r>
              <a:rPr lang="en-US" sz="3600" dirty="0">
                <a:cs typeface="Arial"/>
              </a:rPr>
              <a:t>dod.pao.all@hawaii.gov</a:t>
            </a:r>
          </a:p>
          <a:p>
            <a:pPr marL="0" indent="0" algn="ctr">
              <a:spcBef>
                <a:spcPct val="0"/>
              </a:spcBef>
              <a:buNone/>
            </a:pPr>
            <a:r>
              <a:rPr lang="en-US" sz="3600" dirty="0">
                <a:cs typeface="Arial"/>
              </a:rPr>
              <a:t>Cell: (808) 475-5909</a:t>
            </a:r>
          </a:p>
          <a:p>
            <a:pPr marL="0" indent="0" algn="ctr">
              <a:spcBef>
                <a:spcPct val="0"/>
              </a:spcBef>
              <a:buNone/>
            </a:pPr>
            <a:r>
              <a:rPr lang="en-US" sz="3600" dirty="0">
                <a:cs typeface="Arial"/>
              </a:rPr>
              <a:t> Rachel.s.blaire.civ@army.mil Rachel.s.blaire@hawaii.gov  </a:t>
            </a:r>
          </a:p>
          <a:p>
            <a:pPr marL="0" indent="0" algn="ctr">
              <a:spcBef>
                <a:spcPct val="0"/>
              </a:spcBef>
              <a:buNone/>
            </a:pPr>
            <a:endParaRPr lang="en-US" dirty="0">
              <a:cs typeface="Arial"/>
            </a:endParaRPr>
          </a:p>
        </p:txBody>
      </p:sp>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C383D0C-3CF9-5938-5083-9C95BEBA72D5}"/>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Final Notes / UPAR Training</a:t>
            </a:r>
            <a:endParaRPr lang="en-US" sz="1000">
              <a:solidFill>
                <a:schemeClr val="bg1"/>
              </a:solidFill>
              <a:cs typeface="Arial"/>
            </a:endParaRPr>
          </a:p>
        </p:txBody>
      </p:sp>
      <p:pic>
        <p:nvPicPr>
          <p:cNvPr id="6" name="Graphic 5" descr="Employee badge with solid fill">
            <a:extLst>
              <a:ext uri="{FF2B5EF4-FFF2-40B4-BE49-F238E27FC236}">
                <a16:creationId xmlns:a16="http://schemas.microsoft.com/office/drawing/2014/main" id="{F85E6FC7-9F34-F655-FFDB-F6116A2AC1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6725" y="1419045"/>
            <a:ext cx="4810664" cy="4724400"/>
          </a:xfrm>
          <a:prstGeom prst="rect">
            <a:avLst/>
          </a:prstGeom>
        </p:spPr>
      </p:pic>
    </p:spTree>
    <p:extLst>
      <p:ext uri="{BB962C8B-B14F-4D97-AF65-F5344CB8AC3E}">
        <p14:creationId xmlns:p14="http://schemas.microsoft.com/office/powerpoint/2010/main" val="33961304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B1F5-8A87-354E-B234-B002C3212103}"/>
              </a:ext>
            </a:extLst>
          </p:cNvPr>
          <p:cNvSpPr>
            <a:spLocks noGrp="1"/>
          </p:cNvSpPr>
          <p:nvPr>
            <p:ph type="title"/>
          </p:nvPr>
        </p:nvSpPr>
        <p:spPr/>
        <p:txBody>
          <a:bodyPr/>
          <a:lstStyle/>
          <a:p>
            <a:r>
              <a:rPr lang="en-US" altLang="en-US" b="1"/>
              <a:t>AAR</a:t>
            </a:r>
            <a:endParaRPr lang="en-US"/>
          </a:p>
        </p:txBody>
      </p:sp>
      <p:pic>
        <p:nvPicPr>
          <p:cNvPr id="8" name="Content Placeholder 7" descr="Qr code&#10;&#10;Description automatically generated">
            <a:extLst>
              <a:ext uri="{FF2B5EF4-FFF2-40B4-BE49-F238E27FC236}">
                <a16:creationId xmlns:a16="http://schemas.microsoft.com/office/drawing/2014/main" id="{9861314E-4583-12CA-5B30-DE5869C1AFF3}"/>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287855" y="1417638"/>
            <a:ext cx="3616289" cy="4496253"/>
          </a:xfrm>
        </p:spPr>
      </p:pic>
      <p:sp>
        <p:nvSpPr>
          <p:cNvPr id="7" name="Rectangle 6">
            <a:extLst>
              <a:ext uri="{FF2B5EF4-FFF2-40B4-BE49-F238E27FC236}">
                <a16:creationId xmlns:a16="http://schemas.microsoft.com/office/drawing/2014/main" id="{835BCEC0-AFC9-F644-81BB-8BDB6500AEE1}"/>
              </a:ext>
            </a:extLst>
          </p:cNvPr>
          <p:cNvSpPr/>
          <p:nvPr/>
        </p:nvSpPr>
        <p:spPr>
          <a:xfrm>
            <a:off x="0" y="6524988"/>
            <a:ext cx="12192000" cy="34583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F1177D9-B7A6-978B-ED03-6266FB5E1CD2}"/>
              </a:ext>
            </a:extLst>
          </p:cNvPr>
          <p:cNvSpPr txBox="1"/>
          <p:nvPr/>
        </p:nvSpPr>
        <p:spPr>
          <a:xfrm>
            <a:off x="8035889" y="6571043"/>
            <a:ext cx="3550221" cy="246221"/>
          </a:xfrm>
          <a:prstGeom prst="rect">
            <a:avLst/>
          </a:prstGeom>
          <a:noFill/>
        </p:spPr>
        <p:txBody>
          <a:bodyPr wrap="square" lIns="91440" tIns="45720" rIns="91440" bIns="45720" rtlCol="0" anchor="t">
            <a:spAutoFit/>
          </a:bodyPr>
          <a:lstStyle/>
          <a:p>
            <a:pPr algn="r"/>
            <a:r>
              <a:rPr lang="en-US" sz="1000" b="1" i="1">
                <a:solidFill>
                  <a:schemeClr val="bg1"/>
                </a:solidFill>
                <a:latin typeface="Arial"/>
                <a:cs typeface="Arial"/>
              </a:rPr>
              <a:t>Final Notes / UPAR Training</a:t>
            </a:r>
            <a:endParaRPr lang="en-US" sz="1000">
              <a:solidFill>
                <a:schemeClr val="bg1"/>
              </a:solidFill>
              <a:cs typeface="Arial"/>
            </a:endParaRPr>
          </a:p>
        </p:txBody>
      </p:sp>
    </p:spTree>
    <p:extLst>
      <p:ext uri="{BB962C8B-B14F-4D97-AF65-F5344CB8AC3E}">
        <p14:creationId xmlns:p14="http://schemas.microsoft.com/office/powerpoint/2010/main" val="346722082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54eecc5-e26c-4620-b240-5a8bb326c33d}" enabled="1" method="Standard" siteId="{fae6d70f-954b-4811-92b6-0530d6f84c43}" removed="0"/>
  <clbl:label id="{96d48bd7-a8ec-495f-9684-067f65f4b446}" enabled="1" method="Standard" siteId="{3847dec6-63b2-43f9-a6d0-58a40aaa1a10}" removed="0"/>
</clbl:labelList>
</file>

<file path=docProps/app.xml><?xml version="1.0" encoding="utf-8"?>
<Properties xmlns="http://schemas.openxmlformats.org/officeDocument/2006/extended-properties" xmlns:vt="http://schemas.openxmlformats.org/officeDocument/2006/docPropsVTypes">
  <Template/>
  <TotalTime>79</TotalTime>
  <Words>5829</Words>
  <Application>Microsoft Office PowerPoint</Application>
  <PresentationFormat>Widescreen</PresentationFormat>
  <Paragraphs>878</Paragraphs>
  <Slides>103</Slides>
  <Notes>88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103</vt:i4>
      </vt:variant>
    </vt:vector>
  </HeadingPairs>
  <TitlesOfParts>
    <vt:vector size="112" baseType="lpstr">
      <vt:lpstr>Arial</vt:lpstr>
      <vt:lpstr>Arial,Sans-Serif</vt:lpstr>
      <vt:lpstr>Calibri</vt:lpstr>
      <vt:lpstr>Courier New</vt:lpstr>
      <vt:lpstr>Segoe UI</vt:lpstr>
      <vt:lpstr>Symbol</vt:lpstr>
      <vt:lpstr>Times New Roman</vt:lpstr>
      <vt:lpstr>Trebuchet MS</vt:lpstr>
      <vt:lpstr>Default Design</vt:lpstr>
      <vt:lpstr>PowerPoint Presentation</vt:lpstr>
      <vt:lpstr>Agenda</vt:lpstr>
      <vt:lpstr>In the Beginning…</vt:lpstr>
      <vt:lpstr>Why UPAR?</vt:lpstr>
      <vt:lpstr>Policy</vt:lpstr>
      <vt:lpstr>DOD Policy</vt:lpstr>
      <vt:lpstr>DOD Policy</vt:lpstr>
      <vt:lpstr>OPSEC Operations Security</vt:lpstr>
      <vt:lpstr>What Not To Do</vt:lpstr>
      <vt:lpstr>Misc. &amp; Things to Consider</vt:lpstr>
      <vt:lpstr>UPAR RESPONSIBILITIES</vt:lpstr>
      <vt:lpstr>UPAR Responsibilities</vt:lpstr>
      <vt:lpstr>PA PREPAREDNESS</vt:lpstr>
      <vt:lpstr>PA Planning</vt:lpstr>
      <vt:lpstr>Important Events </vt:lpstr>
      <vt:lpstr>PA Plan Sample</vt:lpstr>
      <vt:lpstr>Release Authority </vt:lpstr>
      <vt:lpstr>Command Information &amp; Internal Communication</vt:lpstr>
      <vt:lpstr>Social Media</vt:lpstr>
      <vt:lpstr>PA LIAISON</vt:lpstr>
      <vt:lpstr>PA Liaison</vt:lpstr>
      <vt:lpstr>PA Liaison  </vt:lpstr>
      <vt:lpstr>TAKE PHOTOS, WRITE CAPTIONS, &amp; GET PUBLISHED</vt:lpstr>
      <vt:lpstr>PowerPoint Presentation</vt:lpstr>
      <vt:lpstr>What to take photos of</vt:lpstr>
      <vt:lpstr>Photos</vt:lpstr>
      <vt:lpstr>Photos – Things to Look For</vt:lpstr>
      <vt:lpstr>More to Look For</vt:lpstr>
      <vt:lpstr>Taking Pictures with Your Smart Phone</vt:lpstr>
      <vt:lpstr>Smartphone Tips</vt:lpstr>
      <vt:lpstr>Enable Gridlines on Your Smart Phone  </vt:lpstr>
      <vt:lpstr>Rule of Thirds</vt:lpstr>
      <vt:lpstr>Photos – Using Angles</vt:lpstr>
      <vt:lpstr>Eye Level</vt:lpstr>
      <vt:lpstr>Top View</vt:lpstr>
      <vt:lpstr>High Angle</vt:lpstr>
      <vt:lpstr>Framed/Hidden View</vt:lpstr>
      <vt:lpstr>Framed/Hidden View</vt:lpstr>
      <vt:lpstr>Off-Center</vt:lpstr>
      <vt:lpstr>Low Angle</vt:lpstr>
      <vt:lpstr>Action</vt:lpstr>
      <vt:lpstr>Static Shots</vt:lpstr>
      <vt:lpstr>Cool Stuff</vt:lpstr>
      <vt:lpstr>“Good” Helicopter Shots</vt:lpstr>
      <vt:lpstr>Focal Point</vt:lpstr>
      <vt:lpstr>Lighting</vt:lpstr>
      <vt:lpstr>People in Motion</vt:lpstr>
      <vt:lpstr>Ceremonies</vt:lpstr>
      <vt:lpstr>Candid</vt:lpstr>
      <vt:lpstr>Posed</vt:lpstr>
      <vt:lpstr>What NOT to Do</vt:lpstr>
      <vt:lpstr>What NOT to Do</vt:lpstr>
      <vt:lpstr>A Series of Photos Can Tell a Story</vt:lpstr>
      <vt:lpstr>Practical Exercise</vt:lpstr>
      <vt:lpstr>Break!</vt:lpstr>
      <vt:lpstr>What have UPARs done?</vt:lpstr>
      <vt:lpstr>What have UPARs done?</vt:lpstr>
      <vt:lpstr>PowerPoint Presentation</vt:lpstr>
      <vt:lpstr>Captions</vt:lpstr>
      <vt:lpstr>Elements of a Basic Caption</vt:lpstr>
      <vt:lpstr>Caption</vt:lpstr>
      <vt:lpstr>Caption</vt:lpstr>
      <vt:lpstr>Caption</vt:lpstr>
      <vt:lpstr>Practical Exercise</vt:lpstr>
      <vt:lpstr>Practical Exercise - Caption</vt:lpstr>
      <vt:lpstr>Convention of Writing English</vt:lpstr>
      <vt:lpstr>Captions and AI</vt:lpstr>
      <vt:lpstr>Captions – Review</vt:lpstr>
      <vt:lpstr>Captions – Disaster</vt:lpstr>
      <vt:lpstr>Break!</vt:lpstr>
      <vt:lpstr>PowerPoint Presentation</vt:lpstr>
      <vt:lpstr>Approved &amp; Published</vt:lpstr>
      <vt:lpstr>Approved &amp; Published</vt:lpstr>
      <vt:lpstr>SHOOTING VIDEO &amp; “B-ROLL”</vt:lpstr>
      <vt:lpstr>What is "B-roll"</vt:lpstr>
      <vt:lpstr>What is "B-roll"</vt:lpstr>
      <vt:lpstr>Shooting Video and "B-roll"</vt:lpstr>
      <vt:lpstr>Shooting Video and “B-roll”</vt:lpstr>
      <vt:lpstr>Practical Exercise</vt:lpstr>
      <vt:lpstr>B-roll “package” should include:</vt:lpstr>
      <vt:lpstr>What have UPARs done?</vt:lpstr>
      <vt:lpstr>UNDERSTANDING MEDIA &amp; SOCIAL MEDIA</vt:lpstr>
      <vt:lpstr>Different Types of Media</vt:lpstr>
      <vt:lpstr>Traditional Media Key Facts</vt:lpstr>
      <vt:lpstr>Traditional Media</vt:lpstr>
      <vt:lpstr>Traditional Media Players</vt:lpstr>
      <vt:lpstr>Where the PA steps in</vt:lpstr>
      <vt:lpstr>Social Media</vt:lpstr>
      <vt:lpstr>Where do you get your News?</vt:lpstr>
      <vt:lpstr>Social media has:</vt:lpstr>
      <vt:lpstr>WHERE DO PA PRODUCTS GO?</vt:lpstr>
      <vt:lpstr>Were do PA Products go?</vt:lpstr>
      <vt:lpstr>L2: Your Photo Can Go Anywhere</vt:lpstr>
      <vt:lpstr>L2: Social Media – Approved Accounts</vt:lpstr>
      <vt:lpstr>L2: Posted on DVIDS, Potential L3</vt:lpstr>
      <vt:lpstr>L3: Your Photo Can Go Anywhere</vt:lpstr>
      <vt:lpstr>Who are the higher PA elements?</vt:lpstr>
      <vt:lpstr>ALL PAU!</vt:lpstr>
      <vt:lpstr>You Are a UPAR</vt:lpstr>
      <vt:lpstr>Final Word</vt:lpstr>
      <vt:lpstr>UPAR Resources</vt:lpstr>
      <vt:lpstr>Contact</vt:lpstr>
      <vt:lpstr>AAR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Blaire, Rachel S</cp:lastModifiedBy>
  <cp:revision>333</cp:revision>
  <cp:lastPrinted>2021-06-08T03:33:20Z</cp:lastPrinted>
  <dcterms:created xsi:type="dcterms:W3CDTF">2013-08-03T10:56:34Z</dcterms:created>
  <dcterms:modified xsi:type="dcterms:W3CDTF">2026-10-19T18:24:15Z</dcterms:modified>
</cp:coreProperties>
</file>