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56" r:id="rId2"/>
    <p:sldId id="269" r:id="rId3"/>
    <p:sldId id="287" r:id="rId4"/>
    <p:sldId id="258" r:id="rId5"/>
    <p:sldId id="288" r:id="rId6"/>
    <p:sldId id="289" r:id="rId7"/>
    <p:sldId id="274" r:id="rId8"/>
    <p:sldId id="275" r:id="rId9"/>
    <p:sldId id="290" r:id="rId10"/>
    <p:sldId id="276" r:id="rId11"/>
    <p:sldId id="291" r:id="rId12"/>
    <p:sldId id="277" r:id="rId13"/>
    <p:sldId id="279" r:id="rId14"/>
    <p:sldId id="280" r:id="rId15"/>
    <p:sldId id="292" r:id="rId16"/>
    <p:sldId id="281" r:id="rId17"/>
    <p:sldId id="282" r:id="rId18"/>
    <p:sldId id="293" r:id="rId19"/>
    <p:sldId id="283" r:id="rId20"/>
    <p:sldId id="294" r:id="rId21"/>
    <p:sldId id="284" r:id="rId22"/>
    <p:sldId id="295" r:id="rId23"/>
    <p:sldId id="285" r:id="rId24"/>
    <p:sldId id="286" r:id="rId25"/>
    <p:sldId id="296" r:id="rId26"/>
    <p:sldId id="297" r:id="rId27"/>
    <p:sldId id="298" r:id="rId28"/>
    <p:sldId id="300" r:id="rId29"/>
    <p:sldId id="301" r:id="rId30"/>
    <p:sldId id="302" r:id="rId31"/>
    <p:sldId id="303" r:id="rId32"/>
    <p:sldId id="307" r:id="rId33"/>
    <p:sldId id="305" r:id="rId34"/>
    <p:sldId id="306" r:id="rId35"/>
    <p:sldId id="308" r:id="rId36"/>
    <p:sldId id="310" r:id="rId3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399FF"/>
    <a:srgbClr val="3C79B6"/>
    <a:srgbClr val="0066CC"/>
    <a:srgbClr val="485DC8"/>
    <a:srgbClr val="5468CC"/>
    <a:srgbClr val="4258C6"/>
    <a:srgbClr val="384EB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15" autoAdjust="0"/>
  </p:normalViewPr>
  <p:slideViewPr>
    <p:cSldViewPr>
      <p:cViewPr varScale="1">
        <p:scale>
          <a:sx n="88" d="100"/>
          <a:sy n="88" d="100"/>
        </p:scale>
        <p:origin x="-10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331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331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5F38720-F1B1-41C4-BE1A-662E7440AD24}"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741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741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A71084E3-C3C3-4CDC-A494-A9929708DA9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F85EE9-D749-46EB-BCD8-A2A0F6B8486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F277C3-4075-4C3F-B46F-74009CE2871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8800" y="47625"/>
            <a:ext cx="2149475" cy="60785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7625"/>
            <a:ext cx="6299200" cy="60785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8431B3B-22D4-48C2-AE1B-5394FBF504F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ADC85B-F0BF-44FD-8BC6-E946D1F45A4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DFAC13-79EC-4219-9EC1-EEA27DD167B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541ADC-513B-4D98-A9C5-92EDDF9D1E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8A8581-4DBB-4697-AA8F-70B095713D3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530A4-122C-4CFE-B576-84FBAFF3D00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B524B75-659A-4731-B93E-63A3037B814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518A35-3104-4514-8110-47D3CB2602A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A8A612-8DBB-45C2-B54D-9A92EA0D8AD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8675" y="4762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0BB5937E-6693-4145-88B9-70450111819E}" type="slidenum">
              <a:rPr lang="en-US"/>
              <a:pPr>
                <a:defRPr/>
              </a:pPr>
              <a:t>‹#›</a:t>
            </a:fld>
            <a:endParaRPr lang="en-US" dirty="0"/>
          </a:p>
        </p:txBody>
      </p:sp>
      <p:grpSp>
        <p:nvGrpSpPr>
          <p:cNvPr id="2" name="Group 7"/>
          <p:cNvGrpSpPr>
            <a:grpSpLocks/>
          </p:cNvGrpSpPr>
          <p:nvPr userDrawn="1"/>
        </p:nvGrpSpPr>
        <p:grpSpPr bwMode="auto">
          <a:xfrm>
            <a:off x="0" y="863600"/>
            <a:ext cx="9440863" cy="127000"/>
            <a:chOff x="633" y="576"/>
            <a:chExt cx="5085" cy="189"/>
          </a:xfrm>
        </p:grpSpPr>
        <p:grpSp>
          <p:nvGrpSpPr>
            <p:cNvPr id="1034" name="Group 8"/>
            <p:cNvGrpSpPr>
              <a:grpSpLocks/>
            </p:cNvGrpSpPr>
            <p:nvPr/>
          </p:nvGrpSpPr>
          <p:grpSpPr bwMode="auto">
            <a:xfrm>
              <a:off x="5598" y="576"/>
              <a:ext cx="120" cy="189"/>
              <a:chOff x="5358" y="576"/>
              <a:chExt cx="114" cy="189"/>
            </a:xfrm>
          </p:grpSpPr>
          <p:sp>
            <p:nvSpPr>
              <p:cNvPr id="3" name="Rectangle 9"/>
              <p:cNvSpPr>
                <a:spLocks noChangeArrowheads="1"/>
              </p:cNvSpPr>
              <p:nvPr/>
            </p:nvSpPr>
            <p:spPr bwMode="auto">
              <a:xfrm>
                <a:off x="5445" y="576"/>
                <a:ext cx="27"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sp>
            <p:nvSpPr>
              <p:cNvPr id="4" name="Rectangle 10"/>
              <p:cNvSpPr>
                <a:spLocks noChangeArrowheads="1"/>
              </p:cNvSpPr>
              <p:nvPr/>
            </p:nvSpPr>
            <p:spPr bwMode="auto">
              <a:xfrm>
                <a:off x="5358" y="576"/>
                <a:ext cx="55"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grpSp>
        <p:grpSp>
          <p:nvGrpSpPr>
            <p:cNvPr id="1035" name="Group 11"/>
            <p:cNvGrpSpPr>
              <a:grpSpLocks/>
            </p:cNvGrpSpPr>
            <p:nvPr/>
          </p:nvGrpSpPr>
          <p:grpSpPr bwMode="auto">
            <a:xfrm>
              <a:off x="5300" y="576"/>
              <a:ext cx="254" cy="189"/>
              <a:chOff x="5074" y="576"/>
              <a:chExt cx="242" cy="189"/>
            </a:xfrm>
          </p:grpSpPr>
          <p:sp>
            <p:nvSpPr>
              <p:cNvPr id="5" name="Rectangle 12"/>
              <p:cNvSpPr>
                <a:spLocks noChangeArrowheads="1"/>
              </p:cNvSpPr>
              <p:nvPr/>
            </p:nvSpPr>
            <p:spPr bwMode="auto">
              <a:xfrm>
                <a:off x="5229" y="576"/>
                <a:ext cx="86"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sp>
            <p:nvSpPr>
              <p:cNvPr id="6" name="Rectangle 13"/>
              <p:cNvSpPr>
                <a:spLocks noChangeArrowheads="1"/>
              </p:cNvSpPr>
              <p:nvPr/>
            </p:nvSpPr>
            <p:spPr bwMode="auto">
              <a:xfrm>
                <a:off x="5074" y="576"/>
                <a:ext cx="115"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grpSp>
        <p:grpSp>
          <p:nvGrpSpPr>
            <p:cNvPr id="1036" name="Group 14"/>
            <p:cNvGrpSpPr>
              <a:grpSpLocks/>
            </p:cNvGrpSpPr>
            <p:nvPr/>
          </p:nvGrpSpPr>
          <p:grpSpPr bwMode="auto">
            <a:xfrm>
              <a:off x="4887" y="576"/>
              <a:ext cx="372" cy="189"/>
              <a:chOff x="4681" y="576"/>
              <a:chExt cx="354" cy="189"/>
            </a:xfrm>
          </p:grpSpPr>
          <p:sp>
            <p:nvSpPr>
              <p:cNvPr id="1039" name="Rectangle 15"/>
              <p:cNvSpPr>
                <a:spLocks noChangeArrowheads="1"/>
              </p:cNvSpPr>
              <p:nvPr/>
            </p:nvSpPr>
            <p:spPr bwMode="auto">
              <a:xfrm>
                <a:off x="4893" y="576"/>
                <a:ext cx="142"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sp>
            <p:nvSpPr>
              <p:cNvPr id="1040" name="Rectangle 16"/>
              <p:cNvSpPr>
                <a:spLocks noChangeArrowheads="1"/>
              </p:cNvSpPr>
              <p:nvPr/>
            </p:nvSpPr>
            <p:spPr bwMode="auto">
              <a:xfrm>
                <a:off x="4681" y="576"/>
                <a:ext cx="172"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grpSp>
        <p:grpSp>
          <p:nvGrpSpPr>
            <p:cNvPr id="1037" name="Group 17"/>
            <p:cNvGrpSpPr>
              <a:grpSpLocks/>
            </p:cNvGrpSpPr>
            <p:nvPr/>
          </p:nvGrpSpPr>
          <p:grpSpPr bwMode="auto">
            <a:xfrm>
              <a:off x="3697" y="576"/>
              <a:ext cx="1147" cy="189"/>
              <a:chOff x="3549" y="576"/>
              <a:chExt cx="1091" cy="189"/>
            </a:xfrm>
          </p:grpSpPr>
          <p:sp>
            <p:nvSpPr>
              <p:cNvPr id="1042" name="Rectangle 18"/>
              <p:cNvSpPr>
                <a:spLocks noChangeArrowheads="1"/>
              </p:cNvSpPr>
              <p:nvPr/>
            </p:nvSpPr>
            <p:spPr bwMode="auto">
              <a:xfrm>
                <a:off x="3893" y="576"/>
                <a:ext cx="229"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sp>
            <p:nvSpPr>
              <p:cNvPr id="1043" name="Rectangle 19"/>
              <p:cNvSpPr>
                <a:spLocks noChangeArrowheads="1"/>
              </p:cNvSpPr>
              <p:nvPr/>
            </p:nvSpPr>
            <p:spPr bwMode="auto">
              <a:xfrm>
                <a:off x="4440" y="576"/>
                <a:ext cx="200"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sp>
            <p:nvSpPr>
              <p:cNvPr id="1044" name="Rectangle 20"/>
              <p:cNvSpPr>
                <a:spLocks noChangeArrowheads="1"/>
              </p:cNvSpPr>
              <p:nvPr/>
            </p:nvSpPr>
            <p:spPr bwMode="auto">
              <a:xfrm>
                <a:off x="4173" y="576"/>
                <a:ext cx="229"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sp>
            <p:nvSpPr>
              <p:cNvPr id="1045" name="Rectangle 21"/>
              <p:cNvSpPr>
                <a:spLocks noChangeArrowheads="1"/>
              </p:cNvSpPr>
              <p:nvPr/>
            </p:nvSpPr>
            <p:spPr bwMode="auto">
              <a:xfrm>
                <a:off x="3549" y="576"/>
                <a:ext cx="288"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grpSp>
        <p:grpSp>
          <p:nvGrpSpPr>
            <p:cNvPr id="1038" name="Group 22"/>
            <p:cNvGrpSpPr>
              <a:grpSpLocks/>
            </p:cNvGrpSpPr>
            <p:nvPr/>
          </p:nvGrpSpPr>
          <p:grpSpPr bwMode="auto">
            <a:xfrm>
              <a:off x="633" y="576"/>
              <a:ext cx="3026" cy="189"/>
              <a:chOff x="633" y="576"/>
              <a:chExt cx="2880" cy="189"/>
            </a:xfrm>
          </p:grpSpPr>
          <p:sp>
            <p:nvSpPr>
              <p:cNvPr id="1047" name="Rectangle 23"/>
              <p:cNvSpPr>
                <a:spLocks noChangeArrowheads="1"/>
              </p:cNvSpPr>
              <p:nvPr/>
            </p:nvSpPr>
            <p:spPr bwMode="auto">
              <a:xfrm>
                <a:off x="3196" y="576"/>
                <a:ext cx="317"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sp>
            <p:nvSpPr>
              <p:cNvPr id="1048" name="Rectangle 24"/>
              <p:cNvSpPr>
                <a:spLocks noChangeArrowheads="1"/>
              </p:cNvSpPr>
              <p:nvPr/>
            </p:nvSpPr>
            <p:spPr bwMode="auto">
              <a:xfrm>
                <a:off x="633" y="576"/>
                <a:ext cx="2525" cy="189"/>
              </a:xfrm>
              <a:prstGeom prst="rect">
                <a:avLst/>
              </a:prstGeom>
              <a:solidFill>
                <a:srgbClr val="394469"/>
              </a:solidFill>
              <a:ln w="9525">
                <a:noFill/>
                <a:miter lim="800000"/>
                <a:headEnd/>
                <a:tailEnd/>
              </a:ln>
              <a:effectLst/>
            </p:spPr>
            <p:txBody>
              <a:bodyPr wrap="none" anchor="ctr"/>
              <a:lstStyle/>
              <a:p>
                <a:pPr>
                  <a:defRPr/>
                </a:pPr>
                <a:endParaRPr lang="en-US" dirty="0">
                  <a:latin typeface="Arial" charset="0"/>
                  <a:cs typeface="+mn-cs"/>
                </a:endParaRPr>
              </a:p>
            </p:txBody>
          </p:sp>
        </p:grpSp>
      </p:grpSp>
      <p:sp>
        <p:nvSpPr>
          <p:cNvPr id="1051" name="Text Box 27"/>
          <p:cNvSpPr txBox="1">
            <a:spLocks noChangeArrowheads="1"/>
          </p:cNvSpPr>
          <p:nvPr userDrawn="1"/>
        </p:nvSpPr>
        <p:spPr bwMode="auto">
          <a:xfrm>
            <a:off x="6324600" y="6629400"/>
            <a:ext cx="2819400" cy="228600"/>
          </a:xfrm>
          <a:prstGeom prst="rect">
            <a:avLst/>
          </a:prstGeom>
          <a:noFill/>
          <a:ln w="9525">
            <a:noFill/>
            <a:miter lim="800000"/>
            <a:headEnd/>
            <a:tailEnd/>
          </a:ln>
          <a:effectLst/>
        </p:spPr>
        <p:txBody>
          <a:bodyPr lIns="91418" tIns="45709" rIns="91418" bIns="45709">
            <a:spAutoFit/>
          </a:bodyPr>
          <a:lstStyle/>
          <a:p>
            <a:pPr algn="r">
              <a:spcBef>
                <a:spcPct val="50000"/>
              </a:spcBef>
              <a:defRPr/>
            </a:pPr>
            <a:r>
              <a:rPr lang="en-US" sz="900" b="1" dirty="0">
                <a:solidFill>
                  <a:srgbClr val="008000"/>
                </a:solidFill>
                <a:latin typeface="Arial" charset="0"/>
                <a:cs typeface="+mn-cs"/>
              </a:rPr>
              <a:t>UNCLASSIFIED / FOUO</a:t>
            </a:r>
          </a:p>
        </p:txBody>
      </p:sp>
      <p:sp>
        <p:nvSpPr>
          <p:cNvPr id="1052" name="Text Box 28"/>
          <p:cNvSpPr txBox="1">
            <a:spLocks noChangeArrowheads="1"/>
          </p:cNvSpPr>
          <p:nvPr userDrawn="1"/>
        </p:nvSpPr>
        <p:spPr bwMode="auto">
          <a:xfrm>
            <a:off x="-20638" y="-41275"/>
            <a:ext cx="2819401" cy="244475"/>
          </a:xfrm>
          <a:prstGeom prst="rect">
            <a:avLst/>
          </a:prstGeom>
          <a:noFill/>
          <a:ln w="9525">
            <a:noFill/>
            <a:miter lim="800000"/>
            <a:headEnd/>
            <a:tailEnd/>
          </a:ln>
          <a:effectLst/>
        </p:spPr>
        <p:txBody>
          <a:bodyPr lIns="91418" tIns="45709" rIns="91418" bIns="45709">
            <a:spAutoFit/>
          </a:bodyPr>
          <a:lstStyle/>
          <a:p>
            <a:pPr>
              <a:spcBef>
                <a:spcPct val="50000"/>
              </a:spcBef>
              <a:defRPr/>
            </a:pPr>
            <a:r>
              <a:rPr lang="en-US" sz="1000" b="1" dirty="0">
                <a:solidFill>
                  <a:srgbClr val="008000"/>
                </a:solidFill>
                <a:latin typeface="Arial" charset="0"/>
                <a:cs typeface="+mn-cs"/>
              </a:rPr>
              <a:t>UNCLASSIFIED / FOUO</a:t>
            </a:r>
          </a:p>
        </p:txBody>
      </p:sp>
      <p:pic>
        <p:nvPicPr>
          <p:cNvPr id="1033" name="Picture 32" descr="NGB SEAL #4"/>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119063" y="166688"/>
            <a:ext cx="1066800" cy="10652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rtl="0" eaLnBrk="0" fontAlgn="base" hangingPunct="0">
        <a:spcBef>
          <a:spcPct val="0"/>
        </a:spcBef>
        <a:spcAft>
          <a:spcPct val="0"/>
        </a:spcAft>
        <a:defRPr sz="3600" i="1">
          <a:solidFill>
            <a:schemeClr val="tx2"/>
          </a:solidFill>
          <a:latin typeface="+mj-lt"/>
          <a:ea typeface="+mj-ea"/>
          <a:cs typeface="+mj-cs"/>
        </a:defRPr>
      </a:lvl1pPr>
      <a:lvl2pPr algn="r" rtl="0" eaLnBrk="0" fontAlgn="base" hangingPunct="0">
        <a:spcBef>
          <a:spcPct val="0"/>
        </a:spcBef>
        <a:spcAft>
          <a:spcPct val="0"/>
        </a:spcAft>
        <a:defRPr sz="3600" i="1">
          <a:solidFill>
            <a:schemeClr val="tx2"/>
          </a:solidFill>
          <a:latin typeface="Arial" charset="0"/>
        </a:defRPr>
      </a:lvl2pPr>
      <a:lvl3pPr algn="r" rtl="0" eaLnBrk="0" fontAlgn="base" hangingPunct="0">
        <a:spcBef>
          <a:spcPct val="0"/>
        </a:spcBef>
        <a:spcAft>
          <a:spcPct val="0"/>
        </a:spcAft>
        <a:defRPr sz="3600" i="1">
          <a:solidFill>
            <a:schemeClr val="tx2"/>
          </a:solidFill>
          <a:latin typeface="Arial" charset="0"/>
        </a:defRPr>
      </a:lvl3pPr>
      <a:lvl4pPr algn="r" rtl="0" eaLnBrk="0" fontAlgn="base" hangingPunct="0">
        <a:spcBef>
          <a:spcPct val="0"/>
        </a:spcBef>
        <a:spcAft>
          <a:spcPct val="0"/>
        </a:spcAft>
        <a:defRPr sz="3600" i="1">
          <a:solidFill>
            <a:schemeClr val="tx2"/>
          </a:solidFill>
          <a:latin typeface="Arial" charset="0"/>
        </a:defRPr>
      </a:lvl4pPr>
      <a:lvl5pPr algn="r" rtl="0" eaLnBrk="0" fontAlgn="base" hangingPunct="0">
        <a:spcBef>
          <a:spcPct val="0"/>
        </a:spcBef>
        <a:spcAft>
          <a:spcPct val="0"/>
        </a:spcAft>
        <a:defRPr sz="3600" i="1">
          <a:solidFill>
            <a:schemeClr val="tx2"/>
          </a:solidFill>
          <a:latin typeface="Arial" charset="0"/>
        </a:defRPr>
      </a:lvl5pPr>
      <a:lvl6pPr marL="457200" algn="r" rtl="0" fontAlgn="base">
        <a:spcBef>
          <a:spcPct val="0"/>
        </a:spcBef>
        <a:spcAft>
          <a:spcPct val="0"/>
        </a:spcAft>
        <a:defRPr sz="3600" i="1">
          <a:solidFill>
            <a:schemeClr val="tx2"/>
          </a:solidFill>
          <a:latin typeface="Arial" charset="0"/>
        </a:defRPr>
      </a:lvl6pPr>
      <a:lvl7pPr marL="914400" algn="r" rtl="0" fontAlgn="base">
        <a:spcBef>
          <a:spcPct val="0"/>
        </a:spcBef>
        <a:spcAft>
          <a:spcPct val="0"/>
        </a:spcAft>
        <a:defRPr sz="3600" i="1">
          <a:solidFill>
            <a:schemeClr val="tx2"/>
          </a:solidFill>
          <a:latin typeface="Arial" charset="0"/>
        </a:defRPr>
      </a:lvl7pPr>
      <a:lvl8pPr marL="1371600" algn="r" rtl="0" fontAlgn="base">
        <a:spcBef>
          <a:spcPct val="0"/>
        </a:spcBef>
        <a:spcAft>
          <a:spcPct val="0"/>
        </a:spcAft>
        <a:defRPr sz="3600" i="1">
          <a:solidFill>
            <a:schemeClr val="tx2"/>
          </a:solidFill>
          <a:latin typeface="Arial" charset="0"/>
        </a:defRPr>
      </a:lvl8pPr>
      <a:lvl9pPr marL="1828800" algn="r" rtl="0" fontAlgn="base">
        <a:spcBef>
          <a:spcPct val="0"/>
        </a:spcBef>
        <a:spcAft>
          <a:spcPct val="0"/>
        </a:spcAft>
        <a:defRPr sz="3600" i="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armyg1.army.mil/eo/docs/a7279_r.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ngbpdc.ngb.army.mil/forms/ngbf333.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1752600"/>
            <a:ext cx="8686800" cy="1470025"/>
          </a:xfrm>
        </p:spPr>
        <p:txBody>
          <a:bodyPr/>
          <a:lstStyle/>
          <a:p>
            <a:pPr algn="ctr" eaLnBrk="1" hangingPunct="1"/>
            <a:r>
              <a:rPr lang="en-US" sz="4000" b="1" smtClean="0"/>
              <a:t>Military </a:t>
            </a:r>
            <a:br>
              <a:rPr lang="en-US" sz="4000" b="1" smtClean="0"/>
            </a:br>
            <a:r>
              <a:rPr lang="en-US" sz="4000" b="1" smtClean="0"/>
              <a:t>EO Compliant Processing</a:t>
            </a:r>
          </a:p>
        </p:txBody>
      </p:sp>
      <p:sp>
        <p:nvSpPr>
          <p:cNvPr id="2052" name="Text Box 7"/>
          <p:cNvSpPr txBox="1">
            <a:spLocks noChangeArrowheads="1"/>
          </p:cNvSpPr>
          <p:nvPr/>
        </p:nvSpPr>
        <p:spPr bwMode="auto">
          <a:xfrm>
            <a:off x="3538538" y="6030913"/>
            <a:ext cx="2065337" cy="701675"/>
          </a:xfrm>
          <a:prstGeom prst="rect">
            <a:avLst/>
          </a:prstGeom>
          <a:noFill/>
          <a:ln w="9525">
            <a:noFill/>
            <a:miter lim="800000"/>
            <a:headEnd/>
            <a:tailEnd/>
          </a:ln>
        </p:spPr>
        <p:txBody>
          <a:bodyPr wrap="none">
            <a:spAutoFit/>
          </a:bodyPr>
          <a:lstStyle/>
          <a:p>
            <a:pPr algn="ctr"/>
            <a:r>
              <a:rPr lang="en-US" sz="2000" b="1"/>
              <a:t>This briefing is </a:t>
            </a:r>
          </a:p>
          <a:p>
            <a:pPr algn="ctr"/>
            <a:r>
              <a:rPr lang="en-US" sz="2000" b="1">
                <a:solidFill>
                  <a:srgbClr val="008000"/>
                </a:solidFill>
              </a:rPr>
              <a:t>UNCLASSIFIED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9B12B103-71D3-4F5C-A6A0-C378D249F76C}" type="slidenum">
              <a:rPr lang="en-US" smtClean="0"/>
              <a:pPr>
                <a:defRPr/>
              </a:pPr>
              <a:t>10</a:t>
            </a:fld>
            <a:endParaRPr lang="en-US" dirty="0" smtClean="0"/>
          </a:p>
        </p:txBody>
      </p:sp>
      <p:sp>
        <p:nvSpPr>
          <p:cNvPr id="12291"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Informal Complaint Processing</a:t>
            </a:r>
            <a:endParaRPr lang="en-US" sz="2400" b="1" smtClean="0">
              <a:latin typeface="Times New Roman" pitchFamily="18" charset="0"/>
            </a:endParaRPr>
          </a:p>
        </p:txBody>
      </p:sp>
      <p:sp>
        <p:nvSpPr>
          <p:cNvPr id="12292"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NOTIFICATION PROCEDURES </a:t>
            </a:r>
          </a:p>
          <a:p>
            <a:pPr marL="231775" indent="-231775" algn="ctr" eaLnBrk="1" hangingPunct="1">
              <a:buFontTx/>
              <a:buNone/>
            </a:pPr>
            <a:endParaRPr lang="en-US" sz="1200" b="1" smtClean="0"/>
          </a:p>
          <a:p>
            <a:pPr marL="231775" indent="-231775" eaLnBrk="1" hangingPunct="1"/>
            <a:r>
              <a:rPr lang="en-US" sz="2000" smtClean="0"/>
              <a:t>Complaint MUST be filed 180 days from the date of alleged discrimination</a:t>
            </a:r>
          </a:p>
          <a:p>
            <a:pPr marL="231775" indent="-231775" eaLnBrk="1" hangingPunct="1"/>
            <a:r>
              <a:rPr lang="en-US" sz="2000" smtClean="0"/>
              <a:t>Chain of command will be the primary channel for resolving discrimination complaints, Individuals will be encouraged to use command channels for redress of grievances</a:t>
            </a:r>
          </a:p>
          <a:p>
            <a:pPr marL="231775" indent="-231775" eaLnBrk="1" hangingPunct="1"/>
            <a:r>
              <a:rPr lang="en-US" sz="2000" smtClean="0"/>
              <a:t>Allegations of discrimination will be referred for processing by the lowest command level</a:t>
            </a:r>
          </a:p>
          <a:p>
            <a:pPr marL="231775" indent="-231775" eaLnBrk="1" hangingPunct="1"/>
            <a:r>
              <a:rPr lang="en-US" sz="2000" smtClean="0"/>
              <a:t>EO personnel will provide appropriate feedback to the complainant on the status of his/her complaint</a:t>
            </a:r>
          </a:p>
          <a:p>
            <a:pPr marL="231775" indent="-231775" eaLnBrk="1" hangingPunct="1"/>
            <a:r>
              <a:rPr lang="en-US" sz="2000" smtClean="0"/>
              <a:t>File with any member of the chain of command at the lowest level of the command where remedy or resolution is possible, or the EOL or EOA.  If unresolved at one level, and forwarded to the next level, the complainant </a:t>
            </a:r>
            <a:r>
              <a:rPr lang="en-US" sz="2000" b="1" smtClean="0"/>
              <a:t>will</a:t>
            </a:r>
            <a:r>
              <a:rPr lang="en-US" sz="2000" smtClean="0"/>
              <a:t> be provided a copy of the inquiry and will have 30 days to file a appeal with the next higher level of command</a:t>
            </a:r>
          </a:p>
        </p:txBody>
      </p:sp>
      <p:sp>
        <p:nvSpPr>
          <p:cNvPr id="12293" name="TextBox 4"/>
          <p:cNvSpPr txBox="1">
            <a:spLocks noChangeArrowheads="1"/>
          </p:cNvSpPr>
          <p:nvPr/>
        </p:nvSpPr>
        <p:spPr bwMode="auto">
          <a:xfrm>
            <a:off x="2882900" y="6489700"/>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1FD815DD-F355-4C53-8369-5956F9040B1F}" type="slidenum">
              <a:rPr lang="en-US" smtClean="0"/>
              <a:pPr>
                <a:defRPr/>
              </a:pPr>
              <a:t>11</a:t>
            </a:fld>
            <a:endParaRPr lang="en-US" dirty="0" smtClean="0"/>
          </a:p>
        </p:txBody>
      </p:sp>
      <p:sp>
        <p:nvSpPr>
          <p:cNvPr id="13315"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Informal Complaint Processing</a:t>
            </a:r>
            <a:endParaRPr lang="en-US" sz="2400" b="1" smtClean="0">
              <a:latin typeface="Times New Roman" pitchFamily="18" charset="0"/>
            </a:endParaRPr>
          </a:p>
        </p:txBody>
      </p:sp>
      <p:sp>
        <p:nvSpPr>
          <p:cNvPr id="13316"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NOTIFICATION PROCEDURES </a:t>
            </a:r>
          </a:p>
          <a:p>
            <a:pPr marL="231775" indent="-231775" algn="ctr" eaLnBrk="1" hangingPunct="1">
              <a:buFontTx/>
              <a:buNone/>
            </a:pPr>
            <a:endParaRPr lang="en-US" sz="1600" b="1" smtClean="0"/>
          </a:p>
          <a:p>
            <a:pPr marL="231775" indent="-231775" eaLnBrk="1" hangingPunct="1"/>
            <a:r>
              <a:rPr lang="en-US" sz="2000" smtClean="0"/>
              <a:t>Complaint </a:t>
            </a:r>
            <a:r>
              <a:rPr lang="en-US" sz="2000" b="1" smtClean="0"/>
              <a:t>MUST</a:t>
            </a:r>
            <a:r>
              <a:rPr lang="en-US" sz="2000" smtClean="0"/>
              <a:t> be filed 180 days from the date of alleged discrimination</a:t>
            </a:r>
          </a:p>
          <a:p>
            <a:pPr marL="231775" indent="-231775" eaLnBrk="1" hangingPunct="1"/>
            <a:r>
              <a:rPr lang="en-US" sz="2000" smtClean="0"/>
              <a:t>Full-time supervisor chain will process full-time personnel discrimination complaints on behalf of and in coordination with the military commander at each level of the chain if unresolved after </a:t>
            </a:r>
            <a:r>
              <a:rPr lang="en-US" sz="2000" b="1" smtClean="0"/>
              <a:t>14 days</a:t>
            </a:r>
          </a:p>
          <a:p>
            <a:pPr marL="231775" indent="-231775" eaLnBrk="1" hangingPunct="1"/>
            <a:r>
              <a:rPr lang="en-US" sz="2000" smtClean="0"/>
              <a:t>If unresolved at one level, and forwarded to the next higher level, the complainant will be provide a copy of the inquiry and will have </a:t>
            </a:r>
            <a:r>
              <a:rPr lang="en-US" sz="2000" b="1" smtClean="0"/>
              <a:t>14 days </a:t>
            </a:r>
            <a:r>
              <a:rPr lang="en-US" sz="2000" smtClean="0"/>
              <a:t>to file an appeal with the next higher level</a:t>
            </a:r>
          </a:p>
          <a:p>
            <a:pPr marL="231775" indent="-231775" eaLnBrk="1" hangingPunct="1"/>
            <a:r>
              <a:rPr lang="en-US" sz="2000" smtClean="0"/>
              <a:t>Supervisor chain will provide appropriate feedback to the complainant on the status of his/her complaint</a:t>
            </a:r>
          </a:p>
        </p:txBody>
      </p:sp>
      <p:sp>
        <p:nvSpPr>
          <p:cNvPr id="13317" name="TextBox 6"/>
          <p:cNvSpPr txBox="1">
            <a:spLocks noChangeArrowheads="1"/>
          </p:cNvSpPr>
          <p:nvPr/>
        </p:nvSpPr>
        <p:spPr bwMode="auto">
          <a:xfrm>
            <a:off x="28956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76A2C106-35B1-48EF-8A21-AE707F28598B}" type="slidenum">
              <a:rPr lang="en-US" smtClean="0"/>
              <a:pPr>
                <a:defRPr/>
              </a:pPr>
              <a:t>12</a:t>
            </a:fld>
            <a:endParaRPr lang="en-US" dirty="0" smtClean="0"/>
          </a:p>
        </p:txBody>
      </p:sp>
      <p:sp>
        <p:nvSpPr>
          <p:cNvPr id="14339"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Informal Complaint Processing</a:t>
            </a:r>
            <a:endParaRPr lang="en-US" sz="2400" b="1" smtClean="0">
              <a:latin typeface="Times New Roman" pitchFamily="18" charset="0"/>
            </a:endParaRPr>
          </a:p>
        </p:txBody>
      </p:sp>
      <p:sp>
        <p:nvSpPr>
          <p:cNvPr id="14340"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PROCEDURES FOR HANDLING COMPLAINTS AND TIMELINES</a:t>
            </a:r>
          </a:p>
          <a:p>
            <a:pPr marL="231775" indent="-231775" algn="ctr" eaLnBrk="1" hangingPunct="1">
              <a:buFontTx/>
              <a:buNone/>
            </a:pPr>
            <a:endParaRPr lang="en-US" sz="1600" b="1" smtClean="0"/>
          </a:p>
          <a:p>
            <a:pPr marL="231775" indent="-231775" eaLnBrk="1" hangingPunct="1"/>
            <a:r>
              <a:rPr lang="en-US" sz="2000" smtClean="0"/>
              <a:t>EO personnel will assist the complainant in the clarifying issues and allegations and documenting the complaint on NGB Form 333</a:t>
            </a:r>
          </a:p>
          <a:p>
            <a:pPr marL="231775" indent="-231775" eaLnBrk="1" hangingPunct="1">
              <a:buFontTx/>
              <a:buNone/>
            </a:pPr>
            <a:endParaRPr lang="en-US" sz="2000" smtClean="0"/>
          </a:p>
          <a:p>
            <a:pPr marL="231775" indent="-231775" eaLnBrk="1" hangingPunct="1"/>
            <a:r>
              <a:rPr lang="en-US" sz="2000" smtClean="0"/>
              <a:t>EO Personnel will advise commanders on processing a complaint, and may conduct basic fact findings into allegation of discrimination on behalf of the commander, but will not be used to conduct formal investigations of any complaints in which they may have a role in processing</a:t>
            </a:r>
          </a:p>
          <a:p>
            <a:pPr marL="231775" indent="-231775" eaLnBrk="1" hangingPunct="1">
              <a:buFontTx/>
              <a:buNone/>
            </a:pPr>
            <a:endParaRPr lang="en-US" sz="2000" smtClean="0"/>
          </a:p>
          <a:p>
            <a:pPr marL="231775" indent="-231775" eaLnBrk="1" hangingPunct="1"/>
            <a:r>
              <a:rPr lang="en-US" sz="2000" smtClean="0"/>
              <a:t>Even when a complaint is withdrawn – commanders will attempt to eliminate underlying causes of all complaints</a:t>
            </a:r>
          </a:p>
        </p:txBody>
      </p:sp>
      <p:sp>
        <p:nvSpPr>
          <p:cNvPr id="14341" name="TextBox 5"/>
          <p:cNvSpPr txBox="1">
            <a:spLocks noChangeArrowheads="1"/>
          </p:cNvSpPr>
          <p:nvPr/>
        </p:nvSpPr>
        <p:spPr bwMode="auto">
          <a:xfrm>
            <a:off x="12192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
        <p:nvSpPr>
          <p:cNvPr id="14342" name="TextBox 6"/>
          <p:cNvSpPr txBox="1">
            <a:spLocks noChangeArrowheads="1"/>
          </p:cNvSpPr>
          <p:nvPr/>
        </p:nvSpPr>
        <p:spPr bwMode="auto">
          <a:xfrm>
            <a:off x="45720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2A4ACB4E-4509-4F8E-82DA-B0CC2DF28AA7}" type="slidenum">
              <a:rPr lang="en-US" smtClean="0"/>
              <a:pPr>
                <a:defRPr/>
              </a:pPr>
              <a:t>13</a:t>
            </a:fld>
            <a:endParaRPr lang="en-US" dirty="0" smtClean="0"/>
          </a:p>
        </p:txBody>
      </p:sp>
      <p:sp>
        <p:nvSpPr>
          <p:cNvPr id="16387"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16388"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endParaRPr lang="en-US" sz="2000" b="1" dirty="0" smtClean="0"/>
          </a:p>
          <a:p>
            <a:pPr marL="231775" indent="-231775" algn="ctr" eaLnBrk="1" hangingPunct="1">
              <a:buFontTx/>
              <a:buNone/>
            </a:pPr>
            <a:r>
              <a:rPr lang="en-US" sz="2000" b="1" dirty="0" smtClean="0"/>
              <a:t>FINAL ACTIONS APPEALS</a:t>
            </a:r>
          </a:p>
          <a:p>
            <a:pPr marL="231775" indent="-231775" algn="ctr" eaLnBrk="1" hangingPunct="1">
              <a:buFontTx/>
              <a:buNone/>
            </a:pPr>
            <a:endParaRPr lang="en-US" sz="2000" b="1" dirty="0" smtClean="0"/>
          </a:p>
          <a:p>
            <a:pPr marL="231775" indent="-231775" algn="ctr" eaLnBrk="1" hangingPunct="1">
              <a:buFontTx/>
              <a:buNone/>
            </a:pPr>
            <a:endParaRPr lang="en-US" sz="2000" dirty="0" smtClean="0"/>
          </a:p>
          <a:p>
            <a:pPr marL="231775" indent="-231775" algn="ctr" eaLnBrk="1" hangingPunct="1">
              <a:buFontTx/>
              <a:buNone/>
            </a:pPr>
            <a:r>
              <a:rPr lang="en-US" sz="2000" dirty="0" smtClean="0"/>
              <a:t>The only means of appeal of an informal complaint is to file a Formal Complaint</a:t>
            </a:r>
          </a:p>
          <a:p>
            <a:pPr marL="231775" indent="-231775" algn="ctr" eaLnBrk="1" hangingPunct="1">
              <a:buFontTx/>
              <a:buNone/>
            </a:pPr>
            <a:endParaRPr lang="en-US" sz="2000" b="1" dirty="0" smtClean="0"/>
          </a:p>
          <a:p>
            <a:pPr marL="231775" indent="-231775" algn="ctr" eaLnBrk="1" hangingPunct="1">
              <a:buFontTx/>
              <a:buNone/>
            </a:pPr>
            <a:r>
              <a:rPr lang="en-US" sz="2000" b="1" dirty="0" smtClean="0"/>
              <a:t>NOTIFICATION PROCEDURES</a:t>
            </a:r>
          </a:p>
          <a:p>
            <a:pPr marL="231775" indent="-231775" algn="ctr" eaLnBrk="1" hangingPunct="1">
              <a:buFontTx/>
              <a:buNone/>
            </a:pPr>
            <a:endParaRPr lang="en-US" sz="1600" b="1" dirty="0" smtClean="0"/>
          </a:p>
          <a:p>
            <a:pPr marL="231775" indent="-231775" eaLnBrk="1" hangingPunct="1"/>
            <a:r>
              <a:rPr lang="en-US" sz="2000" dirty="0" smtClean="0"/>
              <a:t>Formal complaint filed with the next higher commander by the complainant</a:t>
            </a:r>
          </a:p>
          <a:p>
            <a:pPr marL="231775" indent="-231775" eaLnBrk="1" hangingPunct="1"/>
            <a:endParaRPr lang="en-US" sz="2000" dirty="0" smtClean="0"/>
          </a:p>
          <a:p>
            <a:pPr marL="231775" indent="-231775" eaLnBrk="1" hangingPunct="1"/>
            <a:r>
              <a:rPr lang="en-US" sz="2000" dirty="0" smtClean="0"/>
              <a:t>Intermediate Commander must initiate a reprisal protection plan for Complainant</a:t>
            </a:r>
          </a:p>
          <a:p>
            <a:pPr marL="231775" indent="-231775" eaLnBrk="1" hangingPunct="1">
              <a:buFontTx/>
              <a:buNone/>
            </a:pPr>
            <a:endParaRPr lang="en-US" sz="2000" dirty="0" smtClean="0"/>
          </a:p>
          <a:p>
            <a:pPr marL="231775" indent="-231775" eaLnBrk="1" hangingPunct="1">
              <a:buFontTx/>
              <a:buNone/>
            </a:pPr>
            <a:endParaRPr lang="en-US" sz="2000" dirty="0" smtClean="0"/>
          </a:p>
        </p:txBody>
      </p:sp>
      <p:sp>
        <p:nvSpPr>
          <p:cNvPr id="16389" name="TextBox 5"/>
          <p:cNvSpPr txBox="1">
            <a:spLocks noChangeArrowheads="1"/>
          </p:cNvSpPr>
          <p:nvPr/>
        </p:nvSpPr>
        <p:spPr bwMode="auto">
          <a:xfrm>
            <a:off x="12192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
        <p:nvSpPr>
          <p:cNvPr id="16390" name="TextBox 6"/>
          <p:cNvSpPr txBox="1">
            <a:spLocks noChangeArrowheads="1"/>
          </p:cNvSpPr>
          <p:nvPr/>
        </p:nvSpPr>
        <p:spPr bwMode="auto">
          <a:xfrm>
            <a:off x="45720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44207611-EB1C-4D4A-859E-BFE775702CDB}" type="slidenum">
              <a:rPr lang="en-US" smtClean="0"/>
              <a:pPr>
                <a:defRPr/>
              </a:pPr>
              <a:t>14</a:t>
            </a:fld>
            <a:endParaRPr lang="en-US" dirty="0" smtClean="0"/>
          </a:p>
        </p:txBody>
      </p:sp>
      <p:sp>
        <p:nvSpPr>
          <p:cNvPr id="17411"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17412"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PROCEDURES FOR HANDLING COMPLAINTS AND TIMELINES</a:t>
            </a:r>
          </a:p>
          <a:p>
            <a:pPr marL="231775" indent="-231775" algn="ctr" eaLnBrk="1" hangingPunct="1">
              <a:buFontTx/>
              <a:buNone/>
            </a:pPr>
            <a:endParaRPr lang="en-US" sz="1600" b="1" smtClean="0"/>
          </a:p>
          <a:p>
            <a:pPr marL="231775" indent="-231775" algn="ctr" eaLnBrk="1" hangingPunct="1">
              <a:buFontTx/>
              <a:buNone/>
            </a:pPr>
            <a:r>
              <a:rPr lang="en-US" sz="2000" smtClean="0"/>
              <a:t>Intermediate Command Level </a:t>
            </a:r>
          </a:p>
          <a:p>
            <a:pPr marL="231775" indent="-231775" algn="ctr" eaLnBrk="1" hangingPunct="1">
              <a:buFontTx/>
              <a:buNone/>
            </a:pPr>
            <a:endParaRPr lang="en-US" sz="2000" smtClean="0"/>
          </a:p>
          <a:p>
            <a:pPr marL="231775" indent="-231775" eaLnBrk="1" hangingPunct="1"/>
            <a:r>
              <a:rPr lang="en-US" sz="2000" smtClean="0"/>
              <a:t>Complete within 60 days</a:t>
            </a:r>
          </a:p>
          <a:p>
            <a:pPr marL="631825" lvl="1" indent="-231775" eaLnBrk="1" hangingPunct="1">
              <a:lnSpc>
                <a:spcPct val="150000"/>
              </a:lnSpc>
            </a:pPr>
            <a:r>
              <a:rPr lang="en-US" sz="2000" smtClean="0"/>
              <a:t>Procedural review to determine acceptance, dismissal, or referral</a:t>
            </a:r>
          </a:p>
          <a:p>
            <a:pPr marL="631825" lvl="1" indent="-231775" eaLnBrk="1" hangingPunct="1">
              <a:lnSpc>
                <a:spcPct val="150000"/>
              </a:lnSpc>
            </a:pPr>
            <a:r>
              <a:rPr lang="en-US" sz="2000" smtClean="0"/>
              <a:t>Complete an inquiry or investigation</a:t>
            </a:r>
          </a:p>
          <a:p>
            <a:pPr marL="631825" lvl="1" indent="-231775" eaLnBrk="1" hangingPunct="1">
              <a:lnSpc>
                <a:spcPct val="150000"/>
              </a:lnSpc>
            </a:pPr>
            <a:r>
              <a:rPr lang="en-US" sz="2000" smtClean="0"/>
              <a:t>Attempt resolution and take corrective action as appropriate  </a:t>
            </a:r>
          </a:p>
          <a:p>
            <a:pPr marL="631825" lvl="1" indent="-231775" eaLnBrk="1" hangingPunct="1">
              <a:buFontTx/>
              <a:buNone/>
            </a:pPr>
            <a:endParaRPr lang="en-US" sz="2000" smtClean="0"/>
          </a:p>
          <a:p>
            <a:pPr marL="231775" indent="-231775" eaLnBrk="1" hangingPunct="1">
              <a:buFontTx/>
              <a:buNone/>
            </a:pPr>
            <a:endParaRPr lang="en-US" sz="2000" smtClean="0"/>
          </a:p>
        </p:txBody>
      </p:sp>
      <p:sp>
        <p:nvSpPr>
          <p:cNvPr id="17413" name="TextBox 4"/>
          <p:cNvSpPr txBox="1">
            <a:spLocks noChangeArrowheads="1"/>
          </p:cNvSpPr>
          <p:nvPr/>
        </p:nvSpPr>
        <p:spPr bwMode="auto">
          <a:xfrm>
            <a:off x="2895600" y="65055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FE059C07-ED76-456A-9DBD-1CEBEF0B256E}" type="slidenum">
              <a:rPr lang="en-US" smtClean="0"/>
              <a:pPr>
                <a:defRPr/>
              </a:pPr>
              <a:t>15</a:t>
            </a:fld>
            <a:endParaRPr lang="en-US" dirty="0" smtClean="0"/>
          </a:p>
        </p:txBody>
      </p:sp>
      <p:sp>
        <p:nvSpPr>
          <p:cNvPr id="18435"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18436"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PROCEDURES FOR HANDLING COMPLAINTS AND TIMELINES</a:t>
            </a:r>
          </a:p>
          <a:p>
            <a:pPr marL="231775" indent="-231775" algn="ctr" eaLnBrk="1" hangingPunct="1">
              <a:buFontTx/>
              <a:buNone/>
            </a:pPr>
            <a:endParaRPr lang="en-US" sz="1600" b="1" smtClean="0"/>
          </a:p>
          <a:p>
            <a:pPr marL="231775" indent="-231775" algn="ctr" eaLnBrk="1" hangingPunct="1">
              <a:buFontTx/>
              <a:buNone/>
            </a:pPr>
            <a:r>
              <a:rPr lang="en-US" sz="2000" smtClean="0"/>
              <a:t>Intermediate Supervisory Level </a:t>
            </a:r>
          </a:p>
          <a:p>
            <a:pPr marL="231775" indent="-231775" algn="ctr" eaLnBrk="1" hangingPunct="1">
              <a:buFontTx/>
              <a:buNone/>
            </a:pPr>
            <a:endParaRPr lang="en-US" sz="2000" smtClean="0"/>
          </a:p>
          <a:p>
            <a:pPr marL="231775" indent="-231775" eaLnBrk="1" hangingPunct="1"/>
            <a:r>
              <a:rPr lang="en-US" sz="2000" smtClean="0"/>
              <a:t>Complete within 14 days</a:t>
            </a:r>
          </a:p>
          <a:p>
            <a:pPr marL="631825" lvl="1" indent="-231775" eaLnBrk="1" hangingPunct="1">
              <a:lnSpc>
                <a:spcPct val="150000"/>
              </a:lnSpc>
            </a:pPr>
            <a:r>
              <a:rPr lang="en-US" sz="2000" smtClean="0"/>
              <a:t>Procedural review to determine acceptance, dismissal, or referral</a:t>
            </a:r>
          </a:p>
          <a:p>
            <a:pPr marL="631825" lvl="1" indent="-231775" eaLnBrk="1" hangingPunct="1">
              <a:lnSpc>
                <a:spcPct val="150000"/>
              </a:lnSpc>
            </a:pPr>
            <a:r>
              <a:rPr lang="en-US" sz="2000" smtClean="0"/>
              <a:t>Complete an inquiry or investigation</a:t>
            </a:r>
          </a:p>
          <a:p>
            <a:pPr marL="631825" lvl="1" indent="-231775" eaLnBrk="1" hangingPunct="1">
              <a:lnSpc>
                <a:spcPct val="150000"/>
              </a:lnSpc>
            </a:pPr>
            <a:r>
              <a:rPr lang="en-US" sz="2000" smtClean="0"/>
              <a:t>Attempt resolution and take corrective action as appropriate  </a:t>
            </a:r>
          </a:p>
          <a:p>
            <a:pPr marL="631825" lvl="1" indent="-231775" eaLnBrk="1" hangingPunct="1">
              <a:buFontTx/>
              <a:buNone/>
            </a:pPr>
            <a:endParaRPr lang="en-US" sz="2000" smtClean="0"/>
          </a:p>
          <a:p>
            <a:pPr marL="231775" indent="-231775" eaLnBrk="1" hangingPunct="1">
              <a:buFontTx/>
              <a:buNone/>
            </a:pPr>
            <a:endParaRPr lang="en-US" sz="2000" smtClean="0"/>
          </a:p>
        </p:txBody>
      </p:sp>
      <p:sp>
        <p:nvSpPr>
          <p:cNvPr id="18437" name="TextBox 6"/>
          <p:cNvSpPr txBox="1">
            <a:spLocks noChangeArrowheads="1"/>
          </p:cNvSpPr>
          <p:nvPr/>
        </p:nvSpPr>
        <p:spPr bwMode="auto">
          <a:xfrm>
            <a:off x="28829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C2824B73-A093-4867-91DD-CB3A224EDA92}" type="slidenum">
              <a:rPr lang="en-US" smtClean="0"/>
              <a:pPr>
                <a:defRPr/>
              </a:pPr>
              <a:t>16</a:t>
            </a:fld>
            <a:endParaRPr lang="en-US" dirty="0" smtClean="0"/>
          </a:p>
        </p:txBody>
      </p:sp>
      <p:sp>
        <p:nvSpPr>
          <p:cNvPr id="19459"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19460" name="Rectangle 3"/>
          <p:cNvSpPr>
            <a:spLocks noGrp="1" noChangeArrowheads="1"/>
          </p:cNvSpPr>
          <p:nvPr>
            <p:ph type="body" idx="1"/>
          </p:nvPr>
        </p:nvSpPr>
        <p:spPr bwMode="auto">
          <a:xfrm>
            <a:off x="533400" y="106680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PROCEDURES FOR HANDLING COMPLAINTS AND TIMELINES</a:t>
            </a:r>
          </a:p>
          <a:p>
            <a:pPr marL="231775" indent="-231775" algn="ctr" eaLnBrk="1" hangingPunct="1">
              <a:buFontTx/>
              <a:buNone/>
            </a:pPr>
            <a:endParaRPr lang="en-US" sz="1200" b="1" smtClean="0"/>
          </a:p>
          <a:p>
            <a:pPr marL="231775" indent="-231775" algn="ctr" eaLnBrk="1" hangingPunct="1">
              <a:buFontTx/>
              <a:buNone/>
            </a:pPr>
            <a:r>
              <a:rPr lang="en-US" sz="2000" smtClean="0"/>
              <a:t>Successive Command Levels </a:t>
            </a:r>
          </a:p>
          <a:p>
            <a:pPr marL="231775" indent="-231775" eaLnBrk="1" hangingPunct="1"/>
            <a:r>
              <a:rPr lang="en-US" sz="2000" smtClean="0"/>
              <a:t>If settled or withdrawn, forward the case file to the State Equal Employment Manager (SEEM), include in your case file:</a:t>
            </a:r>
          </a:p>
          <a:p>
            <a:pPr marL="631825" lvl="1" indent="-231775" eaLnBrk="1" hangingPunct="1">
              <a:lnSpc>
                <a:spcPct val="150000"/>
              </a:lnSpc>
              <a:spcBef>
                <a:spcPts val="400"/>
              </a:spcBef>
            </a:pPr>
            <a:r>
              <a:rPr lang="en-US" sz="2000" smtClean="0"/>
              <a:t>Complaint Form</a:t>
            </a:r>
          </a:p>
          <a:p>
            <a:pPr marL="631825" lvl="1" indent="-231775" eaLnBrk="1" hangingPunct="1">
              <a:lnSpc>
                <a:spcPct val="150000"/>
              </a:lnSpc>
              <a:spcBef>
                <a:spcPts val="400"/>
              </a:spcBef>
            </a:pPr>
            <a:r>
              <a:rPr lang="en-US" sz="2000" smtClean="0"/>
              <a:t>Appointment letter of Investigating Officer  &amp; Report of Investigation (ROI) or inquiry</a:t>
            </a:r>
          </a:p>
          <a:p>
            <a:pPr marL="631825" lvl="1" indent="-231775" eaLnBrk="1" hangingPunct="1">
              <a:lnSpc>
                <a:spcPct val="150000"/>
              </a:lnSpc>
              <a:spcBef>
                <a:spcPts val="400"/>
              </a:spcBef>
            </a:pPr>
            <a:r>
              <a:rPr lang="en-US" sz="2000" smtClean="0"/>
              <a:t>Legal review</a:t>
            </a:r>
          </a:p>
          <a:p>
            <a:pPr marL="631825" lvl="1" indent="-231775" eaLnBrk="1" hangingPunct="1">
              <a:lnSpc>
                <a:spcPct val="150000"/>
              </a:lnSpc>
              <a:spcBef>
                <a:spcPts val="400"/>
              </a:spcBef>
            </a:pPr>
            <a:r>
              <a:rPr lang="en-US" sz="2000" smtClean="0"/>
              <a:t>Settlement agreement signed by complaint(this will close the complaint)</a:t>
            </a:r>
          </a:p>
          <a:p>
            <a:pPr marL="631825" lvl="1" indent="-231775" eaLnBrk="1" hangingPunct="1">
              <a:lnSpc>
                <a:spcPct val="150000"/>
              </a:lnSpc>
              <a:spcBef>
                <a:spcPts val="400"/>
              </a:spcBef>
            </a:pPr>
            <a:r>
              <a:rPr lang="en-US" sz="2000" smtClean="0"/>
              <a:t>Any corrective action taken </a:t>
            </a:r>
          </a:p>
          <a:p>
            <a:pPr marL="631825" lvl="1" indent="-231775" eaLnBrk="1" hangingPunct="1">
              <a:lnSpc>
                <a:spcPct val="150000"/>
              </a:lnSpc>
              <a:spcBef>
                <a:spcPts val="400"/>
              </a:spcBef>
            </a:pPr>
            <a:r>
              <a:rPr lang="en-US" sz="2000" smtClean="0"/>
              <a:t>EOA/MEO Review of ROI </a:t>
            </a:r>
          </a:p>
          <a:p>
            <a:pPr marL="631825" lvl="1" indent="-231775" eaLnBrk="1" hangingPunct="1">
              <a:buFontTx/>
              <a:buNone/>
            </a:pPr>
            <a:endParaRPr lang="en-US" sz="2000" smtClean="0"/>
          </a:p>
          <a:p>
            <a:pPr marL="231775" indent="-231775" eaLnBrk="1" hangingPunct="1">
              <a:buFontTx/>
              <a:buNone/>
            </a:pPr>
            <a:endParaRPr lang="en-US" sz="2000" smtClean="0"/>
          </a:p>
        </p:txBody>
      </p:sp>
      <p:sp>
        <p:nvSpPr>
          <p:cNvPr id="19461" name="TextBox 5"/>
          <p:cNvSpPr txBox="1">
            <a:spLocks noChangeArrowheads="1"/>
          </p:cNvSpPr>
          <p:nvPr/>
        </p:nvSpPr>
        <p:spPr bwMode="auto">
          <a:xfrm>
            <a:off x="4397375" y="6126163"/>
            <a:ext cx="3352800" cy="369887"/>
          </a:xfrm>
          <a:prstGeom prst="rect">
            <a:avLst/>
          </a:prstGeom>
          <a:solidFill>
            <a:srgbClr val="3399FF"/>
          </a:solidFill>
          <a:ln w="9525">
            <a:noFill/>
            <a:miter lim="800000"/>
            <a:headEnd/>
            <a:tailEnd/>
          </a:ln>
        </p:spPr>
        <p:txBody>
          <a:bodyPr>
            <a:spAutoFit/>
          </a:bodyPr>
          <a:lstStyle/>
          <a:p>
            <a:pPr algn="ctr"/>
            <a:r>
              <a:rPr lang="en-US"/>
              <a:t>Traditional </a:t>
            </a:r>
          </a:p>
        </p:txBody>
      </p:sp>
      <p:sp>
        <p:nvSpPr>
          <p:cNvPr id="19462" name="TextBox 6"/>
          <p:cNvSpPr txBox="1">
            <a:spLocks noChangeArrowheads="1"/>
          </p:cNvSpPr>
          <p:nvPr/>
        </p:nvSpPr>
        <p:spPr bwMode="auto">
          <a:xfrm>
            <a:off x="43942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544C0517-B8E0-495A-9AEE-1A352AEADBDF}" type="slidenum">
              <a:rPr lang="en-US" smtClean="0"/>
              <a:pPr>
                <a:defRPr/>
              </a:pPr>
              <a:t>17</a:t>
            </a:fld>
            <a:endParaRPr lang="en-US" dirty="0" smtClean="0"/>
          </a:p>
        </p:txBody>
      </p:sp>
      <p:sp>
        <p:nvSpPr>
          <p:cNvPr id="20483"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0484"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endParaRPr lang="en-US" sz="2000" b="1" dirty="0" smtClean="0"/>
          </a:p>
          <a:p>
            <a:pPr marL="231775" indent="-231775" algn="ctr" eaLnBrk="1" hangingPunct="1">
              <a:buFontTx/>
              <a:buNone/>
            </a:pPr>
            <a:r>
              <a:rPr lang="en-US" sz="2000" b="1" dirty="0" smtClean="0"/>
              <a:t>UNRESOLVED COMPLAINT</a:t>
            </a:r>
          </a:p>
          <a:p>
            <a:pPr marL="231775" indent="-231775" algn="ctr" eaLnBrk="1" hangingPunct="1">
              <a:buFontTx/>
              <a:buNone/>
            </a:pPr>
            <a:endParaRPr lang="en-US" sz="1600" b="1" dirty="0" smtClean="0"/>
          </a:p>
          <a:p>
            <a:pPr marL="231775" indent="-231775" eaLnBrk="1" hangingPunct="1">
              <a:lnSpc>
                <a:spcPct val="150000"/>
              </a:lnSpc>
              <a:buFontTx/>
              <a:buNone/>
            </a:pPr>
            <a:r>
              <a:rPr lang="en-US" sz="2000" dirty="0" smtClean="0"/>
              <a:t>	A formal complaint that is unresolved at the lowest level of command after </a:t>
            </a:r>
            <a:r>
              <a:rPr lang="en-US" sz="2000" b="1" dirty="0" smtClean="0"/>
              <a:t>60 days </a:t>
            </a:r>
            <a:r>
              <a:rPr lang="en-US" sz="2000" dirty="0" smtClean="0"/>
              <a:t>will be automatically appealed to the next higher command level, unless the complainant, </a:t>
            </a:r>
            <a:r>
              <a:rPr lang="en-US" sz="2000" b="1" dirty="0" smtClean="0"/>
              <a:t>in writing</a:t>
            </a:r>
            <a:r>
              <a:rPr lang="en-US" sz="2000" dirty="0" smtClean="0"/>
              <a:t>, withdraws the complaint</a:t>
            </a:r>
          </a:p>
          <a:p>
            <a:pPr marL="231775" indent="-231775" algn="just" eaLnBrk="1" hangingPunct="1">
              <a:buFontTx/>
              <a:buNone/>
            </a:pPr>
            <a:endParaRPr lang="en-US" sz="2000" dirty="0" smtClean="0"/>
          </a:p>
        </p:txBody>
      </p:sp>
      <p:sp>
        <p:nvSpPr>
          <p:cNvPr id="20485" name="TextBox 4"/>
          <p:cNvSpPr txBox="1">
            <a:spLocks noChangeArrowheads="1"/>
          </p:cNvSpPr>
          <p:nvPr/>
        </p:nvSpPr>
        <p:spPr bwMode="auto">
          <a:xfrm>
            <a:off x="28956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F4902B6A-E3AA-42C8-93E7-63E6D0249AC5}" type="slidenum">
              <a:rPr lang="en-US" smtClean="0"/>
              <a:pPr>
                <a:defRPr/>
              </a:pPr>
              <a:t>18</a:t>
            </a:fld>
            <a:endParaRPr lang="en-US" dirty="0" smtClean="0"/>
          </a:p>
        </p:txBody>
      </p:sp>
      <p:sp>
        <p:nvSpPr>
          <p:cNvPr id="21507"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1508"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endParaRPr lang="en-US" sz="2000" b="1" dirty="0" smtClean="0"/>
          </a:p>
          <a:p>
            <a:pPr marL="231775" indent="-231775" algn="ctr" eaLnBrk="1" hangingPunct="1">
              <a:buFontTx/>
              <a:buNone/>
            </a:pPr>
            <a:r>
              <a:rPr lang="en-US" sz="2000" b="1" dirty="0" smtClean="0"/>
              <a:t>UNRESOLVED COMPLAINT</a:t>
            </a:r>
          </a:p>
          <a:p>
            <a:pPr marL="231775" indent="-231775" algn="ctr" eaLnBrk="1" hangingPunct="1">
              <a:buFontTx/>
              <a:buNone/>
            </a:pPr>
            <a:endParaRPr lang="en-US" sz="1600" b="1" dirty="0" smtClean="0"/>
          </a:p>
          <a:p>
            <a:pPr marL="231775" indent="-231775" eaLnBrk="1" hangingPunct="1">
              <a:lnSpc>
                <a:spcPct val="150000"/>
              </a:lnSpc>
              <a:buFontTx/>
              <a:buNone/>
            </a:pPr>
            <a:r>
              <a:rPr lang="en-US" sz="2000" dirty="0" smtClean="0"/>
              <a:t>	A formal complaint that is unresolved at the lowest level of command after </a:t>
            </a:r>
            <a:r>
              <a:rPr lang="en-US" sz="2000" b="1" dirty="0" smtClean="0"/>
              <a:t>14 days </a:t>
            </a:r>
            <a:r>
              <a:rPr lang="en-US" sz="2000" dirty="0" smtClean="0"/>
              <a:t>will be automatically appealed to the next higher supervisory level, unless the complainant, </a:t>
            </a:r>
            <a:r>
              <a:rPr lang="en-US" sz="2000" b="1" dirty="0" smtClean="0"/>
              <a:t>in writing</a:t>
            </a:r>
            <a:r>
              <a:rPr lang="en-US" sz="2000" dirty="0" smtClean="0"/>
              <a:t>, withdraws the complaint.</a:t>
            </a:r>
          </a:p>
          <a:p>
            <a:pPr marL="231775" indent="-231775" algn="just" eaLnBrk="1" hangingPunct="1">
              <a:buFontTx/>
              <a:buNone/>
            </a:pPr>
            <a:endParaRPr lang="en-US" sz="2000" dirty="0" smtClean="0"/>
          </a:p>
        </p:txBody>
      </p:sp>
      <p:sp>
        <p:nvSpPr>
          <p:cNvPr id="21509" name="TextBox 6"/>
          <p:cNvSpPr txBox="1">
            <a:spLocks noChangeArrowheads="1"/>
          </p:cNvSpPr>
          <p:nvPr/>
        </p:nvSpPr>
        <p:spPr bwMode="auto">
          <a:xfrm>
            <a:off x="28956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09201B63-792B-46AF-BCC4-6A70DC1BD5E9}" type="slidenum">
              <a:rPr lang="en-US" smtClean="0"/>
              <a:pPr>
                <a:defRPr/>
              </a:pPr>
              <a:t>19</a:t>
            </a:fld>
            <a:endParaRPr lang="en-US" dirty="0" smtClean="0"/>
          </a:p>
        </p:txBody>
      </p:sp>
      <p:sp>
        <p:nvSpPr>
          <p:cNvPr id="22531"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2532" name="Rectangle 3"/>
          <p:cNvSpPr>
            <a:spLocks noGrp="1" noChangeArrowheads="1"/>
          </p:cNvSpPr>
          <p:nvPr>
            <p:ph type="body" idx="1"/>
          </p:nvPr>
        </p:nvSpPr>
        <p:spPr bwMode="auto">
          <a:xfrm>
            <a:off x="352425" y="1238250"/>
            <a:ext cx="8458200" cy="48577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INVESTAGATION INQUIRY &amp; RESOLUTION RULES</a:t>
            </a:r>
          </a:p>
          <a:p>
            <a:pPr marL="231775" indent="-231775" algn="ctr" eaLnBrk="1" hangingPunct="1">
              <a:buFontTx/>
              <a:buNone/>
            </a:pPr>
            <a:endParaRPr lang="en-US" sz="1600" b="1" smtClean="0"/>
          </a:p>
          <a:p>
            <a:pPr marL="231775" indent="-231775" eaLnBrk="1" hangingPunct="1">
              <a:lnSpc>
                <a:spcPct val="150000"/>
              </a:lnSpc>
            </a:pPr>
            <a:r>
              <a:rPr lang="en-US" sz="2000" smtClean="0"/>
              <a:t>Will have </a:t>
            </a:r>
            <a:r>
              <a:rPr lang="en-US" sz="2000" b="1" smtClean="0"/>
              <a:t>30 days </a:t>
            </a:r>
            <a:r>
              <a:rPr lang="en-US" sz="2000" smtClean="0"/>
              <a:t>to complete a procedural review and attempt resolution with the complainant and/or forward to the next higher echelon</a:t>
            </a:r>
          </a:p>
          <a:p>
            <a:pPr marL="231775" indent="-231775" eaLnBrk="1" hangingPunct="1">
              <a:lnSpc>
                <a:spcPct val="150000"/>
              </a:lnSpc>
            </a:pPr>
            <a:r>
              <a:rPr lang="en-US" sz="2000" smtClean="0"/>
              <a:t>If no resolution is made, complaint will automatically appeal to the next higher command level when </a:t>
            </a:r>
            <a:r>
              <a:rPr lang="en-US" sz="2000" b="1" smtClean="0"/>
              <a:t>30 days </a:t>
            </a:r>
            <a:r>
              <a:rPr lang="en-US" sz="2000" smtClean="0"/>
              <a:t>have expired</a:t>
            </a:r>
          </a:p>
          <a:p>
            <a:pPr marL="231775" indent="-231775" algn="just" eaLnBrk="1" hangingPunct="1">
              <a:buFontTx/>
              <a:buNone/>
            </a:pPr>
            <a:endParaRPr lang="en-US" sz="2000" smtClean="0"/>
          </a:p>
        </p:txBody>
      </p:sp>
      <p:sp>
        <p:nvSpPr>
          <p:cNvPr id="22533" name="TextBox 4"/>
          <p:cNvSpPr txBox="1">
            <a:spLocks noChangeArrowheads="1"/>
          </p:cNvSpPr>
          <p:nvPr/>
        </p:nvSpPr>
        <p:spPr bwMode="auto">
          <a:xfrm>
            <a:off x="28956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73310D63-3CCA-4CF6-9C0B-0E583DA6BB6B}" type="slidenum">
              <a:rPr lang="en-US" smtClean="0"/>
              <a:pPr>
                <a:defRPr/>
              </a:pPr>
              <a:t>2</a:t>
            </a:fld>
            <a:endParaRPr lang="en-US" dirty="0" smtClean="0"/>
          </a:p>
        </p:txBody>
      </p:sp>
      <p:sp>
        <p:nvSpPr>
          <p:cNvPr id="4099" name="Rectangle 2"/>
          <p:cNvSpPr>
            <a:spLocks noGrp="1" noChangeArrowheads="1"/>
          </p:cNvSpPr>
          <p:nvPr>
            <p:ph type="title"/>
          </p:nvPr>
        </p:nvSpPr>
        <p:spPr>
          <a:xfrm>
            <a:off x="898525" y="-95250"/>
            <a:ext cx="8229600" cy="1143000"/>
          </a:xfrm>
        </p:spPr>
        <p:txBody>
          <a:bodyPr/>
          <a:lstStyle/>
          <a:p>
            <a:pPr eaLnBrk="1" hangingPunct="1"/>
            <a:r>
              <a:rPr lang="en-US" sz="2800" b="1" smtClean="0">
                <a:latin typeface="Times New Roman" pitchFamily="18" charset="0"/>
              </a:rPr>
              <a:t>MILITARY EO COMPLAINT PROCESSING</a:t>
            </a:r>
            <a:endParaRPr lang="en-US" sz="2400" b="1" smtClean="0">
              <a:latin typeface="Times New Roman" pitchFamily="18" charset="0"/>
            </a:endParaRPr>
          </a:p>
        </p:txBody>
      </p:sp>
      <p:sp>
        <p:nvSpPr>
          <p:cNvPr id="4100" name="Rectangle 3"/>
          <p:cNvSpPr>
            <a:spLocks noGrp="1" noChangeArrowheads="1"/>
          </p:cNvSpPr>
          <p:nvPr>
            <p:ph type="body" idx="1"/>
          </p:nvPr>
        </p:nvSpPr>
        <p:spPr bwMode="auto">
          <a:xfrm>
            <a:off x="352425" y="1862138"/>
            <a:ext cx="8458200" cy="3268662"/>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800" b="1" smtClean="0"/>
              <a:t>TRADITIONAL</a:t>
            </a:r>
            <a:r>
              <a:rPr lang="en-US" sz="2800" smtClean="0"/>
              <a:t> </a:t>
            </a:r>
          </a:p>
          <a:p>
            <a:pPr marL="231775" indent="-231775" algn="ctr" eaLnBrk="1" hangingPunct="1">
              <a:buFontTx/>
              <a:buNone/>
            </a:pPr>
            <a:r>
              <a:rPr lang="en-US" sz="2800" smtClean="0"/>
              <a:t>M-DAY  </a:t>
            </a:r>
          </a:p>
          <a:p>
            <a:pPr marL="231775" indent="-231775" algn="ctr" eaLnBrk="1" hangingPunct="1">
              <a:buFontTx/>
              <a:buNone/>
            </a:pPr>
            <a:r>
              <a:rPr lang="en-US" sz="2800" smtClean="0"/>
              <a:t>NGR 600-22</a:t>
            </a:r>
          </a:p>
          <a:p>
            <a:pPr marL="231775" indent="-231775" algn="ctr" eaLnBrk="1" hangingPunct="1">
              <a:buFontTx/>
              <a:buNone/>
            </a:pPr>
            <a:r>
              <a:rPr lang="en-US" sz="2800" smtClean="0"/>
              <a:t>National Guard</a:t>
            </a:r>
          </a:p>
          <a:p>
            <a:pPr marL="231775" indent="-231775" algn="ctr" eaLnBrk="1" hangingPunct="1">
              <a:buFontTx/>
              <a:buNone/>
            </a:pPr>
            <a:r>
              <a:rPr lang="en-US" sz="2800" smtClean="0"/>
              <a:t>Military Discrimination Complaint system</a:t>
            </a:r>
          </a:p>
          <a:p>
            <a:pPr marL="231775" indent="-231775" algn="ctr" eaLnBrk="1" hangingPunct="1">
              <a:buFontTx/>
              <a:buNone/>
            </a:pPr>
            <a:r>
              <a:rPr lang="en-US" sz="2800" smtClean="0"/>
              <a:t>Chapter 1 &amp; 2</a:t>
            </a:r>
            <a:endParaRPr lang="en-US" sz="2000" smtClean="0"/>
          </a:p>
        </p:txBody>
      </p:sp>
      <p:sp>
        <p:nvSpPr>
          <p:cNvPr id="4101" name="TextBox 7"/>
          <p:cNvSpPr txBox="1">
            <a:spLocks noChangeArrowheads="1"/>
          </p:cNvSpPr>
          <p:nvPr/>
        </p:nvSpPr>
        <p:spPr bwMode="auto">
          <a:xfrm>
            <a:off x="2895600" y="6488113"/>
            <a:ext cx="3352800" cy="369887"/>
          </a:xfrm>
          <a:prstGeom prst="rect">
            <a:avLst/>
          </a:prstGeom>
          <a:solidFill>
            <a:srgbClr val="3399FF"/>
          </a:solidFill>
          <a:ln w="9525">
            <a:noFill/>
            <a:miter lim="800000"/>
            <a:headEnd/>
            <a:tailEnd/>
          </a:ln>
        </p:spPr>
        <p:txBody>
          <a:bodyPr>
            <a:spAutoFit/>
          </a:bodyPr>
          <a:lstStyle/>
          <a:p>
            <a:pPr algn="ctr">
              <a:tabLst>
                <a:tab pos="1371600" algn="l"/>
              </a:tabLst>
            </a:pPr>
            <a:r>
              <a:rPr lang="en-US"/>
              <a:t>Traditional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2889F126-5850-4FEF-931C-F76F0B159960}" type="slidenum">
              <a:rPr lang="en-US" smtClean="0"/>
              <a:pPr>
                <a:defRPr/>
              </a:pPr>
              <a:t>20</a:t>
            </a:fld>
            <a:endParaRPr lang="en-US" dirty="0" smtClean="0"/>
          </a:p>
        </p:txBody>
      </p:sp>
      <p:sp>
        <p:nvSpPr>
          <p:cNvPr id="23555"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3556"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INVESTAGATION INQUIRY &amp; RESOLUTION RULES</a:t>
            </a:r>
          </a:p>
          <a:p>
            <a:pPr marL="231775" indent="-231775" algn="ctr" eaLnBrk="1" hangingPunct="1">
              <a:buFontTx/>
              <a:buNone/>
            </a:pPr>
            <a:endParaRPr lang="en-US" sz="1600" b="1" smtClean="0"/>
          </a:p>
          <a:p>
            <a:pPr marL="231775" indent="-231775" eaLnBrk="1" hangingPunct="1">
              <a:lnSpc>
                <a:spcPct val="150000"/>
              </a:lnSpc>
            </a:pPr>
            <a:r>
              <a:rPr lang="en-US" sz="2000" smtClean="0"/>
              <a:t>At each supervisory level in coordination with commander will conduct additional inquiry, if necessary, attempt resolution and/or forward to the next higher echelon</a:t>
            </a:r>
          </a:p>
          <a:p>
            <a:pPr marL="231775" indent="-231775" eaLnBrk="1" hangingPunct="1">
              <a:lnSpc>
                <a:spcPct val="150000"/>
              </a:lnSpc>
            </a:pPr>
            <a:r>
              <a:rPr lang="en-US" sz="2000" smtClean="0"/>
              <a:t>If no resolution is made, complaint will automatically appeal to the next higher command level when </a:t>
            </a:r>
            <a:r>
              <a:rPr lang="en-US" sz="2000" b="1" smtClean="0"/>
              <a:t>14 days </a:t>
            </a:r>
            <a:r>
              <a:rPr lang="en-US" sz="2000" smtClean="0"/>
              <a:t>have expired</a:t>
            </a:r>
          </a:p>
          <a:p>
            <a:pPr marL="231775" indent="-231775" algn="just" eaLnBrk="1" hangingPunct="1">
              <a:buFontTx/>
              <a:buNone/>
            </a:pPr>
            <a:endParaRPr lang="en-US" sz="2000" smtClean="0"/>
          </a:p>
        </p:txBody>
      </p:sp>
      <p:sp>
        <p:nvSpPr>
          <p:cNvPr id="23557" name="TextBox 6"/>
          <p:cNvSpPr txBox="1">
            <a:spLocks noChangeArrowheads="1"/>
          </p:cNvSpPr>
          <p:nvPr/>
        </p:nvSpPr>
        <p:spPr bwMode="auto">
          <a:xfrm>
            <a:off x="29210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B95E84D3-E6BB-47D2-954F-A5186E798FB0}" type="slidenum">
              <a:rPr lang="en-US" smtClean="0"/>
              <a:pPr>
                <a:defRPr/>
              </a:pPr>
              <a:t>21</a:t>
            </a:fld>
            <a:endParaRPr lang="en-US" dirty="0" smtClean="0"/>
          </a:p>
        </p:txBody>
      </p:sp>
      <p:sp>
        <p:nvSpPr>
          <p:cNvPr id="24579"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4580" name="Rectangle 3"/>
          <p:cNvSpPr>
            <a:spLocks noGrp="1" noChangeArrowheads="1"/>
          </p:cNvSpPr>
          <p:nvPr>
            <p:ph type="body" idx="1"/>
          </p:nvPr>
        </p:nvSpPr>
        <p:spPr bwMode="auto">
          <a:xfrm>
            <a:off x="257175" y="1238250"/>
            <a:ext cx="8639175"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CONDUCT INQUIRIES or SUPPLEMENTAL INQUIRIES</a:t>
            </a:r>
          </a:p>
          <a:p>
            <a:pPr marL="231775" indent="-231775" algn="ctr" eaLnBrk="1" hangingPunct="1">
              <a:buFontTx/>
              <a:buNone/>
            </a:pPr>
            <a:endParaRPr lang="en-US" sz="1500" b="1" smtClean="0"/>
          </a:p>
          <a:p>
            <a:pPr marL="231775" indent="-231775" eaLnBrk="1" hangingPunct="1"/>
            <a:r>
              <a:rPr lang="en-US" sz="2000" smtClean="0"/>
              <a:t>Chapter 3, NGR 600-22/ANGI 36-3 Authority to conduct EO Investigation</a:t>
            </a:r>
          </a:p>
          <a:p>
            <a:pPr marL="231775" indent="-231775" eaLnBrk="1" hangingPunct="1"/>
            <a:r>
              <a:rPr lang="en-US" sz="2000" smtClean="0"/>
              <a:t>Not in the scope of a formal AR15-6 investigation</a:t>
            </a:r>
          </a:p>
          <a:p>
            <a:pPr marL="231775" indent="-231775" eaLnBrk="1" hangingPunct="1"/>
            <a:r>
              <a:rPr lang="en-US" sz="2000" smtClean="0"/>
              <a:t>If investigation believes criminal actions have happened, stop interview, consult appointed authority </a:t>
            </a:r>
            <a:r>
              <a:rPr lang="en-US" sz="2000" b="1" smtClean="0"/>
              <a:t>immediately</a:t>
            </a:r>
            <a:r>
              <a:rPr lang="en-US" sz="2000" smtClean="0"/>
              <a:t> </a:t>
            </a:r>
          </a:p>
          <a:p>
            <a:pPr marL="231775" indent="-231775" eaLnBrk="1" hangingPunct="1"/>
            <a:r>
              <a:rPr lang="en-US" sz="2000" smtClean="0"/>
              <a:t>Resolution</a:t>
            </a:r>
          </a:p>
          <a:p>
            <a:pPr marL="231775" indent="-231775" eaLnBrk="1" hangingPunct="1"/>
            <a:r>
              <a:rPr lang="en-US" sz="2000" smtClean="0"/>
              <a:t>Document </a:t>
            </a:r>
          </a:p>
          <a:p>
            <a:pPr marL="231775" indent="-231775" eaLnBrk="1" hangingPunct="1"/>
            <a:r>
              <a:rPr lang="en-US" sz="2000" smtClean="0"/>
              <a:t>Written</a:t>
            </a:r>
          </a:p>
          <a:p>
            <a:pPr marL="231775" indent="-231775" eaLnBrk="1" hangingPunct="1"/>
            <a:r>
              <a:rPr lang="en-US" sz="2000" smtClean="0"/>
              <a:t>At each command level</a:t>
            </a:r>
          </a:p>
          <a:p>
            <a:pPr marL="231775" indent="-231775" eaLnBrk="1" hangingPunct="1"/>
            <a:r>
              <a:rPr lang="en-US" sz="2000" smtClean="0"/>
              <a:t>By commander or unit personnel</a:t>
            </a:r>
          </a:p>
          <a:p>
            <a:pPr marL="231775" indent="-231775" eaLnBrk="1" hangingPunct="1"/>
            <a:r>
              <a:rPr lang="en-US" sz="2000" smtClean="0"/>
              <a:t>Will have 30 days from receipt of the complaint form subordinate unit to complete a procedural review and attempt resolution</a:t>
            </a:r>
          </a:p>
          <a:p>
            <a:pPr marL="231775" indent="-231775" eaLnBrk="1" hangingPunct="1"/>
            <a:r>
              <a:rPr lang="en-US" sz="2000" smtClean="0"/>
              <a:t>EO/MEO personnel advise inquiry officers – </a:t>
            </a:r>
            <a:r>
              <a:rPr lang="en-US" sz="2000" b="1" smtClean="0"/>
              <a:t>do not conduct personally </a:t>
            </a:r>
          </a:p>
          <a:p>
            <a:pPr marL="231775" indent="-231775" eaLnBrk="1" hangingPunct="1"/>
            <a:endParaRPr lang="en-US" sz="2000" smtClean="0"/>
          </a:p>
          <a:p>
            <a:pPr marL="231775" indent="-231775" eaLnBrk="1" hangingPunct="1">
              <a:lnSpc>
                <a:spcPct val="150000"/>
              </a:lnSpc>
            </a:pPr>
            <a:endParaRPr lang="en-US" sz="2000" smtClean="0"/>
          </a:p>
        </p:txBody>
      </p:sp>
      <p:sp>
        <p:nvSpPr>
          <p:cNvPr id="24581" name="TextBox 4"/>
          <p:cNvSpPr txBox="1">
            <a:spLocks noChangeArrowheads="1"/>
          </p:cNvSpPr>
          <p:nvPr/>
        </p:nvSpPr>
        <p:spPr bwMode="auto">
          <a:xfrm>
            <a:off x="28829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862B2BA0-0569-4C78-80DD-D536951209BF}" type="slidenum">
              <a:rPr lang="en-US" smtClean="0"/>
              <a:pPr>
                <a:defRPr/>
              </a:pPr>
              <a:t>22</a:t>
            </a:fld>
            <a:endParaRPr lang="en-US" dirty="0" smtClean="0"/>
          </a:p>
        </p:txBody>
      </p:sp>
      <p:sp>
        <p:nvSpPr>
          <p:cNvPr id="25603"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5604" name="Rectangle 3"/>
          <p:cNvSpPr>
            <a:spLocks noGrp="1" noChangeArrowheads="1"/>
          </p:cNvSpPr>
          <p:nvPr>
            <p:ph type="body" idx="1"/>
          </p:nvPr>
        </p:nvSpPr>
        <p:spPr bwMode="auto">
          <a:xfrm>
            <a:off x="257175" y="1238250"/>
            <a:ext cx="8639175"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CONDUCT INQUIRIES or SUPPLEMENTAL INQUIRIES</a:t>
            </a:r>
          </a:p>
          <a:p>
            <a:pPr marL="231775" indent="-231775" algn="ctr" eaLnBrk="1" hangingPunct="1">
              <a:buFontTx/>
              <a:buNone/>
            </a:pPr>
            <a:endParaRPr lang="en-US" sz="1500" b="1" smtClean="0"/>
          </a:p>
          <a:p>
            <a:pPr marL="231775" indent="-231775" eaLnBrk="1" hangingPunct="1"/>
            <a:r>
              <a:rPr lang="en-US" sz="2000" smtClean="0"/>
              <a:t>Chapter 3, NGR 600-22/ANGI 36-3 Authority to conduct EO Investigation</a:t>
            </a:r>
          </a:p>
          <a:p>
            <a:pPr marL="231775" indent="-231775" eaLnBrk="1" hangingPunct="1"/>
            <a:r>
              <a:rPr lang="en-US" sz="2000" smtClean="0"/>
              <a:t>Not in the scope of a formal AR15-6 investigation</a:t>
            </a:r>
          </a:p>
          <a:p>
            <a:pPr marL="231775" indent="-231775" eaLnBrk="1" hangingPunct="1"/>
            <a:r>
              <a:rPr lang="en-US" sz="2000" smtClean="0"/>
              <a:t>If investigation believes criminal actions have happened, stop interview, consult appointed authority </a:t>
            </a:r>
            <a:r>
              <a:rPr lang="en-US" sz="2000" b="1" smtClean="0"/>
              <a:t>immediately</a:t>
            </a:r>
            <a:r>
              <a:rPr lang="en-US" sz="2000" smtClean="0"/>
              <a:t> </a:t>
            </a:r>
          </a:p>
          <a:p>
            <a:pPr marL="231775" indent="-231775" eaLnBrk="1" hangingPunct="1"/>
            <a:r>
              <a:rPr lang="en-US" sz="2000" smtClean="0"/>
              <a:t>Resolution</a:t>
            </a:r>
          </a:p>
          <a:p>
            <a:pPr marL="231775" indent="-231775" eaLnBrk="1" hangingPunct="1"/>
            <a:r>
              <a:rPr lang="en-US" sz="2000" smtClean="0"/>
              <a:t>Document </a:t>
            </a:r>
          </a:p>
          <a:p>
            <a:pPr marL="231775" indent="-231775" eaLnBrk="1" hangingPunct="1"/>
            <a:r>
              <a:rPr lang="en-US" sz="2000" smtClean="0"/>
              <a:t>Written</a:t>
            </a:r>
          </a:p>
          <a:p>
            <a:pPr marL="231775" indent="-231775" eaLnBrk="1" hangingPunct="1"/>
            <a:r>
              <a:rPr lang="en-US" sz="2000" smtClean="0"/>
              <a:t>At each supervisory level</a:t>
            </a:r>
          </a:p>
          <a:p>
            <a:pPr marL="231775" indent="-231775" eaLnBrk="1" hangingPunct="1"/>
            <a:r>
              <a:rPr lang="en-US" sz="2000" smtClean="0"/>
              <a:t>By supervisor or unit personnel</a:t>
            </a:r>
          </a:p>
          <a:p>
            <a:pPr marL="231775" indent="-231775" eaLnBrk="1" hangingPunct="1"/>
            <a:r>
              <a:rPr lang="en-US" sz="2000" smtClean="0"/>
              <a:t>Will have </a:t>
            </a:r>
            <a:r>
              <a:rPr lang="en-US" sz="2000" b="1" smtClean="0"/>
              <a:t>14 days </a:t>
            </a:r>
            <a:r>
              <a:rPr lang="en-US" sz="2000" smtClean="0"/>
              <a:t>from receipt of the complaint form subordinate supervisor to complete a procedural review and attempt resolution</a:t>
            </a:r>
          </a:p>
          <a:p>
            <a:pPr marL="231775" indent="-231775" eaLnBrk="1" hangingPunct="1"/>
            <a:r>
              <a:rPr lang="en-US" sz="2000" smtClean="0"/>
              <a:t>EO/MEO personnel advise inquiry officers – </a:t>
            </a:r>
            <a:r>
              <a:rPr lang="en-US" sz="2000" b="1" smtClean="0"/>
              <a:t>do not conduct personally </a:t>
            </a:r>
          </a:p>
          <a:p>
            <a:pPr marL="231775" indent="-231775" eaLnBrk="1" hangingPunct="1"/>
            <a:endParaRPr lang="en-US" sz="2000" smtClean="0"/>
          </a:p>
          <a:p>
            <a:pPr marL="231775" indent="-231775" eaLnBrk="1" hangingPunct="1">
              <a:lnSpc>
                <a:spcPct val="150000"/>
              </a:lnSpc>
            </a:pPr>
            <a:endParaRPr lang="en-US" sz="2000" smtClean="0"/>
          </a:p>
        </p:txBody>
      </p:sp>
      <p:sp>
        <p:nvSpPr>
          <p:cNvPr id="25605" name="TextBox 6"/>
          <p:cNvSpPr txBox="1">
            <a:spLocks noChangeArrowheads="1"/>
          </p:cNvSpPr>
          <p:nvPr/>
        </p:nvSpPr>
        <p:spPr bwMode="auto">
          <a:xfrm>
            <a:off x="28829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B9082A4F-6884-415A-99F2-67DC91DE7ABF}" type="slidenum">
              <a:rPr lang="en-US" smtClean="0"/>
              <a:pPr>
                <a:defRPr/>
              </a:pPr>
              <a:t>23</a:t>
            </a:fld>
            <a:endParaRPr lang="en-US" dirty="0" smtClean="0"/>
          </a:p>
        </p:txBody>
      </p:sp>
      <p:sp>
        <p:nvSpPr>
          <p:cNvPr id="26627"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6628"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ADJUTANT GENERAL</a:t>
            </a:r>
          </a:p>
          <a:p>
            <a:pPr marL="231775" indent="-231775" algn="ctr" eaLnBrk="1" hangingPunct="1">
              <a:buFontTx/>
              <a:buNone/>
            </a:pPr>
            <a:endParaRPr lang="en-US" sz="1600" b="1" smtClean="0"/>
          </a:p>
          <a:p>
            <a:pPr marL="231775" indent="-231775" algn="just" eaLnBrk="1" hangingPunct="1">
              <a:buFontTx/>
              <a:buNone/>
            </a:pPr>
            <a:r>
              <a:rPr lang="en-US" sz="2000" smtClean="0"/>
              <a:t>90 days to complete the following:</a:t>
            </a:r>
          </a:p>
          <a:p>
            <a:pPr marL="231775" indent="-231775" algn="just" eaLnBrk="1" hangingPunct="1">
              <a:buFontTx/>
              <a:buNone/>
            </a:pPr>
            <a:endParaRPr lang="en-US" sz="1000" smtClean="0"/>
          </a:p>
          <a:p>
            <a:pPr marL="631825" lvl="1" indent="-231775" algn="just" eaLnBrk="1" hangingPunct="1"/>
            <a:r>
              <a:rPr lang="en-US" sz="2000" smtClean="0"/>
              <a:t>Attempt resolution</a:t>
            </a:r>
          </a:p>
          <a:p>
            <a:pPr marL="631825" lvl="1" indent="-231775" algn="just" eaLnBrk="1" hangingPunct="1"/>
            <a:r>
              <a:rPr lang="en-US" sz="2000" smtClean="0"/>
              <a:t>Order an investigation (if none has been completed)</a:t>
            </a:r>
          </a:p>
          <a:p>
            <a:pPr marL="631825" lvl="1" indent="-231775" algn="just" eaLnBrk="1" hangingPunct="1"/>
            <a:r>
              <a:rPr lang="en-US" sz="2000" smtClean="0"/>
              <a:t>Review for legal and administrative compliance</a:t>
            </a:r>
          </a:p>
          <a:p>
            <a:pPr marL="631825" lvl="1" indent="-231775" eaLnBrk="1" hangingPunct="1"/>
            <a:r>
              <a:rPr lang="en-US" sz="2000" smtClean="0"/>
              <a:t>Provide a redacted copy of the report of investigation to complainant </a:t>
            </a:r>
          </a:p>
          <a:p>
            <a:pPr marL="631825" lvl="1" indent="-231775" eaLnBrk="1" hangingPunct="1"/>
            <a:r>
              <a:rPr lang="en-US" sz="2000" smtClean="0"/>
              <a:t>Annotate resolution (if applicable)</a:t>
            </a:r>
          </a:p>
          <a:p>
            <a:pPr marL="631825" lvl="1" indent="-231775" eaLnBrk="1" hangingPunct="1"/>
            <a:r>
              <a:rPr lang="en-US" sz="2000" smtClean="0"/>
              <a:t>Annotate withdrawal</a:t>
            </a:r>
          </a:p>
          <a:p>
            <a:pPr marL="631825" lvl="1" indent="-231775" eaLnBrk="1" hangingPunct="1"/>
            <a:r>
              <a:rPr lang="en-US" sz="2000" smtClean="0"/>
              <a:t>Request a Final Agency Decision for NGB with 8 months of the formal filing of the complaint </a:t>
            </a:r>
          </a:p>
          <a:p>
            <a:pPr marL="631825" lvl="1" indent="-231775" eaLnBrk="1" hangingPunct="1">
              <a:buFontTx/>
              <a:buNone/>
            </a:pPr>
            <a:endParaRPr lang="en-US" sz="2000" smtClean="0"/>
          </a:p>
        </p:txBody>
      </p:sp>
      <p:sp>
        <p:nvSpPr>
          <p:cNvPr id="26629" name="TextBox 5"/>
          <p:cNvSpPr txBox="1">
            <a:spLocks noChangeArrowheads="1"/>
          </p:cNvSpPr>
          <p:nvPr/>
        </p:nvSpPr>
        <p:spPr bwMode="auto">
          <a:xfrm>
            <a:off x="12192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
        <p:nvSpPr>
          <p:cNvPr id="26630" name="TextBox 6"/>
          <p:cNvSpPr txBox="1">
            <a:spLocks noChangeArrowheads="1"/>
          </p:cNvSpPr>
          <p:nvPr/>
        </p:nvSpPr>
        <p:spPr bwMode="auto">
          <a:xfrm>
            <a:off x="45720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092CDC75-3B4C-4B2D-AB0B-089007B49E72}" type="slidenum">
              <a:rPr lang="en-US" smtClean="0"/>
              <a:pPr>
                <a:defRPr/>
              </a:pPr>
              <a:t>24</a:t>
            </a:fld>
            <a:endParaRPr lang="en-US" dirty="0" smtClean="0"/>
          </a:p>
        </p:txBody>
      </p:sp>
      <p:sp>
        <p:nvSpPr>
          <p:cNvPr id="27651"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7652"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NGB REVIEW REPORT OF INVESTIGATION (ROI)</a:t>
            </a:r>
          </a:p>
          <a:p>
            <a:pPr marL="231775" indent="-231775" algn="ctr" eaLnBrk="1" hangingPunct="1">
              <a:buFontTx/>
              <a:buNone/>
            </a:pPr>
            <a:endParaRPr lang="en-US" sz="1600" b="1" smtClean="0"/>
          </a:p>
          <a:p>
            <a:pPr marL="231775" indent="-231775" algn="just" eaLnBrk="1" hangingPunct="1"/>
            <a:r>
              <a:rPr lang="en-US" sz="2000" smtClean="0"/>
              <a:t>Compliance with laws &amp; regulations</a:t>
            </a:r>
          </a:p>
          <a:p>
            <a:pPr marL="231775" indent="-231775" algn="just" eaLnBrk="1" hangingPunct="1"/>
            <a:r>
              <a:rPr lang="en-US" sz="2000" smtClean="0"/>
              <a:t>Sufficiency of documentation</a:t>
            </a:r>
          </a:p>
          <a:p>
            <a:pPr marL="231775" indent="-231775" algn="just" eaLnBrk="1" hangingPunct="1"/>
            <a:r>
              <a:rPr lang="en-US" sz="2000" smtClean="0"/>
              <a:t>Adherence to procedures</a:t>
            </a:r>
          </a:p>
          <a:p>
            <a:pPr marL="231775" indent="-231775" algn="just" eaLnBrk="1" hangingPunct="1"/>
            <a:r>
              <a:rPr lang="en-US" sz="2000" smtClean="0"/>
              <a:t>Adequacy of investigation </a:t>
            </a:r>
          </a:p>
          <a:p>
            <a:pPr marL="231775" indent="-231775" algn="just" eaLnBrk="1" hangingPunct="1"/>
            <a:r>
              <a:rPr lang="en-US" sz="2000" smtClean="0"/>
              <a:t>Validity of conclusions</a:t>
            </a:r>
          </a:p>
          <a:p>
            <a:pPr marL="231775" indent="-231775" algn="just" eaLnBrk="1" hangingPunct="1"/>
            <a:r>
              <a:rPr lang="en-US" sz="2000" smtClean="0"/>
              <a:t>Appropriateness of dismissal</a:t>
            </a:r>
          </a:p>
          <a:p>
            <a:pPr marL="231775" indent="-231775" algn="just" eaLnBrk="1" hangingPunct="1"/>
            <a:r>
              <a:rPr lang="en-US" sz="2000" smtClean="0"/>
              <a:t>Deficiencies – return to AGT for correction</a:t>
            </a:r>
          </a:p>
          <a:p>
            <a:pPr marL="231775" indent="-231775" algn="just" eaLnBrk="1" hangingPunct="1"/>
            <a:r>
              <a:rPr lang="en-US" sz="2000" smtClean="0"/>
              <a:t>No Deficiencies-final decision/admin</a:t>
            </a:r>
          </a:p>
          <a:p>
            <a:pPr marL="231775" indent="-231775" algn="just" eaLnBrk="1" hangingPunct="1"/>
            <a:r>
              <a:rPr lang="en-US" sz="2000" smtClean="0"/>
              <a:t>Notify SEEM of assigned case number upon receipt of complaint file</a:t>
            </a:r>
          </a:p>
          <a:p>
            <a:pPr marL="231775" indent="-231775" algn="just" eaLnBrk="1" hangingPunct="1"/>
            <a:r>
              <a:rPr lang="en-US" sz="2000" smtClean="0"/>
              <a:t>Notify AG and complainant of decision </a:t>
            </a:r>
          </a:p>
          <a:p>
            <a:pPr marL="231775" indent="-231775" algn="just" eaLnBrk="1" hangingPunct="1"/>
            <a:endParaRPr lang="en-US" sz="2000" smtClean="0"/>
          </a:p>
        </p:txBody>
      </p:sp>
      <p:sp>
        <p:nvSpPr>
          <p:cNvPr id="27653" name="TextBox 5"/>
          <p:cNvSpPr txBox="1">
            <a:spLocks noChangeArrowheads="1"/>
          </p:cNvSpPr>
          <p:nvPr/>
        </p:nvSpPr>
        <p:spPr bwMode="auto">
          <a:xfrm>
            <a:off x="12192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
        <p:nvSpPr>
          <p:cNvPr id="27654" name="TextBox 6"/>
          <p:cNvSpPr txBox="1">
            <a:spLocks noChangeArrowheads="1"/>
          </p:cNvSpPr>
          <p:nvPr/>
        </p:nvSpPr>
        <p:spPr bwMode="auto">
          <a:xfrm>
            <a:off x="45720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5645293B-75FC-4D6F-94B4-29916847C967}" type="slidenum">
              <a:rPr lang="en-US" smtClean="0"/>
              <a:pPr>
                <a:defRPr/>
              </a:pPr>
              <a:t>25</a:t>
            </a:fld>
            <a:endParaRPr lang="en-US" dirty="0" smtClean="0"/>
          </a:p>
        </p:txBody>
      </p:sp>
      <p:sp>
        <p:nvSpPr>
          <p:cNvPr id="28675"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8676" name="TextBox 5"/>
          <p:cNvSpPr txBox="1">
            <a:spLocks noChangeArrowheads="1"/>
          </p:cNvSpPr>
          <p:nvPr/>
        </p:nvSpPr>
        <p:spPr bwMode="auto">
          <a:xfrm>
            <a:off x="12192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
        <p:nvSpPr>
          <p:cNvPr id="28677" name="TextBox 6"/>
          <p:cNvSpPr txBox="1">
            <a:spLocks noChangeArrowheads="1"/>
          </p:cNvSpPr>
          <p:nvPr/>
        </p:nvSpPr>
        <p:spPr bwMode="auto">
          <a:xfrm>
            <a:off x="45720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
        <p:nvSpPr>
          <p:cNvPr id="9" name="Rectangle 3"/>
          <p:cNvSpPr txBox="1">
            <a:spLocks noChangeArrowheads="1"/>
          </p:cNvSpPr>
          <p:nvPr/>
        </p:nvSpPr>
        <p:spPr bwMode="auto">
          <a:xfrm>
            <a:off x="352425" y="1238250"/>
            <a:ext cx="8458200" cy="5314950"/>
          </a:xfrm>
          <a:prstGeom prst="rect">
            <a:avLst/>
          </a:prstGeom>
          <a:noFill/>
          <a:ln>
            <a:miter lim="800000"/>
            <a:headEnd/>
            <a:tailEnd/>
          </a:ln>
        </p:spPr>
        <p:txBody>
          <a:bodyPr/>
          <a:lstStyle/>
          <a:p>
            <a:pPr marL="231775" indent="-231775" algn="ctr">
              <a:spcBef>
                <a:spcPct val="20000"/>
              </a:spcBef>
              <a:defRPr/>
            </a:pPr>
            <a:r>
              <a:rPr lang="en-US" sz="2000" b="1" kern="0" dirty="0">
                <a:latin typeface="+mn-lt"/>
                <a:cs typeface="+mn-cs"/>
              </a:rPr>
              <a:t>BASIS FOR COMPLAINT</a:t>
            </a:r>
          </a:p>
          <a:p>
            <a:pPr marL="231775" indent="-231775" algn="ctr">
              <a:spcBef>
                <a:spcPct val="20000"/>
              </a:spcBef>
              <a:defRPr/>
            </a:pPr>
            <a:endParaRPr lang="en-US" sz="1600" b="1" kern="0" dirty="0">
              <a:latin typeface="+mn-lt"/>
              <a:cs typeface="+mn-cs"/>
            </a:endParaRPr>
          </a:p>
          <a:p>
            <a:pPr marL="1146175" lvl="2" indent="-231775" algn="just">
              <a:lnSpc>
                <a:spcPct val="200000"/>
              </a:lnSpc>
              <a:spcBef>
                <a:spcPct val="20000"/>
              </a:spcBef>
              <a:buFontTx/>
              <a:buChar char="•"/>
              <a:defRPr/>
            </a:pPr>
            <a:r>
              <a:rPr lang="en-US" sz="2000" kern="0" dirty="0">
                <a:latin typeface="+mn-lt"/>
                <a:cs typeface="+mn-cs"/>
              </a:rPr>
              <a:t>RACE</a:t>
            </a:r>
          </a:p>
          <a:p>
            <a:pPr marL="1146175" lvl="2" indent="-231775" algn="just">
              <a:lnSpc>
                <a:spcPct val="200000"/>
              </a:lnSpc>
              <a:spcBef>
                <a:spcPct val="20000"/>
              </a:spcBef>
              <a:buFontTx/>
              <a:buChar char="•"/>
              <a:defRPr/>
            </a:pPr>
            <a:r>
              <a:rPr lang="en-US" sz="2000" kern="0" dirty="0">
                <a:latin typeface="+mn-lt"/>
                <a:cs typeface="+mn-cs"/>
              </a:rPr>
              <a:t>COLOR</a:t>
            </a:r>
          </a:p>
          <a:p>
            <a:pPr marL="1146175" lvl="2" indent="-231775" algn="just">
              <a:lnSpc>
                <a:spcPct val="200000"/>
              </a:lnSpc>
              <a:spcBef>
                <a:spcPct val="20000"/>
              </a:spcBef>
              <a:buFontTx/>
              <a:buChar char="•"/>
              <a:defRPr/>
            </a:pPr>
            <a:r>
              <a:rPr lang="en-US" sz="2000" kern="0" dirty="0">
                <a:latin typeface="+mn-lt"/>
                <a:cs typeface="+mn-cs"/>
              </a:rPr>
              <a:t>RELIGION</a:t>
            </a:r>
          </a:p>
          <a:p>
            <a:pPr marL="1146175" lvl="2" indent="-231775" algn="just">
              <a:lnSpc>
                <a:spcPct val="200000"/>
              </a:lnSpc>
              <a:spcBef>
                <a:spcPct val="20000"/>
              </a:spcBef>
              <a:buFontTx/>
              <a:buChar char="•"/>
              <a:defRPr/>
            </a:pPr>
            <a:r>
              <a:rPr lang="en-US" sz="2000" kern="0" dirty="0">
                <a:latin typeface="+mn-lt"/>
                <a:cs typeface="+mn-cs"/>
              </a:rPr>
              <a:t>GENDER</a:t>
            </a:r>
          </a:p>
          <a:p>
            <a:pPr marL="1146175" lvl="2" indent="-231775" algn="just">
              <a:lnSpc>
                <a:spcPct val="200000"/>
              </a:lnSpc>
              <a:spcBef>
                <a:spcPct val="20000"/>
              </a:spcBef>
              <a:buFontTx/>
              <a:buChar char="•"/>
              <a:defRPr/>
            </a:pPr>
            <a:r>
              <a:rPr lang="en-US" sz="2000" kern="0" dirty="0">
                <a:latin typeface="+mn-lt"/>
                <a:cs typeface="+mn-cs"/>
              </a:rPr>
              <a:t>NATIONAL ORIGIN</a:t>
            </a:r>
          </a:p>
          <a:p>
            <a:pPr marL="1146175" lvl="2" indent="-231775" algn="just">
              <a:lnSpc>
                <a:spcPct val="200000"/>
              </a:lnSpc>
              <a:spcBef>
                <a:spcPct val="20000"/>
              </a:spcBef>
              <a:buFontTx/>
              <a:buChar char="•"/>
              <a:defRPr/>
            </a:pPr>
            <a:r>
              <a:rPr lang="en-US" sz="2000" kern="0" dirty="0">
                <a:latin typeface="+mn-lt"/>
                <a:cs typeface="+mn-cs"/>
              </a:rPr>
              <a:t>SEXUAL HARASSMENT</a:t>
            </a:r>
          </a:p>
          <a:p>
            <a:pPr marL="231775" indent="-231775" algn="just">
              <a:spcBef>
                <a:spcPct val="20000"/>
              </a:spcBef>
              <a:buFontTx/>
              <a:buChar char="•"/>
              <a:defRPr/>
            </a:pPr>
            <a:endParaRPr lang="en-US" sz="2000" kern="0" dirty="0">
              <a:latin typeface="+mn-lt"/>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5C21A16B-9FCF-4D0B-B704-FAC0DC94DE00}" type="slidenum">
              <a:rPr lang="en-US" smtClean="0"/>
              <a:pPr>
                <a:defRPr/>
              </a:pPr>
              <a:t>26</a:t>
            </a:fld>
            <a:endParaRPr lang="en-US" dirty="0" smtClean="0"/>
          </a:p>
        </p:txBody>
      </p:sp>
      <p:sp>
        <p:nvSpPr>
          <p:cNvPr id="29699"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Formal Complaint Processing</a:t>
            </a:r>
            <a:endParaRPr lang="en-US" sz="2400" b="1" smtClean="0">
              <a:latin typeface="Times New Roman" pitchFamily="18" charset="0"/>
            </a:endParaRPr>
          </a:p>
        </p:txBody>
      </p:sp>
      <p:sp>
        <p:nvSpPr>
          <p:cNvPr id="29700" name="Rectangle 3"/>
          <p:cNvSpPr>
            <a:spLocks noGrp="1" noChangeArrowheads="1"/>
          </p:cNvSpPr>
          <p:nvPr>
            <p:ph type="body" idx="1"/>
          </p:nvPr>
        </p:nvSpPr>
        <p:spPr bwMode="auto">
          <a:xfrm>
            <a:off x="352425" y="1238250"/>
            <a:ext cx="8458200" cy="531495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ADDITIONAL NOTES</a:t>
            </a:r>
          </a:p>
          <a:p>
            <a:pPr marL="231775" indent="-231775" eaLnBrk="1" hangingPunct="1">
              <a:spcBef>
                <a:spcPts val="3000"/>
              </a:spcBef>
            </a:pPr>
            <a:r>
              <a:rPr lang="en-US" sz="2000" smtClean="0"/>
              <a:t>Disciplinary action against the individual responsible for substantiated discrimination is within the discretion of the commander or supervisor and not the right of the complainant to demand as part of a resolution. Punitive action may be appropriate and should be considered by the command or supervisor as a means of maintaining good order and discipline; it does nothing in terms to restoring any benefits or privileges lost by complainants as a results of the discrimination</a:t>
            </a:r>
          </a:p>
          <a:p>
            <a:pPr marL="231775" indent="-231775" eaLnBrk="1" hangingPunct="1"/>
            <a:r>
              <a:rPr lang="en-US" sz="2000" smtClean="0"/>
              <a:t>Anonymous complaints alleged discrimination received by State or NGB Officials will not be processed under regulation</a:t>
            </a:r>
          </a:p>
          <a:p>
            <a:pPr marL="231775" indent="-231775" eaLnBrk="1" hangingPunct="1"/>
            <a:r>
              <a:rPr lang="en-US" sz="2000" smtClean="0"/>
              <a:t>Any person who knowingly submits a false equal opportunity complaint (a complaint containing information of allegations that the complainant knew to be false) may be subject to judicial or non-judicial punishment</a:t>
            </a:r>
          </a:p>
        </p:txBody>
      </p:sp>
      <p:sp>
        <p:nvSpPr>
          <p:cNvPr id="29701" name="TextBox 5"/>
          <p:cNvSpPr txBox="1">
            <a:spLocks noChangeArrowheads="1"/>
          </p:cNvSpPr>
          <p:nvPr/>
        </p:nvSpPr>
        <p:spPr bwMode="auto">
          <a:xfrm>
            <a:off x="12192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
        <p:nvSpPr>
          <p:cNvPr id="29702" name="TextBox 6"/>
          <p:cNvSpPr txBox="1">
            <a:spLocks noChangeArrowheads="1"/>
          </p:cNvSpPr>
          <p:nvPr/>
        </p:nvSpPr>
        <p:spPr bwMode="auto">
          <a:xfrm>
            <a:off x="45720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EBCCB272-674B-4775-91CA-889030B2452B}" type="slidenum">
              <a:rPr lang="en-US" smtClean="0"/>
              <a:pPr>
                <a:defRPr/>
              </a:pPr>
              <a:t>27</a:t>
            </a:fld>
            <a:endParaRPr lang="en-US" dirty="0" smtClean="0"/>
          </a:p>
        </p:txBody>
      </p:sp>
      <p:sp>
        <p:nvSpPr>
          <p:cNvPr id="30723" name="Rectangle 2"/>
          <p:cNvSpPr>
            <a:spLocks noGrp="1" noChangeArrowheads="1"/>
          </p:cNvSpPr>
          <p:nvPr>
            <p:ph type="title"/>
          </p:nvPr>
        </p:nvSpPr>
        <p:spPr>
          <a:xfrm>
            <a:off x="898525" y="-95250"/>
            <a:ext cx="8229600" cy="1143000"/>
          </a:xfrm>
        </p:spPr>
        <p:txBody>
          <a:bodyPr/>
          <a:lstStyle/>
          <a:p>
            <a:pPr eaLnBrk="1" hangingPunct="1"/>
            <a:r>
              <a:rPr lang="en-US" sz="2800" b="1" smtClean="0">
                <a:latin typeface="Times New Roman" pitchFamily="18" charset="0"/>
              </a:rPr>
              <a:t>MILITARY EO COMPLAINT PROCESSING</a:t>
            </a:r>
            <a:endParaRPr lang="en-US" sz="2400" b="1" smtClean="0">
              <a:latin typeface="Times New Roman" pitchFamily="18" charset="0"/>
            </a:endParaRPr>
          </a:p>
        </p:txBody>
      </p:sp>
      <p:sp>
        <p:nvSpPr>
          <p:cNvPr id="30724" name="Rectangle 3"/>
          <p:cNvSpPr>
            <a:spLocks noGrp="1" noChangeArrowheads="1"/>
          </p:cNvSpPr>
          <p:nvPr>
            <p:ph type="body" idx="1"/>
          </p:nvPr>
        </p:nvSpPr>
        <p:spPr bwMode="auto">
          <a:xfrm>
            <a:off x="352425" y="1862138"/>
            <a:ext cx="8458200" cy="3268662"/>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800" b="1" dirty="0" smtClean="0"/>
              <a:t>Active Guard - DEPLOYED</a:t>
            </a:r>
            <a:r>
              <a:rPr lang="en-US" sz="2800" dirty="0" smtClean="0"/>
              <a:t> </a:t>
            </a:r>
          </a:p>
          <a:p>
            <a:pPr marL="231775" indent="-231775" algn="ctr" eaLnBrk="1" hangingPunct="1">
              <a:buFontTx/>
              <a:buNone/>
            </a:pPr>
            <a:r>
              <a:rPr lang="en-US" sz="2800" dirty="0" smtClean="0"/>
              <a:t>(AGR) TITLE 10 / Troop Program Unit (TPU)</a:t>
            </a:r>
          </a:p>
          <a:p>
            <a:pPr marL="231775" indent="-231775" algn="ctr" eaLnBrk="1" hangingPunct="1">
              <a:buFontTx/>
              <a:buNone/>
            </a:pPr>
            <a:r>
              <a:rPr lang="en-US" sz="2800" dirty="0" smtClean="0"/>
              <a:t>AR 600-20</a:t>
            </a:r>
          </a:p>
          <a:p>
            <a:pPr marL="231775" indent="-231775" algn="ctr" eaLnBrk="1" hangingPunct="1">
              <a:buFontTx/>
              <a:buNone/>
            </a:pPr>
            <a:r>
              <a:rPr lang="en-US" sz="2800" dirty="0" smtClean="0"/>
              <a:t>Army Command Policy</a:t>
            </a:r>
          </a:p>
          <a:p>
            <a:pPr marL="231775" indent="-231775" algn="ctr" eaLnBrk="1" hangingPunct="1">
              <a:buFontTx/>
              <a:buNone/>
            </a:pPr>
            <a:r>
              <a:rPr lang="en-US" sz="2800" dirty="0" smtClean="0"/>
              <a:t>Chapter 6, 7 &amp; App D</a:t>
            </a:r>
          </a:p>
          <a:p>
            <a:pPr marL="231775" indent="-231775" algn="ctr" eaLnBrk="1" hangingPunct="1">
              <a:lnSpc>
                <a:spcPct val="200000"/>
              </a:lnSpc>
            </a:pPr>
            <a:r>
              <a:rPr lang="en-US" sz="2000" dirty="0" smtClean="0"/>
              <a:t>AGR Title 10 USC Status (DEPLOYED)</a:t>
            </a:r>
          </a:p>
          <a:p>
            <a:pPr marL="231775" indent="-231775" algn="ctr" eaLnBrk="1" hangingPunct="1">
              <a:lnSpc>
                <a:spcPct val="200000"/>
              </a:lnSpc>
            </a:pPr>
            <a:r>
              <a:rPr lang="en-US" sz="2000" dirty="0" smtClean="0"/>
              <a:t>Army Reserve (TPU)</a:t>
            </a:r>
          </a:p>
          <a:p>
            <a:pPr marL="231775" indent="-231775" algn="ctr" eaLnBrk="1" hangingPunct="1">
              <a:buFontTx/>
              <a:buNone/>
            </a:pPr>
            <a:endParaRPr lang="en-US" sz="2000" dirty="0" smtClean="0"/>
          </a:p>
        </p:txBody>
      </p:sp>
      <p:sp>
        <p:nvSpPr>
          <p:cNvPr id="30725" name="TextBox 4"/>
          <p:cNvSpPr txBox="1">
            <a:spLocks noChangeArrowheads="1"/>
          </p:cNvSpPr>
          <p:nvPr/>
        </p:nvSpPr>
        <p:spPr bwMode="auto">
          <a:xfrm>
            <a:off x="2882900" y="6488113"/>
            <a:ext cx="3352800" cy="369887"/>
          </a:xfrm>
          <a:prstGeom prst="rect">
            <a:avLst/>
          </a:prstGeom>
          <a:solidFill>
            <a:srgbClr val="FFC000"/>
          </a:solidFill>
          <a:ln w="9525">
            <a:noFill/>
            <a:miter lim="800000"/>
            <a:headEnd/>
            <a:tailEnd/>
          </a:ln>
        </p:spPr>
        <p:txBody>
          <a:bodyPr>
            <a:spAutoFit/>
          </a:bodyPr>
          <a:lstStyle/>
          <a:p>
            <a:pPr algn="ctr"/>
            <a:r>
              <a:rPr lang="en-US"/>
              <a:t>ARNG DEPLOYED (Title 10)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73C42849-1456-417D-9E6C-E488456853C2}" type="slidenum">
              <a:rPr lang="en-US" smtClean="0"/>
              <a:pPr>
                <a:defRPr/>
              </a:pPr>
              <a:t>28</a:t>
            </a:fld>
            <a:endParaRPr lang="en-US" dirty="0" smtClean="0"/>
          </a:p>
        </p:txBody>
      </p:sp>
      <p:sp>
        <p:nvSpPr>
          <p:cNvPr id="32771"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400" b="1" smtClean="0">
                <a:latin typeface="Times New Roman" pitchFamily="18" charset="0"/>
              </a:rPr>
              <a:t>DEPLOYED - Informal Complaint Processing</a:t>
            </a:r>
          </a:p>
        </p:txBody>
      </p:sp>
      <p:sp>
        <p:nvSpPr>
          <p:cNvPr id="32772" name="Rectangle 3"/>
          <p:cNvSpPr>
            <a:spLocks noGrp="1" noChangeArrowheads="1"/>
          </p:cNvSpPr>
          <p:nvPr>
            <p:ph type="body" idx="1"/>
          </p:nvPr>
        </p:nvSpPr>
        <p:spPr bwMode="auto">
          <a:xfrm>
            <a:off x="352425" y="1238250"/>
            <a:ext cx="8458200" cy="5038725"/>
          </a:xfrm>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defRPr/>
            </a:pPr>
            <a:r>
              <a:rPr lang="en-US" sz="2000" b="1" dirty="0" smtClean="0"/>
              <a:t>INFORMAL COMPLAINT</a:t>
            </a:r>
          </a:p>
          <a:p>
            <a:pPr marL="231775" indent="-231775" algn="ctr" eaLnBrk="1" hangingPunct="1">
              <a:buFontTx/>
              <a:buNone/>
              <a:defRPr/>
            </a:pPr>
            <a:endParaRPr lang="en-US" sz="2000" b="1" dirty="0" smtClean="0"/>
          </a:p>
          <a:p>
            <a:pPr marL="228600" indent="-228600" eaLnBrk="1" hangingPunct="1">
              <a:defRPr/>
            </a:pPr>
            <a:r>
              <a:rPr lang="en-US" sz="2000" dirty="0" smtClean="0"/>
              <a:t>Commander can conduct an inquiry at any time in the informal stage</a:t>
            </a:r>
          </a:p>
          <a:p>
            <a:pPr marL="228600" indent="-228600" eaLnBrk="1" hangingPunct="1">
              <a:defRPr/>
            </a:pPr>
            <a:r>
              <a:rPr lang="en-US" sz="2000" dirty="0" smtClean="0"/>
              <a:t>Documentation on Memorandum For Record (MFR)</a:t>
            </a:r>
          </a:p>
          <a:p>
            <a:pPr marL="228600" indent="-228600" eaLnBrk="1" hangingPunct="1">
              <a:defRPr/>
            </a:pPr>
            <a:r>
              <a:rPr lang="en-US" sz="2000" dirty="0" smtClean="0"/>
              <a:t>Not required to be filed in writing</a:t>
            </a:r>
          </a:p>
          <a:p>
            <a:pPr marL="228600" indent="-228600">
              <a:defRPr/>
            </a:pPr>
            <a:r>
              <a:rPr lang="en-US" sz="2000" dirty="0" smtClean="0"/>
              <a:t>Resolution at the lowest level possible</a:t>
            </a:r>
          </a:p>
          <a:p>
            <a:pPr marL="228600" indent="-228600">
              <a:defRPr/>
            </a:pPr>
            <a:r>
              <a:rPr lang="en-US" sz="2000" dirty="0" smtClean="0"/>
              <a:t>No requirement for chain of command intervention</a:t>
            </a:r>
          </a:p>
          <a:p>
            <a:pPr marL="228600" indent="-228600">
              <a:defRPr/>
            </a:pPr>
            <a:r>
              <a:rPr lang="en-US" sz="2000" dirty="0" smtClean="0"/>
              <a:t>May not involve the chain of command</a:t>
            </a:r>
          </a:p>
          <a:p>
            <a:pPr marL="228600" indent="-228600">
              <a:defRPr/>
            </a:pPr>
            <a:r>
              <a:rPr lang="en-US" sz="2000" dirty="0" smtClean="0"/>
              <a:t>May use assistance of other unit members, EOLs, or other officials</a:t>
            </a:r>
          </a:p>
          <a:p>
            <a:pPr marL="228600" indent="-228600">
              <a:defRPr/>
            </a:pPr>
            <a:r>
              <a:rPr lang="en-US" sz="2000" dirty="0" smtClean="0"/>
              <a:t>Confidentiality possible (but not guaranteed)</a:t>
            </a:r>
          </a:p>
          <a:p>
            <a:pPr marL="228600" indent="-228600">
              <a:defRPr/>
            </a:pPr>
            <a:r>
              <a:rPr lang="en-US" sz="2000" dirty="0" smtClean="0"/>
              <a:t>Not subject to timeline suspense</a:t>
            </a:r>
          </a:p>
          <a:p>
            <a:pPr marL="228600" indent="-228600">
              <a:defRPr/>
            </a:pPr>
            <a:r>
              <a:rPr lang="en-US" sz="2000" dirty="0" smtClean="0"/>
              <a:t>Informal process has good chance for success</a:t>
            </a:r>
          </a:p>
          <a:p>
            <a:pPr marL="228600" indent="-228600">
              <a:defRPr/>
            </a:pPr>
            <a:r>
              <a:rPr lang="en-US" sz="2000" dirty="0" smtClean="0"/>
              <a:t>Severity of complaint does not warrant formal complaint</a:t>
            </a:r>
          </a:p>
          <a:p>
            <a:pPr marL="231775" indent="-231775" eaLnBrk="1" hangingPunct="1">
              <a:defRPr/>
            </a:pPr>
            <a:endParaRPr lang="en-US" sz="2000" dirty="0" smtClean="0"/>
          </a:p>
        </p:txBody>
      </p:sp>
      <p:sp>
        <p:nvSpPr>
          <p:cNvPr id="32773" name="TextBox 4"/>
          <p:cNvSpPr txBox="1">
            <a:spLocks noChangeArrowheads="1"/>
          </p:cNvSpPr>
          <p:nvPr/>
        </p:nvSpPr>
        <p:spPr bwMode="auto">
          <a:xfrm>
            <a:off x="2895600" y="6492875"/>
            <a:ext cx="3352800" cy="369888"/>
          </a:xfrm>
          <a:prstGeom prst="rect">
            <a:avLst/>
          </a:prstGeom>
          <a:solidFill>
            <a:srgbClr val="FFC000"/>
          </a:solidFill>
          <a:ln w="9525">
            <a:noFill/>
            <a:miter lim="800000"/>
            <a:headEnd/>
            <a:tailEnd/>
          </a:ln>
        </p:spPr>
        <p:txBody>
          <a:bodyPr>
            <a:spAutoFit/>
          </a:bodyPr>
          <a:lstStyle/>
          <a:p>
            <a:pPr algn="ctr"/>
            <a:r>
              <a:rPr lang="en-US"/>
              <a:t>ARNG DEPLOYED (Title 10)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96750052-0578-4884-B0C4-4CA70038B9AA}" type="slidenum">
              <a:rPr lang="en-US" smtClean="0"/>
              <a:pPr>
                <a:defRPr/>
              </a:pPr>
              <a:t>29</a:t>
            </a:fld>
            <a:endParaRPr lang="en-US" dirty="0" smtClean="0"/>
          </a:p>
        </p:txBody>
      </p:sp>
      <p:sp>
        <p:nvSpPr>
          <p:cNvPr id="33795"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400" b="1" smtClean="0">
                <a:latin typeface="Times New Roman" pitchFamily="18" charset="0"/>
              </a:rPr>
              <a:t>DEPLOYED - Informal Complaint Processing</a:t>
            </a:r>
          </a:p>
        </p:txBody>
      </p:sp>
      <p:sp>
        <p:nvSpPr>
          <p:cNvPr id="33796" name="Rectangle 3"/>
          <p:cNvSpPr>
            <a:spLocks noGrp="1" noChangeArrowheads="1"/>
          </p:cNvSpPr>
          <p:nvPr>
            <p:ph type="body" idx="1"/>
          </p:nvPr>
        </p:nvSpPr>
        <p:spPr bwMode="auto">
          <a:xfrm>
            <a:off x="352425" y="1238250"/>
            <a:ext cx="8458200" cy="5038725"/>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INFORMAL COMPLAINT</a:t>
            </a:r>
          </a:p>
          <a:p>
            <a:pPr marL="231775" indent="-231775" eaLnBrk="1" hangingPunct="1"/>
            <a:r>
              <a:rPr lang="en-US" sz="2000" smtClean="0"/>
              <a:t>Individuals are encouraged to attempt to resolve their complaints by confronting the alleged offender or by informing other appropriate officials about the offensive behavior or other allegations of disparate or unfair treatment</a:t>
            </a:r>
          </a:p>
          <a:p>
            <a:pPr marL="231775" indent="-231775" eaLnBrk="1" hangingPunct="1"/>
            <a:r>
              <a:rPr lang="en-US" sz="2000" smtClean="0"/>
              <a:t>The mere fact a soldier wants to handle a complaint informally, does not prevent or exempt allegations from intervention by the chain of command </a:t>
            </a:r>
          </a:p>
          <a:p>
            <a:pPr marL="231775" indent="-231775" eaLnBrk="1" hangingPunct="1"/>
            <a:r>
              <a:rPr lang="en-US" sz="2000" smtClean="0"/>
              <a:t>Anyone approached by an individual with an informal complaint has the obligation to talk to the complainant and at a minimum, provide them with options on handling their issue</a:t>
            </a:r>
          </a:p>
          <a:p>
            <a:pPr marL="231775" indent="-231775" eaLnBrk="1" hangingPunct="1"/>
            <a:r>
              <a:rPr lang="en-US" sz="2000" b="1" smtClean="0"/>
              <a:t>Confront</a:t>
            </a:r>
            <a:r>
              <a:rPr lang="en-US" sz="2000" smtClean="0"/>
              <a:t> the harasser.  The best time to halt harassment is as soon as it starts.  Be Cool, but be firm in telling the harasser you wont tolerate being harassed-that you’ll formally complain through channels if the harassment continues.  </a:t>
            </a:r>
            <a:r>
              <a:rPr lang="en-US" sz="2000" u="sng" smtClean="0"/>
              <a:t>Your confrontation may suffice</a:t>
            </a:r>
          </a:p>
        </p:txBody>
      </p:sp>
      <p:sp>
        <p:nvSpPr>
          <p:cNvPr id="33797" name="TextBox 4"/>
          <p:cNvSpPr txBox="1">
            <a:spLocks noChangeArrowheads="1"/>
          </p:cNvSpPr>
          <p:nvPr/>
        </p:nvSpPr>
        <p:spPr bwMode="auto">
          <a:xfrm>
            <a:off x="2895600" y="6492875"/>
            <a:ext cx="3352800" cy="369888"/>
          </a:xfrm>
          <a:prstGeom prst="rect">
            <a:avLst/>
          </a:prstGeom>
          <a:solidFill>
            <a:srgbClr val="FFC000"/>
          </a:solidFill>
          <a:ln w="9525">
            <a:noFill/>
            <a:miter lim="800000"/>
            <a:headEnd/>
            <a:tailEnd/>
          </a:ln>
        </p:spPr>
        <p:txBody>
          <a:bodyPr>
            <a:spAutoFit/>
          </a:bodyPr>
          <a:lstStyle/>
          <a:p>
            <a:pPr algn="ctr"/>
            <a:r>
              <a:rPr lang="en-US"/>
              <a:t>ARNG DEPLOYED (Title 10)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978B0827-CDDB-49A0-8742-DFB3D5822237}" type="slidenum">
              <a:rPr lang="en-US" smtClean="0"/>
              <a:pPr>
                <a:defRPr/>
              </a:pPr>
              <a:t>3</a:t>
            </a:fld>
            <a:endParaRPr lang="en-US" dirty="0" smtClean="0"/>
          </a:p>
        </p:txBody>
      </p:sp>
      <p:sp>
        <p:nvSpPr>
          <p:cNvPr id="5123" name="Rectangle 2"/>
          <p:cNvSpPr>
            <a:spLocks noGrp="1" noChangeArrowheads="1"/>
          </p:cNvSpPr>
          <p:nvPr>
            <p:ph type="title"/>
          </p:nvPr>
        </p:nvSpPr>
        <p:spPr>
          <a:xfrm>
            <a:off x="898525" y="-95250"/>
            <a:ext cx="8229600" cy="1143000"/>
          </a:xfrm>
        </p:spPr>
        <p:txBody>
          <a:bodyPr/>
          <a:lstStyle/>
          <a:p>
            <a:pPr eaLnBrk="1" hangingPunct="1"/>
            <a:r>
              <a:rPr lang="en-US" sz="2800" b="1" smtClean="0">
                <a:latin typeface="Times New Roman" pitchFamily="18" charset="0"/>
              </a:rPr>
              <a:t>MILITARY EO COMPLAINT PROCESSING</a:t>
            </a:r>
            <a:endParaRPr lang="en-US" sz="2400" b="1" smtClean="0">
              <a:latin typeface="Times New Roman" pitchFamily="18" charset="0"/>
            </a:endParaRPr>
          </a:p>
        </p:txBody>
      </p:sp>
      <p:sp>
        <p:nvSpPr>
          <p:cNvPr id="5124" name="Rectangle 3"/>
          <p:cNvSpPr>
            <a:spLocks noGrp="1" noChangeArrowheads="1"/>
          </p:cNvSpPr>
          <p:nvPr>
            <p:ph type="body" idx="1"/>
          </p:nvPr>
        </p:nvSpPr>
        <p:spPr bwMode="auto">
          <a:xfrm>
            <a:off x="352425" y="1862138"/>
            <a:ext cx="8458200" cy="3268662"/>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800" b="1" smtClean="0"/>
              <a:t>ACTIVE GUARD/RESERVE</a:t>
            </a:r>
            <a:r>
              <a:rPr lang="en-US" sz="2800" smtClean="0"/>
              <a:t> </a:t>
            </a:r>
          </a:p>
          <a:p>
            <a:pPr marL="231775" indent="-231775" algn="ctr" eaLnBrk="1" hangingPunct="1">
              <a:buFontTx/>
              <a:buNone/>
            </a:pPr>
            <a:r>
              <a:rPr lang="en-US" sz="2800" smtClean="0"/>
              <a:t>(AGR) TITLE 32</a:t>
            </a:r>
          </a:p>
          <a:p>
            <a:pPr marL="231775" indent="-231775" algn="ctr" eaLnBrk="1" hangingPunct="1">
              <a:buFontTx/>
              <a:buNone/>
            </a:pPr>
            <a:r>
              <a:rPr lang="en-US" sz="2800" smtClean="0"/>
              <a:t>NGR 600-22</a:t>
            </a:r>
          </a:p>
          <a:p>
            <a:pPr marL="231775" indent="-231775" algn="ctr" eaLnBrk="1" hangingPunct="1">
              <a:buFontTx/>
              <a:buNone/>
            </a:pPr>
            <a:r>
              <a:rPr lang="en-US" sz="2800" smtClean="0"/>
              <a:t>National Guard</a:t>
            </a:r>
          </a:p>
          <a:p>
            <a:pPr marL="231775" indent="-231775" algn="ctr" eaLnBrk="1" hangingPunct="1">
              <a:buFontTx/>
              <a:buNone/>
            </a:pPr>
            <a:r>
              <a:rPr lang="en-US" sz="2800" smtClean="0"/>
              <a:t>Military Discrimination Complaint system</a:t>
            </a:r>
          </a:p>
          <a:p>
            <a:pPr marL="231775" indent="-231775" algn="ctr" eaLnBrk="1" hangingPunct="1">
              <a:buFontTx/>
              <a:buNone/>
            </a:pPr>
            <a:r>
              <a:rPr lang="en-US" sz="2800" smtClean="0"/>
              <a:t>Chapter 1 &amp; 2</a:t>
            </a:r>
            <a:endParaRPr lang="en-US" sz="2000" smtClean="0"/>
          </a:p>
        </p:txBody>
      </p:sp>
      <p:sp>
        <p:nvSpPr>
          <p:cNvPr id="5125" name="TextBox 4"/>
          <p:cNvSpPr txBox="1">
            <a:spLocks noChangeArrowheads="1"/>
          </p:cNvSpPr>
          <p:nvPr/>
        </p:nvSpPr>
        <p:spPr bwMode="auto">
          <a:xfrm>
            <a:off x="2882900" y="6488113"/>
            <a:ext cx="3352800" cy="369887"/>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5A12DA16-6C53-4A3C-9038-65832C8BBA13}" type="slidenum">
              <a:rPr lang="en-US" smtClean="0"/>
              <a:pPr>
                <a:defRPr/>
              </a:pPr>
              <a:t>30</a:t>
            </a:fld>
            <a:endParaRPr lang="en-US" dirty="0" smtClean="0"/>
          </a:p>
        </p:txBody>
      </p:sp>
      <p:sp>
        <p:nvSpPr>
          <p:cNvPr id="34819"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400" b="1" smtClean="0">
                <a:latin typeface="Times New Roman" pitchFamily="18" charset="0"/>
              </a:rPr>
              <a:t>DEPLOYED - Formal Complaint Processing</a:t>
            </a:r>
          </a:p>
        </p:txBody>
      </p:sp>
      <p:sp>
        <p:nvSpPr>
          <p:cNvPr id="34820" name="Rectangle 3"/>
          <p:cNvSpPr>
            <a:spLocks noGrp="1" noChangeArrowheads="1"/>
          </p:cNvSpPr>
          <p:nvPr>
            <p:ph type="body" idx="1"/>
          </p:nvPr>
        </p:nvSpPr>
        <p:spPr bwMode="auto">
          <a:xfrm>
            <a:off x="352425" y="1238250"/>
            <a:ext cx="8458200" cy="5038725"/>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NOTIFICATION PROCEDURES</a:t>
            </a:r>
          </a:p>
          <a:p>
            <a:pPr marL="231775" indent="-231775" algn="ctr" eaLnBrk="1" hangingPunct="1">
              <a:buFontTx/>
              <a:buNone/>
            </a:pPr>
            <a:endParaRPr lang="en-US" sz="2000" b="1" smtClean="0"/>
          </a:p>
          <a:p>
            <a:pPr marL="231775" indent="-231775" eaLnBrk="1" hangingPunct="1"/>
            <a:r>
              <a:rPr lang="en-US" sz="2000" smtClean="0"/>
              <a:t>Complaint must be filed within 60 calendar days from the date the alleged incident DA Form 7279 </a:t>
            </a:r>
            <a:r>
              <a:rPr lang="en-US" sz="2000" smtClean="0">
                <a:hlinkClick r:id="rId2"/>
              </a:rPr>
              <a:t>http://www.armyg1.army.mil/eo/docs/a7279_r.pdf</a:t>
            </a:r>
            <a:endParaRPr lang="en-US" sz="2000" smtClean="0"/>
          </a:p>
          <a:p>
            <a:pPr marL="231775" indent="-231775" eaLnBrk="1" hangingPunct="1">
              <a:buFontTx/>
              <a:buNone/>
            </a:pPr>
            <a:endParaRPr lang="en-US" sz="2000" smtClean="0"/>
          </a:p>
          <a:p>
            <a:pPr marL="231775" indent="-231775" eaLnBrk="1" hangingPunct="1"/>
            <a:r>
              <a:rPr lang="en-US" sz="2000" smtClean="0"/>
              <a:t>Referred to appropriate commander within 3 calendar days of receipt</a:t>
            </a:r>
          </a:p>
          <a:p>
            <a:pPr marL="231775" indent="-231775" eaLnBrk="1" hangingPunct="1">
              <a:buFontTx/>
              <a:buNone/>
            </a:pPr>
            <a:endParaRPr lang="en-US" sz="2000" smtClean="0"/>
          </a:p>
          <a:p>
            <a:pPr marL="231775" indent="-231775" eaLnBrk="1" hangingPunct="1"/>
            <a:r>
              <a:rPr lang="en-US" sz="2000" smtClean="0"/>
              <a:t>Receiving commander must notify General Court Marshall Convening Authority (GCMCA) using the chain of command within 72 hours and must be documented on MFO</a:t>
            </a:r>
          </a:p>
          <a:p>
            <a:pPr marL="231775" indent="-231775" eaLnBrk="1" hangingPunct="1"/>
            <a:endParaRPr lang="en-US" sz="2000" smtClean="0"/>
          </a:p>
          <a:p>
            <a:pPr marL="231775" indent="-231775" eaLnBrk="1" hangingPunct="1"/>
            <a:endParaRPr lang="en-US" sz="2000" smtClean="0"/>
          </a:p>
          <a:p>
            <a:pPr marL="231775" indent="-231775" eaLnBrk="1" hangingPunct="1"/>
            <a:endParaRPr lang="en-US" sz="2000" smtClean="0"/>
          </a:p>
        </p:txBody>
      </p:sp>
      <p:sp>
        <p:nvSpPr>
          <p:cNvPr id="34821" name="TextBox 4"/>
          <p:cNvSpPr txBox="1">
            <a:spLocks noChangeArrowheads="1"/>
          </p:cNvSpPr>
          <p:nvPr/>
        </p:nvSpPr>
        <p:spPr bwMode="auto">
          <a:xfrm>
            <a:off x="2895600" y="6492875"/>
            <a:ext cx="3352800" cy="369888"/>
          </a:xfrm>
          <a:prstGeom prst="rect">
            <a:avLst/>
          </a:prstGeom>
          <a:solidFill>
            <a:srgbClr val="FFC000"/>
          </a:solidFill>
          <a:ln w="9525">
            <a:noFill/>
            <a:miter lim="800000"/>
            <a:headEnd/>
            <a:tailEnd/>
          </a:ln>
        </p:spPr>
        <p:txBody>
          <a:bodyPr>
            <a:spAutoFit/>
          </a:bodyPr>
          <a:lstStyle/>
          <a:p>
            <a:pPr algn="ctr"/>
            <a:r>
              <a:rPr lang="en-US"/>
              <a:t>ARNG DEPLOYED (Title 10)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1265F1AA-5B22-437C-A11F-CDE62564E645}" type="slidenum">
              <a:rPr lang="en-US" smtClean="0"/>
              <a:pPr>
                <a:defRPr/>
              </a:pPr>
              <a:t>31</a:t>
            </a:fld>
            <a:endParaRPr lang="en-US" dirty="0" smtClean="0"/>
          </a:p>
        </p:txBody>
      </p:sp>
      <p:sp>
        <p:nvSpPr>
          <p:cNvPr id="35843" name="Rectangle 2"/>
          <p:cNvSpPr>
            <a:spLocks noGrp="1" noChangeArrowheads="1"/>
          </p:cNvSpPr>
          <p:nvPr>
            <p:ph type="title"/>
          </p:nvPr>
        </p:nvSpPr>
        <p:spPr>
          <a:xfrm>
            <a:off x="8413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400" b="1" smtClean="0">
                <a:latin typeface="Times New Roman" pitchFamily="18" charset="0"/>
              </a:rPr>
              <a:t>DEPLOYED - Formal Complaint Processing</a:t>
            </a:r>
          </a:p>
        </p:txBody>
      </p:sp>
      <p:sp>
        <p:nvSpPr>
          <p:cNvPr id="35844" name="Rectangle 3"/>
          <p:cNvSpPr>
            <a:spLocks noGrp="1" noChangeArrowheads="1"/>
          </p:cNvSpPr>
          <p:nvPr>
            <p:ph type="body" idx="1"/>
          </p:nvPr>
        </p:nvSpPr>
        <p:spPr bwMode="auto">
          <a:xfrm>
            <a:off x="352425" y="1238250"/>
            <a:ext cx="8458200" cy="5038725"/>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PROCEDURES FOR HANDLING COMPLAINTS AND TIMELINES</a:t>
            </a:r>
          </a:p>
          <a:p>
            <a:pPr marL="231775" indent="-231775" algn="ctr" eaLnBrk="1" hangingPunct="1">
              <a:buFontTx/>
              <a:buNone/>
            </a:pPr>
            <a:endParaRPr lang="en-US" sz="1000" b="1" smtClean="0"/>
          </a:p>
          <a:p>
            <a:pPr marL="231775" indent="-231775" algn="ctr" eaLnBrk="1" hangingPunct="1">
              <a:buFontTx/>
              <a:buNone/>
            </a:pPr>
            <a:r>
              <a:rPr lang="en-US" sz="2000" b="1" smtClean="0"/>
              <a:t>INTERMEDIATE COMMAND LEVEL</a:t>
            </a:r>
          </a:p>
          <a:p>
            <a:pPr marL="231775" indent="-231775" eaLnBrk="1" hangingPunct="1">
              <a:spcBef>
                <a:spcPts val="1000"/>
              </a:spcBef>
            </a:pPr>
            <a:r>
              <a:rPr lang="en-US" sz="2000" smtClean="0"/>
              <a:t>Commander can assign an Investigating Officer (IO) (must be a commissioned or warrant officer)</a:t>
            </a:r>
          </a:p>
          <a:p>
            <a:pPr marL="231775" indent="-231775" eaLnBrk="1" hangingPunct="1">
              <a:spcBef>
                <a:spcPts val="1000"/>
              </a:spcBef>
            </a:pPr>
            <a:r>
              <a:rPr lang="en-US" sz="2000" smtClean="0"/>
              <a:t>Commander will establish and implement a reprisal plan/preventive plan for the complainant, accused, witness(es) and any key leaders involved in the investigation</a:t>
            </a:r>
          </a:p>
          <a:p>
            <a:pPr marL="231775" indent="-231775" eaLnBrk="1" hangingPunct="1">
              <a:spcBef>
                <a:spcPts val="1000"/>
              </a:spcBef>
            </a:pPr>
            <a:r>
              <a:rPr lang="en-US" sz="2000" smtClean="0"/>
              <a:t>EOA must input the complaint into the DA Database </a:t>
            </a:r>
          </a:p>
          <a:p>
            <a:pPr marL="231775" indent="-231775" eaLnBrk="1" hangingPunct="1">
              <a:spcBef>
                <a:spcPts val="1000"/>
              </a:spcBef>
            </a:pPr>
            <a:r>
              <a:rPr lang="en-US" sz="2000" smtClean="0"/>
              <a:t>Extension can be granted by next higher commander as long as it does </a:t>
            </a:r>
            <a:r>
              <a:rPr lang="en-US" sz="2000" b="1" smtClean="0"/>
              <a:t>not exceed 30 days</a:t>
            </a:r>
          </a:p>
          <a:p>
            <a:pPr marL="231775" indent="-231775" eaLnBrk="1" hangingPunct="1">
              <a:spcBef>
                <a:spcPts val="1000"/>
              </a:spcBef>
            </a:pPr>
            <a:r>
              <a:rPr lang="en-US" sz="2000" smtClean="0"/>
              <a:t>Additional extension or extension exceeding 30 days must be approved by GCMCA</a:t>
            </a:r>
          </a:p>
          <a:p>
            <a:pPr marL="231775" indent="-231775" eaLnBrk="1" hangingPunct="1">
              <a:spcBef>
                <a:spcPts val="1000"/>
              </a:spcBef>
            </a:pPr>
            <a:r>
              <a:rPr lang="en-US" sz="2000" smtClean="0"/>
              <a:t>Up to </a:t>
            </a:r>
            <a:r>
              <a:rPr lang="en-US" sz="2000" b="1" smtClean="0"/>
              <a:t>14 days </a:t>
            </a:r>
            <a:r>
              <a:rPr lang="en-US" sz="2000" smtClean="0"/>
              <a:t>for commander to provide feedback to the complainant </a:t>
            </a:r>
          </a:p>
          <a:p>
            <a:pPr marL="231775" indent="-231775" eaLnBrk="1" hangingPunct="1"/>
            <a:endParaRPr lang="en-US" sz="2000" smtClean="0"/>
          </a:p>
        </p:txBody>
      </p:sp>
      <p:sp>
        <p:nvSpPr>
          <p:cNvPr id="35845" name="TextBox 4"/>
          <p:cNvSpPr txBox="1">
            <a:spLocks noChangeArrowheads="1"/>
          </p:cNvSpPr>
          <p:nvPr/>
        </p:nvSpPr>
        <p:spPr bwMode="auto">
          <a:xfrm>
            <a:off x="2895600" y="6492875"/>
            <a:ext cx="3352800" cy="369888"/>
          </a:xfrm>
          <a:prstGeom prst="rect">
            <a:avLst/>
          </a:prstGeom>
          <a:solidFill>
            <a:srgbClr val="FFC000"/>
          </a:solidFill>
          <a:ln w="9525">
            <a:noFill/>
            <a:miter lim="800000"/>
            <a:headEnd/>
            <a:tailEnd/>
          </a:ln>
        </p:spPr>
        <p:txBody>
          <a:bodyPr>
            <a:spAutoFit/>
          </a:bodyPr>
          <a:lstStyle/>
          <a:p>
            <a:pPr algn="ctr"/>
            <a:r>
              <a:rPr lang="en-US"/>
              <a:t>ARNG DEPLOYED (Title 10)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BF9587CB-D82F-4CBD-9AA1-848F8D2205A2}" type="slidenum">
              <a:rPr lang="en-US" smtClean="0"/>
              <a:pPr>
                <a:defRPr/>
              </a:pPr>
              <a:t>32</a:t>
            </a:fld>
            <a:endParaRPr lang="en-US" dirty="0" smtClean="0"/>
          </a:p>
        </p:txBody>
      </p:sp>
      <p:sp>
        <p:nvSpPr>
          <p:cNvPr id="37891"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400" b="1" smtClean="0">
                <a:latin typeface="Times New Roman" pitchFamily="18" charset="0"/>
              </a:rPr>
              <a:t>DEPLOYED - Formal Complaint Processing</a:t>
            </a:r>
          </a:p>
        </p:txBody>
      </p:sp>
      <p:sp>
        <p:nvSpPr>
          <p:cNvPr id="37892" name="Rectangle 3"/>
          <p:cNvSpPr>
            <a:spLocks noGrp="1" noChangeArrowheads="1"/>
          </p:cNvSpPr>
          <p:nvPr>
            <p:ph type="body" idx="1"/>
          </p:nvPr>
        </p:nvSpPr>
        <p:spPr bwMode="auto">
          <a:xfrm>
            <a:off x="428625" y="1212850"/>
            <a:ext cx="8458200" cy="5038725"/>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endParaRPr lang="en-US" sz="2000" b="1" dirty="0" smtClean="0"/>
          </a:p>
          <a:p>
            <a:pPr marL="231775" indent="-231775" algn="ctr" eaLnBrk="1" hangingPunct="1">
              <a:buFontTx/>
              <a:buNone/>
            </a:pPr>
            <a:r>
              <a:rPr lang="en-US" sz="1800" b="1" dirty="0" smtClean="0"/>
              <a:t>PROCEDURES UPON COMPLETION OF INVESTAGTION</a:t>
            </a:r>
          </a:p>
          <a:p>
            <a:pPr marL="231775" indent="-231775" algn="ctr" eaLnBrk="1" hangingPunct="1">
              <a:buFontTx/>
              <a:buNone/>
            </a:pPr>
            <a:endParaRPr lang="en-US" sz="900" b="1" dirty="0" smtClean="0"/>
          </a:p>
          <a:p>
            <a:pPr marL="231775" indent="-231775" eaLnBrk="1" hangingPunct="1">
              <a:spcBef>
                <a:spcPts val="1000"/>
              </a:spcBef>
            </a:pPr>
            <a:r>
              <a:rPr lang="en-US" sz="1600" dirty="0" smtClean="0"/>
              <a:t>EOA must review the IO report for any other discrimination that may have developed during the investigation</a:t>
            </a:r>
          </a:p>
          <a:p>
            <a:pPr marL="231775" indent="-231775" eaLnBrk="1" hangingPunct="1">
              <a:spcBef>
                <a:spcPts val="1000"/>
              </a:spcBef>
            </a:pPr>
            <a:r>
              <a:rPr lang="en-US" sz="1600" dirty="0" smtClean="0"/>
              <a:t>Legal review, insure legal review has provide any feedback from the report to the GCMCA</a:t>
            </a:r>
          </a:p>
          <a:p>
            <a:pPr marL="231775" indent="-231775" eaLnBrk="1" hangingPunct="1">
              <a:spcBef>
                <a:spcPts val="1000"/>
              </a:spcBef>
            </a:pPr>
            <a:r>
              <a:rPr lang="en-US" sz="1600" dirty="0" smtClean="0"/>
              <a:t>Commanders decision, conduct follow-up with commander and provide brief back on the IO findings and provide any other additional detail the commander may ask</a:t>
            </a:r>
            <a:endParaRPr lang="en-US" sz="1600" b="1" dirty="0" smtClean="0"/>
          </a:p>
          <a:p>
            <a:pPr marL="231775" indent="-231775" algn="ctr" eaLnBrk="1" hangingPunct="1">
              <a:buFontTx/>
              <a:buNone/>
            </a:pPr>
            <a:r>
              <a:rPr lang="en-US" sz="2000" b="1" dirty="0" smtClean="0"/>
              <a:t>PROCEDURES UPON COMPLETION OF INVESTAGTION</a:t>
            </a:r>
          </a:p>
          <a:p>
            <a:pPr marL="231775" indent="-231775" algn="ctr" eaLnBrk="1" hangingPunct="1">
              <a:buFontTx/>
              <a:buNone/>
            </a:pPr>
            <a:endParaRPr lang="en-US" sz="1000" b="1" dirty="0" smtClean="0"/>
          </a:p>
          <a:p>
            <a:pPr marL="231775" indent="-231775" eaLnBrk="1" hangingPunct="1"/>
            <a:r>
              <a:rPr lang="en-US" sz="1400" dirty="0" smtClean="0"/>
              <a:t>Set-up meeting with commander, complainant and EOA to provide feedback and explanation of substantiated or unsubstantiated of the complaint</a:t>
            </a:r>
          </a:p>
          <a:p>
            <a:pPr marL="231775" indent="-231775" eaLnBrk="1" hangingPunct="1"/>
            <a:r>
              <a:rPr lang="en-US" sz="1400" dirty="0" smtClean="0"/>
              <a:t>If complainant is satisfied with commanders feedback, the original DA Form 7279 must be signed in Part III (12e) – ACTION TO RESOLVE COMPLAINT. </a:t>
            </a:r>
          </a:p>
          <a:p>
            <a:pPr marL="231775" indent="-231775" eaLnBrk="1" hangingPunct="1"/>
            <a:r>
              <a:rPr lang="en-US" sz="1400" b="1" dirty="0" smtClean="0"/>
              <a:t>REMINDER</a:t>
            </a:r>
            <a:r>
              <a:rPr lang="en-US" sz="1400" dirty="0" smtClean="0"/>
              <a:t> If complainant is not satisfied the appeal process will being immediately as the complainant has </a:t>
            </a:r>
            <a:r>
              <a:rPr lang="en-US" sz="1400" b="1" dirty="0" smtClean="0"/>
              <a:t>7 calendar days </a:t>
            </a:r>
            <a:r>
              <a:rPr lang="en-US" sz="1400" dirty="0" smtClean="0"/>
              <a:t>to file an appeal to the next higher </a:t>
            </a:r>
            <a:r>
              <a:rPr lang="en-US" sz="2000" dirty="0" smtClean="0"/>
              <a:t>commander  </a:t>
            </a:r>
          </a:p>
          <a:p>
            <a:pPr marL="231775" indent="-231775" eaLnBrk="1" hangingPunct="1">
              <a:buFontTx/>
              <a:buNone/>
            </a:pPr>
            <a:endParaRPr lang="en-US" sz="1500" dirty="0" smtClean="0"/>
          </a:p>
          <a:p>
            <a:pPr marL="231775" indent="-231775" eaLnBrk="1" hangingPunct="1">
              <a:buFontTx/>
              <a:buNone/>
            </a:pPr>
            <a:r>
              <a:rPr lang="en-US" sz="2000" b="1" dirty="0" smtClean="0"/>
              <a:t>	</a:t>
            </a:r>
            <a:endParaRPr lang="en-US" sz="2000" dirty="0" smtClean="0"/>
          </a:p>
        </p:txBody>
      </p:sp>
      <p:sp>
        <p:nvSpPr>
          <p:cNvPr id="37893" name="TextBox 4"/>
          <p:cNvSpPr txBox="1">
            <a:spLocks noChangeArrowheads="1"/>
          </p:cNvSpPr>
          <p:nvPr/>
        </p:nvSpPr>
        <p:spPr bwMode="auto">
          <a:xfrm>
            <a:off x="2895600" y="6492875"/>
            <a:ext cx="3352800" cy="369888"/>
          </a:xfrm>
          <a:prstGeom prst="rect">
            <a:avLst/>
          </a:prstGeom>
          <a:solidFill>
            <a:srgbClr val="FFC000"/>
          </a:solidFill>
          <a:ln w="9525">
            <a:noFill/>
            <a:miter lim="800000"/>
            <a:headEnd/>
            <a:tailEnd/>
          </a:ln>
        </p:spPr>
        <p:txBody>
          <a:bodyPr>
            <a:spAutoFit/>
          </a:bodyPr>
          <a:lstStyle/>
          <a:p>
            <a:pPr algn="ctr"/>
            <a:r>
              <a:rPr lang="en-US"/>
              <a:t>ARNG DEPLOYED (Title 10)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3F4DFF8B-95C6-4BDA-9DB2-69A3AEDA63CB}" type="slidenum">
              <a:rPr lang="en-US" smtClean="0"/>
              <a:pPr>
                <a:defRPr/>
              </a:pPr>
              <a:t>33</a:t>
            </a:fld>
            <a:endParaRPr lang="en-US" dirty="0" smtClean="0"/>
          </a:p>
        </p:txBody>
      </p:sp>
      <p:sp>
        <p:nvSpPr>
          <p:cNvPr id="38915"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400" b="1" smtClean="0">
                <a:latin typeface="Times New Roman" pitchFamily="18" charset="0"/>
              </a:rPr>
              <a:t>DEPLOYED - Formal Complaint Processing</a:t>
            </a:r>
          </a:p>
        </p:txBody>
      </p:sp>
      <p:sp>
        <p:nvSpPr>
          <p:cNvPr id="32772" name="Rectangle 3"/>
          <p:cNvSpPr>
            <a:spLocks noGrp="1" noChangeArrowheads="1"/>
          </p:cNvSpPr>
          <p:nvPr>
            <p:ph type="body" idx="1"/>
          </p:nvPr>
        </p:nvSpPr>
        <p:spPr bwMode="auto">
          <a:xfrm>
            <a:off x="352425" y="1447800"/>
            <a:ext cx="8458200" cy="5038725"/>
          </a:xfrm>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defRPr/>
            </a:pPr>
            <a:r>
              <a:rPr lang="en-US" sz="2000" b="1" dirty="0" smtClean="0"/>
              <a:t>APPEALING THE COMPLAINT</a:t>
            </a:r>
          </a:p>
          <a:p>
            <a:pPr marL="231775" indent="-231775" algn="ctr" eaLnBrk="1" hangingPunct="1">
              <a:buFontTx/>
              <a:buNone/>
              <a:defRPr/>
            </a:pPr>
            <a:endParaRPr lang="en-US" sz="800" b="1" dirty="0" smtClean="0"/>
          </a:p>
          <a:p>
            <a:pPr marL="114300" indent="-114300" eaLnBrk="1" hangingPunct="1">
              <a:spcBef>
                <a:spcPts val="1000"/>
              </a:spcBef>
              <a:defRPr/>
            </a:pPr>
            <a:r>
              <a:rPr lang="en-US" sz="2000" dirty="0" smtClean="0"/>
              <a:t> Soldiers have </a:t>
            </a:r>
            <a:r>
              <a:rPr lang="en-US" sz="2000" b="1" dirty="0" smtClean="0"/>
              <a:t>7 calendars days</a:t>
            </a:r>
            <a:r>
              <a:rPr lang="en-US" sz="2000" dirty="0" smtClean="0"/>
              <a:t> from the date of notification of the results of the investigation and acknowledgment of the actions of the command to resolve the complaint to submit an appeal</a:t>
            </a:r>
          </a:p>
          <a:p>
            <a:pPr marL="114300" indent="-114300" eaLnBrk="1" hangingPunct="1">
              <a:spcBef>
                <a:spcPts val="1000"/>
              </a:spcBef>
              <a:defRPr/>
            </a:pPr>
            <a:r>
              <a:rPr lang="en-US" sz="2000" dirty="0" smtClean="0"/>
              <a:t> Appeals must be in writing and provide a brief statement that identifies    the basis of the appeal.  This will be done using Part IV, DA Form 7279-R (EO Complaint Form).  After completion of the form it will be returned to the commander in the chain of command </a:t>
            </a:r>
          </a:p>
          <a:p>
            <a:pPr marL="114300" indent="-114300" eaLnBrk="1" hangingPunct="1">
              <a:spcBef>
                <a:spcPts val="1000"/>
              </a:spcBef>
              <a:defRPr/>
            </a:pPr>
            <a:r>
              <a:rPr lang="en-US" sz="2000" dirty="0" smtClean="0"/>
              <a:t> Once an appeal has been initiated, the commander has </a:t>
            </a:r>
            <a:r>
              <a:rPr lang="en-US" sz="2000" b="1" dirty="0" smtClean="0"/>
              <a:t>3 calendar days</a:t>
            </a:r>
            <a:r>
              <a:rPr lang="en-US" sz="2000" dirty="0" smtClean="0"/>
              <a:t> to refer the appeal to the next higher commander.  </a:t>
            </a:r>
          </a:p>
          <a:p>
            <a:pPr marL="0" indent="0" eaLnBrk="1" hangingPunct="1">
              <a:buFontTx/>
              <a:buNone/>
              <a:defRPr/>
            </a:pPr>
            <a:endParaRPr lang="en-US" sz="2000" dirty="0" smtClean="0"/>
          </a:p>
          <a:p>
            <a:pPr marL="0" indent="0" eaLnBrk="1" hangingPunct="1">
              <a:buFontTx/>
              <a:buNone/>
              <a:defRPr/>
            </a:pPr>
            <a:endParaRPr lang="en-US" sz="2000" dirty="0" smtClean="0"/>
          </a:p>
          <a:p>
            <a:pPr marL="0" indent="0" eaLnBrk="1" hangingPunct="1">
              <a:buFontTx/>
              <a:buNone/>
              <a:defRPr/>
            </a:pPr>
            <a:endParaRPr lang="en-US" sz="2000" dirty="0" smtClean="0"/>
          </a:p>
          <a:p>
            <a:pPr marL="231775" indent="-231775" eaLnBrk="1" hangingPunct="1">
              <a:buFontTx/>
              <a:buNone/>
              <a:defRPr/>
            </a:pPr>
            <a:endParaRPr lang="en-US" sz="2000" b="1" dirty="0" smtClean="0"/>
          </a:p>
        </p:txBody>
      </p:sp>
      <p:sp>
        <p:nvSpPr>
          <p:cNvPr id="38917" name="TextBox 4"/>
          <p:cNvSpPr txBox="1">
            <a:spLocks noChangeArrowheads="1"/>
          </p:cNvSpPr>
          <p:nvPr/>
        </p:nvSpPr>
        <p:spPr bwMode="auto">
          <a:xfrm>
            <a:off x="2895600" y="6492875"/>
            <a:ext cx="3352800" cy="369888"/>
          </a:xfrm>
          <a:prstGeom prst="rect">
            <a:avLst/>
          </a:prstGeom>
          <a:solidFill>
            <a:srgbClr val="FFC000"/>
          </a:solidFill>
          <a:ln w="9525">
            <a:noFill/>
            <a:miter lim="800000"/>
            <a:headEnd/>
            <a:tailEnd/>
          </a:ln>
        </p:spPr>
        <p:txBody>
          <a:bodyPr>
            <a:spAutoFit/>
          </a:bodyPr>
          <a:lstStyle/>
          <a:p>
            <a:pPr algn="ctr"/>
            <a:r>
              <a:rPr lang="en-US"/>
              <a:t>ARNG DEPLOYED (Title 10)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B6E07ABC-93DB-40AE-BF74-DBDBE4C43A22}" type="slidenum">
              <a:rPr lang="en-US" smtClean="0"/>
              <a:pPr>
                <a:defRPr/>
              </a:pPr>
              <a:t>34</a:t>
            </a:fld>
            <a:endParaRPr lang="en-US" dirty="0" smtClean="0"/>
          </a:p>
        </p:txBody>
      </p:sp>
      <p:sp>
        <p:nvSpPr>
          <p:cNvPr id="39939"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400" b="1" smtClean="0">
                <a:latin typeface="Times New Roman" pitchFamily="18" charset="0"/>
              </a:rPr>
              <a:t>DEPLOYED - Formal Complaint Processing</a:t>
            </a:r>
          </a:p>
        </p:txBody>
      </p:sp>
      <p:sp>
        <p:nvSpPr>
          <p:cNvPr id="32772" name="Rectangle 3"/>
          <p:cNvSpPr>
            <a:spLocks noGrp="1" noChangeArrowheads="1"/>
          </p:cNvSpPr>
          <p:nvPr>
            <p:ph type="body" idx="1"/>
          </p:nvPr>
        </p:nvSpPr>
        <p:spPr bwMode="auto">
          <a:xfrm>
            <a:off x="352425" y="1447800"/>
            <a:ext cx="8458200" cy="5038725"/>
          </a:xfrm>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defRPr/>
            </a:pPr>
            <a:r>
              <a:rPr lang="en-US" sz="2000" b="1" dirty="0" smtClean="0"/>
              <a:t>APPEALING THE COMPLAINT (</a:t>
            </a:r>
            <a:r>
              <a:rPr lang="en-US" sz="2000" b="1" dirty="0" err="1" smtClean="0"/>
              <a:t>con’t</a:t>
            </a:r>
            <a:r>
              <a:rPr lang="en-US" sz="2000" b="1" dirty="0" smtClean="0"/>
              <a:t>)</a:t>
            </a:r>
          </a:p>
          <a:p>
            <a:pPr marL="231775" indent="-231775" algn="ctr" eaLnBrk="1" hangingPunct="1">
              <a:buFontTx/>
              <a:buNone/>
              <a:defRPr/>
            </a:pPr>
            <a:endParaRPr lang="en-US" sz="800" b="1" dirty="0" smtClean="0"/>
          </a:p>
          <a:p>
            <a:pPr marL="177800" indent="-177800" eaLnBrk="1" hangingPunct="1">
              <a:spcBef>
                <a:spcPts val="1000"/>
              </a:spcBef>
              <a:defRPr/>
            </a:pPr>
            <a:r>
              <a:rPr lang="en-US" sz="2000" dirty="0" smtClean="0"/>
              <a:t>The commander of the next higher command will have </a:t>
            </a:r>
            <a:r>
              <a:rPr lang="en-US" sz="2000" b="1" dirty="0" smtClean="0"/>
              <a:t>14 calendar days </a:t>
            </a:r>
            <a:r>
              <a:rPr lang="en-US" sz="2000" dirty="0" smtClean="0"/>
              <a:t>to consider the appeal.  Actions on the appeal will be to approve it, deny the appeal, or order an additional investigation.  The commander acting on the appeal must provide written feedback to the complainant within </a:t>
            </a:r>
            <a:r>
              <a:rPr lang="en-US" sz="2000" b="1" dirty="0" smtClean="0"/>
              <a:t>14 calendar days </a:t>
            </a:r>
            <a:r>
              <a:rPr lang="en-US" sz="2000" dirty="0" smtClean="0"/>
              <a:t>of the results</a:t>
            </a:r>
          </a:p>
          <a:p>
            <a:pPr marL="177800" indent="-177800" eaLnBrk="1" hangingPunct="1">
              <a:spcBef>
                <a:spcPts val="1000"/>
              </a:spcBef>
              <a:defRPr/>
            </a:pPr>
            <a:r>
              <a:rPr lang="en-US" sz="2000" dirty="0" smtClean="0"/>
              <a:t>Should the soldier wish to pursue the appeal to a higher authority, the General Courts-martial Convening Authority (normally the first General Officer in the chain of command) will have </a:t>
            </a:r>
            <a:r>
              <a:rPr lang="en-US" sz="2000" b="1" dirty="0" smtClean="0"/>
              <a:t>“final decision authority</a:t>
            </a:r>
            <a:r>
              <a:rPr lang="en-US" sz="2000" dirty="0" smtClean="0"/>
              <a:t>.”  No further appeals are available within the EO complaint system.</a:t>
            </a:r>
          </a:p>
          <a:p>
            <a:pPr marL="177800" indent="-177800" eaLnBrk="1" hangingPunct="1">
              <a:defRPr/>
            </a:pPr>
            <a:endParaRPr lang="en-US" sz="2000" dirty="0" smtClean="0"/>
          </a:p>
          <a:p>
            <a:pPr marL="0" indent="0" eaLnBrk="1" hangingPunct="1">
              <a:buFontTx/>
              <a:buNone/>
              <a:defRPr/>
            </a:pPr>
            <a:endParaRPr lang="en-US" sz="2000" dirty="0" smtClean="0"/>
          </a:p>
          <a:p>
            <a:pPr marL="0" indent="0" eaLnBrk="1" hangingPunct="1">
              <a:buFontTx/>
              <a:buNone/>
              <a:defRPr/>
            </a:pPr>
            <a:endParaRPr lang="en-US" sz="2000" dirty="0" smtClean="0"/>
          </a:p>
          <a:p>
            <a:pPr marL="0" indent="0" eaLnBrk="1" hangingPunct="1">
              <a:buFontTx/>
              <a:buNone/>
              <a:defRPr/>
            </a:pPr>
            <a:endParaRPr lang="en-US" sz="2000" dirty="0" smtClean="0"/>
          </a:p>
          <a:p>
            <a:pPr marL="231775" indent="-231775" eaLnBrk="1" hangingPunct="1">
              <a:buFontTx/>
              <a:buNone/>
              <a:defRPr/>
            </a:pPr>
            <a:endParaRPr lang="en-US" sz="2000" b="1" dirty="0" smtClean="0"/>
          </a:p>
        </p:txBody>
      </p:sp>
      <p:sp>
        <p:nvSpPr>
          <p:cNvPr id="39941" name="TextBox 4"/>
          <p:cNvSpPr txBox="1">
            <a:spLocks noChangeArrowheads="1"/>
          </p:cNvSpPr>
          <p:nvPr/>
        </p:nvSpPr>
        <p:spPr bwMode="auto">
          <a:xfrm>
            <a:off x="2895600" y="6492875"/>
            <a:ext cx="3352800" cy="369888"/>
          </a:xfrm>
          <a:prstGeom prst="rect">
            <a:avLst/>
          </a:prstGeom>
          <a:solidFill>
            <a:srgbClr val="FFC000"/>
          </a:solidFill>
          <a:ln w="9525">
            <a:noFill/>
            <a:miter lim="800000"/>
            <a:headEnd/>
            <a:tailEnd/>
          </a:ln>
        </p:spPr>
        <p:txBody>
          <a:bodyPr>
            <a:spAutoFit/>
          </a:bodyPr>
          <a:lstStyle/>
          <a:p>
            <a:pPr algn="ctr"/>
            <a:r>
              <a:rPr lang="en-US"/>
              <a:t>ARNG DEPLOYED (Title 10)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904F6B91-6FF1-4B37-A475-95C02BE7D2EB}" type="slidenum">
              <a:rPr lang="en-US" smtClean="0"/>
              <a:pPr>
                <a:defRPr/>
              </a:pPr>
              <a:t>35</a:t>
            </a:fld>
            <a:endParaRPr lang="en-US" dirty="0" smtClean="0"/>
          </a:p>
        </p:txBody>
      </p:sp>
      <p:sp>
        <p:nvSpPr>
          <p:cNvPr id="40963"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400" b="1" smtClean="0">
                <a:latin typeface="Times New Roman" pitchFamily="18" charset="0"/>
              </a:rPr>
              <a:t>DEPLOYED - Formal Complaint Processing</a:t>
            </a:r>
          </a:p>
        </p:txBody>
      </p:sp>
      <p:sp>
        <p:nvSpPr>
          <p:cNvPr id="32772" name="Rectangle 3"/>
          <p:cNvSpPr>
            <a:spLocks noGrp="1" noChangeArrowheads="1"/>
          </p:cNvSpPr>
          <p:nvPr>
            <p:ph type="body" idx="1"/>
          </p:nvPr>
        </p:nvSpPr>
        <p:spPr bwMode="auto">
          <a:xfrm>
            <a:off x="352425" y="1447800"/>
            <a:ext cx="8458200" cy="5038725"/>
          </a:xfrm>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defRPr/>
            </a:pPr>
            <a:r>
              <a:rPr lang="en-US" sz="2000" b="1" dirty="0" smtClean="0"/>
              <a:t>FOLLOW-UP ASSESSMENT</a:t>
            </a:r>
          </a:p>
          <a:p>
            <a:pPr marL="231775" indent="-231775" algn="ctr" eaLnBrk="1" hangingPunct="1">
              <a:buFontTx/>
              <a:buNone/>
              <a:defRPr/>
            </a:pPr>
            <a:endParaRPr lang="en-US" sz="800" b="1" dirty="0" smtClean="0"/>
          </a:p>
          <a:p>
            <a:pPr marL="177800" indent="-177800" eaLnBrk="1" hangingPunct="1">
              <a:defRPr/>
            </a:pPr>
            <a:r>
              <a:rPr lang="en-US" sz="2000" dirty="0" smtClean="0"/>
              <a:t>The EOA will conduct a follow-up assessment of all formal EO complaints, for both substantiated and unsubstantiated complaints, </a:t>
            </a:r>
            <a:r>
              <a:rPr lang="en-US" sz="2000" b="1" dirty="0" smtClean="0"/>
              <a:t>30 to 45 days </a:t>
            </a:r>
            <a:r>
              <a:rPr lang="en-US" sz="2000" dirty="0" smtClean="0"/>
              <a:t>following the decision rendered on the complaint</a:t>
            </a:r>
          </a:p>
          <a:p>
            <a:pPr marL="577850" lvl="1" indent="-177800" eaLnBrk="1" hangingPunct="1">
              <a:defRPr/>
            </a:pPr>
            <a:r>
              <a:rPr lang="en-US" sz="2000" dirty="0" smtClean="0"/>
              <a:t>Purpose is to measure the effectiveness of the actions taken and to detect and deter any acts or threats of reprisal or harassment</a:t>
            </a:r>
          </a:p>
          <a:p>
            <a:pPr marL="177800" indent="-177800" eaLnBrk="1" hangingPunct="1">
              <a:defRPr/>
            </a:pPr>
            <a:r>
              <a:rPr lang="en-US" sz="2000" dirty="0" smtClean="0"/>
              <a:t>The EOA will conduct a second assessment </a:t>
            </a:r>
            <a:r>
              <a:rPr lang="en-US" sz="2000" b="1" dirty="0" smtClean="0"/>
              <a:t>180 days </a:t>
            </a:r>
            <a:r>
              <a:rPr lang="en-US" sz="2000" dirty="0" smtClean="0"/>
              <a:t>following the final decision rendered on the complaint</a:t>
            </a:r>
            <a:r>
              <a:rPr lang="en-US" sz="2000" b="1" dirty="0" smtClean="0"/>
              <a:t> </a:t>
            </a:r>
          </a:p>
          <a:p>
            <a:pPr marL="577850" lvl="1" indent="-177800" eaLnBrk="1" hangingPunct="1">
              <a:defRPr/>
            </a:pPr>
            <a:r>
              <a:rPr lang="en-US" sz="2000" dirty="0" smtClean="0">
                <a:ea typeface="+mn-ea"/>
                <a:cs typeface="+mn-cs"/>
              </a:rPr>
              <a:t>The EOA will assess the complainant’s satisfaction of the process to include timeliness, staff responsiveness, and helpfulness, and the resolution of the complaint.  </a:t>
            </a:r>
          </a:p>
          <a:p>
            <a:pPr marL="0" indent="0" eaLnBrk="1" hangingPunct="1">
              <a:buFontTx/>
              <a:buNone/>
              <a:defRPr/>
            </a:pPr>
            <a:endParaRPr lang="en-US" sz="2000" dirty="0" smtClean="0"/>
          </a:p>
          <a:p>
            <a:pPr marL="0" indent="0" eaLnBrk="1" hangingPunct="1">
              <a:buFontTx/>
              <a:buNone/>
              <a:defRPr/>
            </a:pPr>
            <a:endParaRPr lang="en-US" sz="2000" dirty="0" smtClean="0"/>
          </a:p>
          <a:p>
            <a:pPr marL="0" indent="0" eaLnBrk="1" hangingPunct="1">
              <a:buFontTx/>
              <a:buNone/>
              <a:defRPr/>
            </a:pPr>
            <a:endParaRPr lang="en-US" sz="2000" dirty="0" smtClean="0"/>
          </a:p>
          <a:p>
            <a:pPr marL="231775" indent="-231775" eaLnBrk="1" hangingPunct="1">
              <a:buFontTx/>
              <a:buNone/>
              <a:defRPr/>
            </a:pPr>
            <a:endParaRPr lang="en-US" sz="2000" b="1" dirty="0" smtClean="0"/>
          </a:p>
        </p:txBody>
      </p:sp>
      <p:sp>
        <p:nvSpPr>
          <p:cNvPr id="40965" name="TextBox 4"/>
          <p:cNvSpPr txBox="1">
            <a:spLocks noChangeArrowheads="1"/>
          </p:cNvSpPr>
          <p:nvPr/>
        </p:nvSpPr>
        <p:spPr bwMode="auto">
          <a:xfrm>
            <a:off x="2895600" y="6492875"/>
            <a:ext cx="3352800" cy="369888"/>
          </a:xfrm>
          <a:prstGeom prst="rect">
            <a:avLst/>
          </a:prstGeom>
          <a:solidFill>
            <a:srgbClr val="FFC000"/>
          </a:solidFill>
          <a:ln w="9525">
            <a:noFill/>
            <a:miter lim="800000"/>
            <a:headEnd/>
            <a:tailEnd/>
          </a:ln>
        </p:spPr>
        <p:txBody>
          <a:bodyPr>
            <a:spAutoFit/>
          </a:bodyPr>
          <a:lstStyle/>
          <a:p>
            <a:pPr algn="ctr"/>
            <a:r>
              <a:rPr lang="en-US"/>
              <a:t>ARNG DEPLOYED (Title 10)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p:txBody>
          <a:bodyPr/>
          <a:lstStyle/>
          <a:p>
            <a:pPr>
              <a:defRPr/>
            </a:pPr>
            <a:fld id="{6B898AB9-0F15-45D5-88CA-BAFB0B20DB76}" type="slidenum">
              <a:rPr lang="en-US" smtClean="0"/>
              <a:pPr>
                <a:defRPr/>
              </a:pPr>
              <a:t>36</a:t>
            </a:fld>
            <a:endParaRPr lang="en-US" dirty="0" smtClean="0"/>
          </a:p>
        </p:txBody>
      </p:sp>
      <p:sp>
        <p:nvSpPr>
          <p:cNvPr id="41987" name="Rectangle 5"/>
          <p:cNvSpPr>
            <a:spLocks noGrp="1" noChangeArrowheads="1"/>
          </p:cNvSpPr>
          <p:nvPr>
            <p:ph type="body" idx="1"/>
          </p:nvPr>
        </p:nvSpPr>
        <p:spPr bwMode="auto">
          <a:xfrm>
            <a:off x="530225" y="1287463"/>
            <a:ext cx="8229600" cy="5113337"/>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buFontTx/>
              <a:buNone/>
            </a:pPr>
            <a:r>
              <a:rPr lang="en-US" sz="2400" smtClean="0"/>
              <a:t>AGENDA</a:t>
            </a:r>
          </a:p>
          <a:p>
            <a:pPr eaLnBrk="1" hangingPunct="1"/>
            <a:r>
              <a:rPr lang="en-US" sz="2400" smtClean="0"/>
              <a:t>NGR 600-22, AR 600-20 Military Discrimination Complaint System   (M-DAY/AGR/Title 10)</a:t>
            </a:r>
          </a:p>
          <a:p>
            <a:pPr eaLnBrk="1" hangingPunct="1"/>
            <a:r>
              <a:rPr lang="en-US" sz="2400" smtClean="0"/>
              <a:t>ADR or Conflict Resolution</a:t>
            </a:r>
          </a:p>
          <a:p>
            <a:pPr eaLnBrk="1" hangingPunct="1"/>
            <a:r>
              <a:rPr lang="en-US" sz="2400" smtClean="0"/>
              <a:t>Informal Complaint Process</a:t>
            </a:r>
          </a:p>
          <a:p>
            <a:pPr eaLnBrk="1" hangingPunct="1"/>
            <a:r>
              <a:rPr lang="en-US" sz="2400" smtClean="0"/>
              <a:t>Formal complaint Process</a:t>
            </a:r>
          </a:p>
          <a:p>
            <a:pPr eaLnBrk="1" hangingPunct="1"/>
            <a:r>
              <a:rPr lang="en-US" sz="2400" smtClean="0"/>
              <a:t>Unresolved Complaints</a:t>
            </a:r>
          </a:p>
          <a:p>
            <a:pPr eaLnBrk="1" hangingPunct="1"/>
            <a:r>
              <a:rPr lang="en-US" sz="2400" smtClean="0"/>
              <a:t>Investigation Inquiry &amp; Resolution Rules</a:t>
            </a:r>
          </a:p>
          <a:p>
            <a:pPr eaLnBrk="1" hangingPunct="1"/>
            <a:r>
              <a:rPr lang="en-US" sz="2400" smtClean="0"/>
              <a:t>Conduct /Supplement Inquiries </a:t>
            </a:r>
          </a:p>
          <a:p>
            <a:pPr eaLnBrk="1" hangingPunct="1"/>
            <a:r>
              <a:rPr lang="en-US" sz="2400" smtClean="0"/>
              <a:t>Adjutant General</a:t>
            </a:r>
          </a:p>
          <a:p>
            <a:pPr eaLnBrk="1" hangingPunct="1"/>
            <a:r>
              <a:rPr lang="en-US" sz="2400" smtClean="0"/>
              <a:t>NGB Review Report of Investigation (ROI)</a:t>
            </a:r>
          </a:p>
          <a:p>
            <a:pPr lvl="1" eaLnBrk="1" hangingPunct="1"/>
            <a:endParaRPr lang="en-US" sz="2000" smtClean="0"/>
          </a:p>
          <a:p>
            <a:pPr eaLnBrk="1" hangingPunct="1"/>
            <a:endParaRPr lang="en-US" sz="2400" smtClean="0"/>
          </a:p>
        </p:txBody>
      </p:sp>
      <p:sp>
        <p:nvSpPr>
          <p:cNvPr id="41988" name="Rectangle 2"/>
          <p:cNvSpPr>
            <a:spLocks noGrp="1" noChangeArrowheads="1"/>
          </p:cNvSpPr>
          <p:nvPr>
            <p:ph type="title"/>
          </p:nvPr>
        </p:nvSpPr>
        <p:spPr>
          <a:xfrm>
            <a:off x="898525" y="-95250"/>
            <a:ext cx="8229600" cy="1143000"/>
          </a:xfrm>
        </p:spPr>
        <p:txBody>
          <a:bodyPr/>
          <a:lstStyle/>
          <a:p>
            <a:pPr eaLnBrk="1" hangingPunct="1"/>
            <a:r>
              <a:rPr lang="en-US" sz="2800" b="1" smtClean="0">
                <a:latin typeface="Times New Roman" pitchFamily="18" charset="0"/>
              </a:rPr>
              <a:t>MILITARY EO COMPLAINT PROCESSING</a:t>
            </a:r>
            <a:endParaRPr lang="en-US" sz="2400" b="1"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DC8AF67F-D0C4-4045-87BC-9A02E7D010ED}" type="slidenum">
              <a:rPr lang="en-US" smtClean="0"/>
              <a:pPr>
                <a:defRPr/>
              </a:pPr>
              <a:t>4</a:t>
            </a:fld>
            <a:endParaRPr lang="en-US" dirty="0" smtClean="0"/>
          </a:p>
        </p:txBody>
      </p:sp>
      <p:sp>
        <p:nvSpPr>
          <p:cNvPr id="6147" name="Rectangle 2"/>
          <p:cNvSpPr>
            <a:spLocks noGrp="1" noChangeArrowheads="1"/>
          </p:cNvSpPr>
          <p:nvPr>
            <p:ph type="title"/>
          </p:nvPr>
        </p:nvSpPr>
        <p:spPr>
          <a:xfrm>
            <a:off x="762000" y="-9525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W</a:t>
            </a:r>
            <a:r>
              <a:rPr lang="en-US" sz="2400" smtClean="0"/>
              <a:t>ho falls under the NGR 600-22</a:t>
            </a:r>
            <a:endParaRPr lang="en-US" sz="2400" b="1" smtClean="0">
              <a:latin typeface="Times New Roman" pitchFamily="18" charset="0"/>
            </a:endParaRPr>
          </a:p>
        </p:txBody>
      </p:sp>
      <p:sp>
        <p:nvSpPr>
          <p:cNvPr id="6148" name="Rectangle 3"/>
          <p:cNvSpPr>
            <a:spLocks noGrp="1" noChangeArrowheads="1"/>
          </p:cNvSpPr>
          <p:nvPr>
            <p:ph type="body" idx="1"/>
          </p:nvPr>
        </p:nvSpPr>
        <p:spPr bwMode="auto">
          <a:xfrm>
            <a:off x="300038" y="1295400"/>
            <a:ext cx="8458200" cy="441960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r>
              <a:rPr lang="en-US" sz="2000" smtClean="0"/>
              <a:t>State Controlled (employed DMVA)</a:t>
            </a:r>
          </a:p>
          <a:p>
            <a:pPr marL="231775" indent="-231775" algn="ctr" eaLnBrk="1" hangingPunct="1">
              <a:buFontTx/>
              <a:buNone/>
            </a:pPr>
            <a:endParaRPr lang="en-US" sz="1500" smtClean="0"/>
          </a:p>
          <a:p>
            <a:pPr marL="231775" indent="-231775" algn="ctr" eaLnBrk="1" hangingPunct="1"/>
            <a:r>
              <a:rPr lang="en-US" sz="2000" smtClean="0"/>
              <a:t>Air / Army National Guard Members</a:t>
            </a:r>
          </a:p>
          <a:p>
            <a:pPr marL="231775" indent="-231775" algn="ctr" eaLnBrk="1" hangingPunct="1">
              <a:buFontTx/>
              <a:buNone/>
            </a:pPr>
            <a:endParaRPr lang="en-US" sz="1500" smtClean="0"/>
          </a:p>
          <a:p>
            <a:pPr marL="231775" indent="-231775" algn="ctr" eaLnBrk="1" hangingPunct="1"/>
            <a:r>
              <a:rPr lang="en-US" sz="2000" smtClean="0"/>
              <a:t>IADT, AT, Full Time Support Staff (Title 32)</a:t>
            </a:r>
          </a:p>
          <a:p>
            <a:pPr marL="231775" indent="-231775" algn="ctr" eaLnBrk="1" hangingPunct="1">
              <a:buFontTx/>
              <a:buNone/>
            </a:pPr>
            <a:r>
              <a:rPr lang="en-US" sz="2000" b="1" i="1" smtClean="0"/>
              <a:t>NOT</a:t>
            </a:r>
            <a:r>
              <a:rPr lang="en-US" sz="2000" i="1" smtClean="0"/>
              <a:t> </a:t>
            </a:r>
            <a:r>
              <a:rPr lang="en-US" sz="2000" b="1" i="1" smtClean="0"/>
              <a:t>(AGR -Title 32) </a:t>
            </a:r>
          </a:p>
          <a:p>
            <a:pPr marL="231775" indent="-231775" algn="ctr" eaLnBrk="1" hangingPunct="1">
              <a:buFontTx/>
              <a:buNone/>
            </a:pPr>
            <a:endParaRPr lang="en-US" sz="1500" smtClean="0"/>
          </a:p>
          <a:p>
            <a:pPr marL="231775" indent="-231775" algn="ctr" eaLnBrk="1" hangingPunct="1"/>
            <a:r>
              <a:rPr lang="en-US" sz="2000" smtClean="0"/>
              <a:t>Applicants for membership</a:t>
            </a:r>
          </a:p>
          <a:p>
            <a:pPr marL="231775" indent="-231775" algn="ctr" eaLnBrk="1" hangingPunct="1">
              <a:buFontTx/>
              <a:buNone/>
            </a:pPr>
            <a:endParaRPr lang="en-US" sz="1500" smtClean="0"/>
          </a:p>
          <a:p>
            <a:pPr marL="231775" indent="-231775" algn="ctr" eaLnBrk="1" hangingPunct="1"/>
            <a:r>
              <a:rPr lang="en-US" sz="2000" smtClean="0"/>
              <a:t>Recipient of National Guard Services</a:t>
            </a:r>
          </a:p>
          <a:p>
            <a:pPr marL="231775" indent="-231775" algn="ctr" eaLnBrk="1" hangingPunct="1"/>
            <a:endParaRPr lang="en-US" sz="1500" smtClean="0"/>
          </a:p>
          <a:p>
            <a:pPr marL="231775" indent="-231775" algn="ctr" eaLnBrk="1" hangingPunct="1"/>
            <a:r>
              <a:rPr lang="en-US" sz="2000" smtClean="0"/>
              <a:t>Beneficiaries of NG under Title VI</a:t>
            </a:r>
          </a:p>
          <a:p>
            <a:pPr marL="231775" indent="-231775" algn="ctr" eaLnBrk="1" hangingPunct="1"/>
            <a:endParaRPr lang="en-US" sz="1500" smtClean="0"/>
          </a:p>
          <a:p>
            <a:pPr marL="231775" indent="-231775" algn="ctr" eaLnBrk="1" hangingPunct="1"/>
            <a:r>
              <a:rPr lang="en-US" sz="2000" smtClean="0"/>
              <a:t>Civil rights Act 1964</a:t>
            </a:r>
            <a:endParaRPr lang="en-US" smtClean="0"/>
          </a:p>
        </p:txBody>
      </p:sp>
      <p:sp>
        <p:nvSpPr>
          <p:cNvPr id="6149" name="TextBox 5"/>
          <p:cNvSpPr txBox="1">
            <a:spLocks noChangeArrowheads="1"/>
          </p:cNvSpPr>
          <p:nvPr/>
        </p:nvSpPr>
        <p:spPr bwMode="auto">
          <a:xfrm>
            <a:off x="28956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84D9923B-E808-4363-8E9E-EFAD0B0B2294}" type="slidenum">
              <a:rPr lang="en-US" smtClean="0"/>
              <a:pPr>
                <a:defRPr/>
              </a:pPr>
              <a:t>5</a:t>
            </a:fld>
            <a:endParaRPr lang="en-US" dirty="0" smtClean="0"/>
          </a:p>
        </p:txBody>
      </p:sp>
      <p:sp>
        <p:nvSpPr>
          <p:cNvPr id="7171" name="Rectangle 2"/>
          <p:cNvSpPr>
            <a:spLocks noGrp="1" noChangeArrowheads="1"/>
          </p:cNvSpPr>
          <p:nvPr>
            <p:ph type="title"/>
          </p:nvPr>
        </p:nvSpPr>
        <p:spPr>
          <a:xfrm>
            <a:off x="762000" y="-9525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W</a:t>
            </a:r>
            <a:r>
              <a:rPr lang="en-US" sz="2400" smtClean="0"/>
              <a:t>ho falls under the NGR 600-22</a:t>
            </a:r>
            <a:endParaRPr lang="en-US" sz="2400" b="1" smtClean="0">
              <a:latin typeface="Times New Roman" pitchFamily="18" charset="0"/>
            </a:endParaRPr>
          </a:p>
        </p:txBody>
      </p:sp>
      <p:sp>
        <p:nvSpPr>
          <p:cNvPr id="7172" name="Rectangle 3"/>
          <p:cNvSpPr>
            <a:spLocks noGrp="1" noChangeArrowheads="1"/>
          </p:cNvSpPr>
          <p:nvPr>
            <p:ph type="body" idx="1"/>
          </p:nvPr>
        </p:nvSpPr>
        <p:spPr bwMode="auto">
          <a:xfrm>
            <a:off x="300038" y="1238250"/>
            <a:ext cx="8458200" cy="457200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r>
              <a:rPr lang="en-US" sz="2000" smtClean="0"/>
              <a:t>State Controlled (employed DMVA)</a:t>
            </a:r>
          </a:p>
          <a:p>
            <a:pPr marL="231775" indent="-231775" algn="ctr" eaLnBrk="1" hangingPunct="1"/>
            <a:endParaRPr lang="en-US" sz="1500" smtClean="0"/>
          </a:p>
          <a:p>
            <a:pPr marL="231775" indent="-231775" algn="ctr" eaLnBrk="1" hangingPunct="1"/>
            <a:r>
              <a:rPr lang="en-US" sz="2000" smtClean="0"/>
              <a:t>Air / Army National Guard Members</a:t>
            </a:r>
          </a:p>
          <a:p>
            <a:pPr marL="231775" indent="-231775" algn="ctr" eaLnBrk="1" hangingPunct="1">
              <a:buFontTx/>
              <a:buNone/>
            </a:pPr>
            <a:endParaRPr lang="en-US" sz="1500" smtClean="0"/>
          </a:p>
          <a:p>
            <a:pPr marL="231775" indent="-231775" algn="ctr" eaLnBrk="1" hangingPunct="1"/>
            <a:r>
              <a:rPr lang="en-US" sz="2000" smtClean="0"/>
              <a:t>AGR title 32 USC Status</a:t>
            </a:r>
          </a:p>
          <a:p>
            <a:pPr marL="231775" indent="-231775" algn="ctr" eaLnBrk="1" hangingPunct="1">
              <a:buFontTx/>
              <a:buNone/>
            </a:pPr>
            <a:endParaRPr lang="en-US" sz="1500" smtClean="0"/>
          </a:p>
          <a:p>
            <a:pPr marL="231775" indent="-231775" algn="ctr" eaLnBrk="1" hangingPunct="1"/>
            <a:r>
              <a:rPr lang="en-US" sz="2000" smtClean="0"/>
              <a:t>Recipient of National Guard Services</a:t>
            </a:r>
          </a:p>
          <a:p>
            <a:pPr marL="231775" indent="-231775" algn="ctr" eaLnBrk="1" hangingPunct="1"/>
            <a:endParaRPr lang="en-US" sz="1500" smtClean="0"/>
          </a:p>
          <a:p>
            <a:pPr marL="231775" indent="-231775" algn="ctr" eaLnBrk="1" hangingPunct="1"/>
            <a:r>
              <a:rPr lang="en-US" sz="2000" smtClean="0"/>
              <a:t>Beneficiaries of NG under Title VI</a:t>
            </a:r>
          </a:p>
          <a:p>
            <a:pPr marL="231775" indent="-231775" algn="ctr" eaLnBrk="1" hangingPunct="1"/>
            <a:endParaRPr lang="en-US" sz="1500" smtClean="0"/>
          </a:p>
          <a:p>
            <a:pPr marL="231775" indent="-231775" algn="ctr" eaLnBrk="1" hangingPunct="1"/>
            <a:r>
              <a:rPr lang="en-US" sz="2000" smtClean="0"/>
              <a:t>Civil rights Act 1964</a:t>
            </a:r>
          </a:p>
          <a:p>
            <a:pPr marL="231775" indent="-231775" algn="ctr" eaLnBrk="1" hangingPunct="1"/>
            <a:endParaRPr lang="en-US" sz="1500" smtClean="0"/>
          </a:p>
          <a:p>
            <a:pPr marL="231775" indent="-231775" algn="ctr" eaLnBrk="1" hangingPunct="1"/>
            <a:endParaRPr lang="en-US" sz="2000" smtClean="0"/>
          </a:p>
          <a:p>
            <a:pPr marL="231775" indent="-231775" algn="ctr" eaLnBrk="1" hangingPunct="1">
              <a:buFontTx/>
              <a:buNone/>
            </a:pPr>
            <a:r>
              <a:rPr lang="en-US" sz="2000" smtClean="0"/>
              <a:t>Difference between Traditional and AGR is the timeline for the complaint</a:t>
            </a:r>
          </a:p>
        </p:txBody>
      </p:sp>
      <p:sp>
        <p:nvSpPr>
          <p:cNvPr id="7173" name="TextBox 5"/>
          <p:cNvSpPr txBox="1">
            <a:spLocks noChangeArrowheads="1"/>
          </p:cNvSpPr>
          <p:nvPr/>
        </p:nvSpPr>
        <p:spPr bwMode="auto">
          <a:xfrm>
            <a:off x="2895600" y="6489700"/>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C1640B52-9F40-4725-BE69-4BC3AB4137E0}" type="slidenum">
              <a:rPr lang="en-US" smtClean="0"/>
              <a:pPr>
                <a:defRPr/>
              </a:pPr>
              <a:t>6</a:t>
            </a:fld>
            <a:endParaRPr lang="en-US" dirty="0" smtClean="0"/>
          </a:p>
        </p:txBody>
      </p:sp>
      <p:sp>
        <p:nvSpPr>
          <p:cNvPr id="8195" name="Rectangle 2"/>
          <p:cNvSpPr>
            <a:spLocks noGrp="1" noChangeArrowheads="1"/>
          </p:cNvSpPr>
          <p:nvPr>
            <p:ph type="title"/>
          </p:nvPr>
        </p:nvSpPr>
        <p:spPr>
          <a:xfrm>
            <a:off x="762000" y="-9525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ADR or Conflict Resolution</a:t>
            </a:r>
            <a:endParaRPr lang="en-US" sz="2400" b="1" smtClean="0">
              <a:latin typeface="Times New Roman" pitchFamily="18" charset="0"/>
            </a:endParaRPr>
          </a:p>
        </p:txBody>
      </p:sp>
      <p:sp>
        <p:nvSpPr>
          <p:cNvPr id="8196" name="Rectangle 3"/>
          <p:cNvSpPr>
            <a:spLocks noGrp="1" noChangeArrowheads="1"/>
          </p:cNvSpPr>
          <p:nvPr>
            <p:ph type="body" idx="1"/>
          </p:nvPr>
        </p:nvSpPr>
        <p:spPr bwMode="auto">
          <a:xfrm>
            <a:off x="361950" y="1228725"/>
            <a:ext cx="8458200" cy="441960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ADR or Conflict Resolution</a:t>
            </a:r>
          </a:p>
          <a:p>
            <a:pPr marL="231775" indent="-231775" algn="ctr" eaLnBrk="1" hangingPunct="1">
              <a:buFontTx/>
              <a:buNone/>
            </a:pPr>
            <a:r>
              <a:rPr lang="en-US" sz="2000" smtClean="0"/>
              <a:t> </a:t>
            </a:r>
          </a:p>
          <a:p>
            <a:pPr marL="231775" indent="-231775" eaLnBrk="1" hangingPunct="1"/>
            <a:r>
              <a:rPr lang="en-US" sz="2000" b="1" smtClean="0"/>
              <a:t>Must</a:t>
            </a:r>
            <a:r>
              <a:rPr lang="en-US" sz="2000" smtClean="0"/>
              <a:t> be offered and may be implemented at any time</a:t>
            </a:r>
          </a:p>
          <a:p>
            <a:pPr marL="231775" indent="-231775" eaLnBrk="1" hangingPunct="1">
              <a:buFontTx/>
              <a:buNone/>
            </a:pPr>
            <a:endParaRPr lang="en-US" sz="2000" smtClean="0"/>
          </a:p>
          <a:p>
            <a:pPr marL="231775" indent="-231775" eaLnBrk="1" hangingPunct="1"/>
            <a:r>
              <a:rPr lang="en-US" sz="2000" smtClean="0"/>
              <a:t>ADR can be at anytime through out the process of the complaint</a:t>
            </a:r>
          </a:p>
          <a:p>
            <a:pPr marL="231775" indent="-231775" eaLnBrk="1" hangingPunct="1">
              <a:buFontTx/>
              <a:buNone/>
            </a:pPr>
            <a:endParaRPr lang="en-US" sz="2000" smtClean="0"/>
          </a:p>
          <a:p>
            <a:pPr marL="231775" indent="-231775" eaLnBrk="1" hangingPunct="1"/>
            <a:r>
              <a:rPr lang="en-US" sz="2000" smtClean="0"/>
              <a:t>Contact state ADR Manager for inquiries if needed</a:t>
            </a:r>
          </a:p>
          <a:p>
            <a:pPr marL="231775" indent="-231775" eaLnBrk="1" hangingPunct="1"/>
            <a:endParaRPr lang="en-US" sz="2000" smtClean="0"/>
          </a:p>
          <a:p>
            <a:pPr marL="231775" indent="-231775" eaLnBrk="1" hangingPunct="1"/>
            <a:r>
              <a:rPr lang="en-US" sz="2000" smtClean="0"/>
              <a:t>Process can be resolved rapidly by bringing the parties involved together </a:t>
            </a:r>
          </a:p>
          <a:p>
            <a:pPr marL="231775" indent="-231775" eaLnBrk="1" hangingPunct="1"/>
            <a:endParaRPr lang="en-US" sz="2000" smtClean="0"/>
          </a:p>
        </p:txBody>
      </p:sp>
      <p:sp>
        <p:nvSpPr>
          <p:cNvPr id="8197" name="TextBox 6"/>
          <p:cNvSpPr txBox="1">
            <a:spLocks noChangeArrowheads="1"/>
          </p:cNvSpPr>
          <p:nvPr/>
        </p:nvSpPr>
        <p:spPr bwMode="auto">
          <a:xfrm>
            <a:off x="12065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
        <p:nvSpPr>
          <p:cNvPr id="8198" name="TextBox 7"/>
          <p:cNvSpPr txBox="1">
            <a:spLocks noChangeArrowheads="1"/>
          </p:cNvSpPr>
          <p:nvPr/>
        </p:nvSpPr>
        <p:spPr bwMode="auto">
          <a:xfrm>
            <a:off x="45593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39043B50-6C65-4E1C-8B04-DC34E423A55D}" type="slidenum">
              <a:rPr lang="en-US" smtClean="0"/>
              <a:pPr>
                <a:defRPr/>
              </a:pPr>
              <a:t>7</a:t>
            </a:fld>
            <a:endParaRPr lang="en-US" dirty="0" smtClean="0"/>
          </a:p>
        </p:txBody>
      </p:sp>
      <p:sp>
        <p:nvSpPr>
          <p:cNvPr id="9219"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Informal Complaint Processing</a:t>
            </a:r>
            <a:endParaRPr lang="en-US" sz="2400" b="1" smtClean="0">
              <a:latin typeface="Times New Roman" pitchFamily="18" charset="0"/>
            </a:endParaRPr>
          </a:p>
        </p:txBody>
      </p:sp>
      <p:sp>
        <p:nvSpPr>
          <p:cNvPr id="9220" name="Rectangle 3"/>
          <p:cNvSpPr>
            <a:spLocks noGrp="1" noChangeArrowheads="1"/>
          </p:cNvSpPr>
          <p:nvPr>
            <p:ph type="body" idx="1"/>
          </p:nvPr>
        </p:nvSpPr>
        <p:spPr bwMode="auto">
          <a:xfrm>
            <a:off x="352425" y="1228725"/>
            <a:ext cx="8458200" cy="4419600"/>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INFORMAL COMPLAINT</a:t>
            </a:r>
          </a:p>
          <a:p>
            <a:pPr marL="231775" indent="-231775" algn="ctr" eaLnBrk="1" hangingPunct="1">
              <a:buFontTx/>
              <a:buNone/>
            </a:pPr>
            <a:endParaRPr lang="en-US" sz="1800" b="1" smtClean="0"/>
          </a:p>
          <a:p>
            <a:pPr marL="231775" indent="-231775" eaLnBrk="1" hangingPunct="1"/>
            <a:r>
              <a:rPr lang="en-US" sz="2000" smtClean="0"/>
              <a:t>In writing on NGB Form 333, Jul 2000 </a:t>
            </a:r>
            <a:r>
              <a:rPr lang="en-US" sz="1800" smtClean="0"/>
              <a:t>(from NGB Pubs/Library website) </a:t>
            </a:r>
            <a:r>
              <a:rPr lang="en-US" sz="1800" smtClean="0">
                <a:hlinkClick r:id="rId2"/>
              </a:rPr>
              <a:t>http://www.ngbpdc.ngb.army.mil/forms/ngbf333.htm</a:t>
            </a:r>
            <a:endParaRPr lang="en-US" sz="1800" smtClean="0"/>
          </a:p>
          <a:p>
            <a:pPr marL="231775" indent="-231775" eaLnBrk="1" hangingPunct="1">
              <a:lnSpc>
                <a:spcPct val="200000"/>
              </a:lnSpc>
            </a:pPr>
            <a:r>
              <a:rPr lang="en-US" sz="2000" smtClean="0"/>
              <a:t>Complainant will check and initial “Informal” box only</a:t>
            </a:r>
          </a:p>
          <a:p>
            <a:pPr marL="231775" indent="-231775" eaLnBrk="1" hangingPunct="1">
              <a:lnSpc>
                <a:spcPct val="200000"/>
              </a:lnSpc>
            </a:pPr>
            <a:r>
              <a:rPr lang="en-US" sz="2000" smtClean="0"/>
              <a:t>No case number assigned</a:t>
            </a:r>
          </a:p>
          <a:p>
            <a:pPr marL="231775" indent="-231775" eaLnBrk="1" hangingPunct="1">
              <a:lnSpc>
                <a:spcPct val="200000"/>
              </a:lnSpc>
            </a:pPr>
            <a:endParaRPr lang="en-US" sz="400" smtClean="0"/>
          </a:p>
          <a:p>
            <a:pPr marL="231775" indent="-231775" eaLnBrk="1" hangingPunct="1"/>
            <a:r>
              <a:rPr lang="en-US" sz="2000" smtClean="0"/>
              <a:t>Military Equal Opportunity (MEO), Human Resource Equal Opportunity Manager (HR/EO) or Equal Opportunity Advisor (EOA)</a:t>
            </a:r>
          </a:p>
          <a:p>
            <a:pPr marL="231775" indent="-231775" eaLnBrk="1" hangingPunct="1">
              <a:lnSpc>
                <a:spcPct val="200000"/>
              </a:lnSpc>
              <a:buFontTx/>
              <a:buNone/>
            </a:pPr>
            <a:endParaRPr lang="en-US" sz="2000" smtClean="0"/>
          </a:p>
          <a:p>
            <a:pPr marL="231775" indent="-231775" eaLnBrk="1" hangingPunct="1"/>
            <a:endParaRPr lang="en-US" sz="2000" smtClean="0"/>
          </a:p>
          <a:p>
            <a:pPr marL="231775" indent="-231775" algn="ctr" eaLnBrk="1" hangingPunct="1"/>
            <a:endParaRPr lang="en-US" sz="2000" smtClean="0"/>
          </a:p>
        </p:txBody>
      </p:sp>
      <p:sp>
        <p:nvSpPr>
          <p:cNvPr id="9221" name="TextBox 4"/>
          <p:cNvSpPr txBox="1">
            <a:spLocks noChangeArrowheads="1"/>
          </p:cNvSpPr>
          <p:nvPr/>
        </p:nvSpPr>
        <p:spPr bwMode="auto">
          <a:xfrm>
            <a:off x="12065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
        <p:nvSpPr>
          <p:cNvPr id="9222" name="TextBox 5"/>
          <p:cNvSpPr txBox="1">
            <a:spLocks noChangeArrowheads="1"/>
          </p:cNvSpPr>
          <p:nvPr/>
        </p:nvSpPr>
        <p:spPr bwMode="auto">
          <a:xfrm>
            <a:off x="45593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833186E9-932D-48B5-AEAA-556A5F6210FC}" type="slidenum">
              <a:rPr lang="en-US" smtClean="0"/>
              <a:pPr>
                <a:defRPr/>
              </a:pPr>
              <a:t>8</a:t>
            </a:fld>
            <a:endParaRPr lang="en-US" dirty="0" smtClean="0"/>
          </a:p>
        </p:txBody>
      </p:sp>
      <p:sp>
        <p:nvSpPr>
          <p:cNvPr id="10243"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Informal Complaint Processing</a:t>
            </a:r>
            <a:endParaRPr lang="en-US" sz="2400" b="1" smtClean="0">
              <a:latin typeface="Times New Roman" pitchFamily="18" charset="0"/>
            </a:endParaRPr>
          </a:p>
        </p:txBody>
      </p:sp>
      <p:sp>
        <p:nvSpPr>
          <p:cNvPr id="10244" name="Rectangle 3"/>
          <p:cNvSpPr>
            <a:spLocks noGrp="1" noChangeArrowheads="1"/>
          </p:cNvSpPr>
          <p:nvPr>
            <p:ph type="body" idx="1"/>
          </p:nvPr>
        </p:nvSpPr>
        <p:spPr bwMode="auto">
          <a:xfrm>
            <a:off x="352425" y="1238250"/>
            <a:ext cx="8458200" cy="5038725"/>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INFORMAL COMPLAINT</a:t>
            </a:r>
          </a:p>
          <a:p>
            <a:pPr marL="231775" indent="-231775" algn="ctr" eaLnBrk="1" hangingPunct="1">
              <a:buFontTx/>
              <a:buNone/>
            </a:pPr>
            <a:endParaRPr lang="en-US" sz="1800" smtClean="0"/>
          </a:p>
          <a:p>
            <a:pPr marL="231775" indent="-231775" eaLnBrk="1" hangingPunct="1"/>
            <a:r>
              <a:rPr lang="en-US" sz="2000" smtClean="0"/>
              <a:t>May be brought to the attention of any member of the chain of command at the lowest level of command where a remedy or resolution is possible, or the EOL or EOA at that level</a:t>
            </a:r>
          </a:p>
          <a:p>
            <a:pPr marL="231775" indent="-231775" eaLnBrk="1" hangingPunct="1">
              <a:buFontTx/>
              <a:buNone/>
            </a:pPr>
            <a:endParaRPr lang="en-US" sz="2000" smtClean="0"/>
          </a:p>
          <a:p>
            <a:pPr marL="231775" indent="-231775" eaLnBrk="1" hangingPunct="1"/>
            <a:r>
              <a:rPr lang="en-US" sz="2000" smtClean="0"/>
              <a:t>Commander at the lower level will have </a:t>
            </a:r>
            <a:r>
              <a:rPr lang="en-US" sz="2000" b="1" smtClean="0"/>
              <a:t>30 calendar days </a:t>
            </a:r>
            <a:r>
              <a:rPr lang="en-US" sz="2000" smtClean="0"/>
              <a:t>(or through the following drill weekend) to resolve the complaint.  If unresolved after </a:t>
            </a:r>
            <a:r>
              <a:rPr lang="en-US" sz="2000" b="1" smtClean="0"/>
              <a:t>30 calendar days</a:t>
            </a:r>
            <a:r>
              <a:rPr lang="en-US" sz="2000" smtClean="0"/>
              <a:t>, or through the next drill: Complainant may withdraw complaint or it can become formal</a:t>
            </a:r>
          </a:p>
          <a:p>
            <a:pPr marL="231775" indent="-231775" eaLnBrk="1" hangingPunct="1">
              <a:buFontTx/>
              <a:buNone/>
            </a:pPr>
            <a:endParaRPr lang="en-US" sz="2000" smtClean="0"/>
          </a:p>
          <a:p>
            <a:pPr marL="231775" indent="-231775" eaLnBrk="1" hangingPunct="1"/>
            <a:r>
              <a:rPr lang="en-US" sz="2000" smtClean="0"/>
              <a:t>Regardless of the level at which an informal complaint is filed, the commander at that level shall have </a:t>
            </a:r>
            <a:r>
              <a:rPr lang="en-US" sz="2000" b="1" smtClean="0"/>
              <a:t>30 calendar days </a:t>
            </a:r>
            <a:r>
              <a:rPr lang="en-US" sz="2000" smtClean="0"/>
              <a:t>or through the next drill period to resolve the complaint to the satisfaction of the complainant</a:t>
            </a:r>
          </a:p>
        </p:txBody>
      </p:sp>
      <p:sp>
        <p:nvSpPr>
          <p:cNvPr id="10245" name="TextBox 4"/>
          <p:cNvSpPr txBox="1">
            <a:spLocks noChangeArrowheads="1"/>
          </p:cNvSpPr>
          <p:nvPr/>
        </p:nvSpPr>
        <p:spPr bwMode="auto">
          <a:xfrm>
            <a:off x="2895600" y="6492875"/>
            <a:ext cx="3352800" cy="369888"/>
          </a:xfrm>
          <a:prstGeom prst="rect">
            <a:avLst/>
          </a:prstGeom>
          <a:solidFill>
            <a:srgbClr val="3399FF"/>
          </a:solidFill>
          <a:ln w="9525">
            <a:noFill/>
            <a:miter lim="800000"/>
            <a:headEnd/>
            <a:tailEnd/>
          </a:ln>
        </p:spPr>
        <p:txBody>
          <a:bodyPr>
            <a:spAutoFit/>
          </a:bodyPr>
          <a:lstStyle/>
          <a:p>
            <a:pPr algn="ctr"/>
            <a:r>
              <a:rPr lang="en-US"/>
              <a:t>Traditional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p:txBody>
          <a:bodyPr/>
          <a:lstStyle/>
          <a:p>
            <a:pPr>
              <a:defRPr/>
            </a:pPr>
            <a:fld id="{5A7266CD-EFAD-434C-9954-5EAD48DAEE90}" type="slidenum">
              <a:rPr lang="en-US" smtClean="0"/>
              <a:pPr>
                <a:defRPr/>
              </a:pPr>
              <a:t>9</a:t>
            </a:fld>
            <a:endParaRPr lang="en-US" dirty="0" smtClean="0"/>
          </a:p>
        </p:txBody>
      </p:sp>
      <p:sp>
        <p:nvSpPr>
          <p:cNvPr id="11267" name="Rectangle 2"/>
          <p:cNvSpPr>
            <a:spLocks noGrp="1" noChangeArrowheads="1"/>
          </p:cNvSpPr>
          <p:nvPr>
            <p:ph type="title"/>
          </p:nvPr>
        </p:nvSpPr>
        <p:spPr>
          <a:xfrm>
            <a:off x="904875" y="-114300"/>
            <a:ext cx="8229600" cy="1143000"/>
          </a:xfrm>
        </p:spPr>
        <p:txBody>
          <a:bodyPr/>
          <a:lstStyle/>
          <a:p>
            <a:pPr eaLnBrk="1" hangingPunct="1"/>
            <a:r>
              <a:rPr lang="en-US" sz="2800" b="1" smtClean="0">
                <a:latin typeface="Times New Roman" pitchFamily="18" charset="0"/>
              </a:rPr>
              <a:t>MILITARY EO COMPLAINT PROCESSING</a:t>
            </a:r>
            <a:br>
              <a:rPr lang="en-US" sz="2800" b="1" smtClean="0">
                <a:latin typeface="Times New Roman" pitchFamily="18" charset="0"/>
              </a:rPr>
            </a:br>
            <a:r>
              <a:rPr lang="en-US" sz="2800" b="1" smtClean="0">
                <a:latin typeface="Times New Roman" pitchFamily="18" charset="0"/>
              </a:rPr>
              <a:t>Informal Complaint Processing</a:t>
            </a:r>
            <a:endParaRPr lang="en-US" sz="2400" b="1" smtClean="0">
              <a:latin typeface="Times New Roman" pitchFamily="18" charset="0"/>
            </a:endParaRPr>
          </a:p>
        </p:txBody>
      </p:sp>
      <p:sp>
        <p:nvSpPr>
          <p:cNvPr id="11268" name="Rectangle 3"/>
          <p:cNvSpPr>
            <a:spLocks noGrp="1" noChangeArrowheads="1"/>
          </p:cNvSpPr>
          <p:nvPr>
            <p:ph type="body" idx="1"/>
          </p:nvPr>
        </p:nvSpPr>
        <p:spPr bwMode="auto">
          <a:xfrm>
            <a:off x="352425" y="1238250"/>
            <a:ext cx="8458200" cy="5038725"/>
          </a:xfrm>
          <a:noFill/>
          <a:ln>
            <a:miter lim="800000"/>
            <a:headEnd/>
            <a:tailEnd/>
          </a:ln>
        </p:spPr>
        <p:txBody>
          <a:bodyPr vert="horz" wrap="square" lIns="91440" tIns="45720" rIns="91440" bIns="45720" numCol="1" anchor="t" anchorCtr="0" compatLnSpc="1">
            <a:prstTxWarp prst="textNoShape">
              <a:avLst/>
            </a:prstTxWarp>
          </a:bodyPr>
          <a:lstStyle/>
          <a:p>
            <a:pPr marL="231775" indent="-231775" algn="ctr" eaLnBrk="1" hangingPunct="1">
              <a:buFontTx/>
              <a:buNone/>
            </a:pPr>
            <a:r>
              <a:rPr lang="en-US" sz="2000" b="1" smtClean="0"/>
              <a:t>INFORMAL COMPLAINT</a:t>
            </a:r>
          </a:p>
          <a:p>
            <a:pPr marL="231775" indent="-231775" algn="ctr" eaLnBrk="1" hangingPunct="1">
              <a:buFontTx/>
              <a:buNone/>
            </a:pPr>
            <a:endParaRPr lang="en-US" sz="1800" smtClean="0"/>
          </a:p>
          <a:p>
            <a:pPr marL="231775" indent="-231775" eaLnBrk="1" hangingPunct="1"/>
            <a:r>
              <a:rPr lang="en-US" sz="2000" smtClean="0"/>
              <a:t>May be brought to the attention of any member of the chain of command at the lowest level of command where a remedy or resolution is possible, or the EOL or EOA at that level</a:t>
            </a:r>
          </a:p>
          <a:p>
            <a:pPr marL="231775" indent="-231775" eaLnBrk="1" hangingPunct="1">
              <a:buFontTx/>
              <a:buNone/>
            </a:pPr>
            <a:endParaRPr lang="en-US" sz="2000" smtClean="0"/>
          </a:p>
          <a:p>
            <a:pPr marL="231775" indent="-231775" eaLnBrk="1" hangingPunct="1"/>
            <a:r>
              <a:rPr lang="en-US" sz="2000" smtClean="0"/>
              <a:t>Supervisor at the lower level will have </a:t>
            </a:r>
            <a:r>
              <a:rPr lang="en-US" sz="2000" b="1" smtClean="0"/>
              <a:t>14 calendar days </a:t>
            </a:r>
            <a:r>
              <a:rPr lang="en-US" sz="2000" smtClean="0"/>
              <a:t>(or through the following drill weekend) to resolve the complaint.  If unresolved after </a:t>
            </a:r>
            <a:r>
              <a:rPr lang="en-US" sz="2000" b="1" smtClean="0"/>
              <a:t>14 calendar days</a:t>
            </a:r>
            <a:r>
              <a:rPr lang="en-US" sz="2000" smtClean="0"/>
              <a:t>, or through the next drill: Complainant may withdraw complaint or it can become formal</a:t>
            </a:r>
          </a:p>
          <a:p>
            <a:pPr marL="231775" indent="-231775" eaLnBrk="1" hangingPunct="1">
              <a:buFontTx/>
              <a:buNone/>
            </a:pPr>
            <a:endParaRPr lang="en-US" sz="2000" smtClean="0"/>
          </a:p>
          <a:p>
            <a:pPr marL="231775" indent="-231775" eaLnBrk="1" hangingPunct="1"/>
            <a:r>
              <a:rPr lang="en-US" sz="2000" smtClean="0"/>
              <a:t>Regardless of the level at which an informal complaint is filed, the commander at that level shall have </a:t>
            </a:r>
            <a:r>
              <a:rPr lang="en-US" sz="2000" b="1" smtClean="0"/>
              <a:t>30 calendar days </a:t>
            </a:r>
            <a:r>
              <a:rPr lang="en-US" sz="2000" smtClean="0"/>
              <a:t>or through the next drill period to resolve the complaint to the satisfaction of the complainant</a:t>
            </a:r>
          </a:p>
        </p:txBody>
      </p:sp>
      <p:sp>
        <p:nvSpPr>
          <p:cNvPr id="11269" name="TextBox 8"/>
          <p:cNvSpPr txBox="1">
            <a:spLocks noChangeArrowheads="1"/>
          </p:cNvSpPr>
          <p:nvPr/>
        </p:nvSpPr>
        <p:spPr bwMode="auto">
          <a:xfrm>
            <a:off x="2895600" y="6492875"/>
            <a:ext cx="3352800" cy="369888"/>
          </a:xfrm>
          <a:prstGeom prst="rect">
            <a:avLst/>
          </a:prstGeom>
          <a:solidFill>
            <a:srgbClr val="009900"/>
          </a:solidFill>
          <a:ln w="9525">
            <a:noFill/>
            <a:miter lim="800000"/>
            <a:headEnd/>
            <a:tailEnd/>
          </a:ln>
        </p:spPr>
        <p:txBody>
          <a:bodyPr>
            <a:spAutoFit/>
          </a:bodyPr>
          <a:lstStyle/>
          <a:p>
            <a:pPr algn="ctr"/>
            <a:r>
              <a:rPr lang="en-US"/>
              <a:t>AGR Title 32</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3141</TotalTime>
  <Words>2735</Words>
  <Application>Microsoft Office PowerPoint</Application>
  <PresentationFormat>On-screen Show (4:3)</PresentationFormat>
  <Paragraphs>406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Default Design</vt:lpstr>
      <vt:lpstr>Military  EO Compliant Processing</vt:lpstr>
      <vt:lpstr>MILITARY EO COMPLAINT PROCESSING</vt:lpstr>
      <vt:lpstr>MILITARY EO COMPLAINT PROCESSING</vt:lpstr>
      <vt:lpstr>MILITARY EO COMPLAINT PROCESSING Who falls under the NGR 600-22</vt:lpstr>
      <vt:lpstr>MILITARY EO COMPLAINT PROCESSING Who falls under the NGR 600-22</vt:lpstr>
      <vt:lpstr>MILITARY EO COMPLAINT PROCESSING ADR or Conflict Resolution</vt:lpstr>
      <vt:lpstr>MILITARY EO COMPLAINT PROCESSING Informal Complaint Processing</vt:lpstr>
      <vt:lpstr>MILITARY EO COMPLAINT PROCESSING Informal Complaint Processing</vt:lpstr>
      <vt:lpstr>MILITARY EO COMPLAINT PROCESSING Informal Complaint Processing</vt:lpstr>
      <vt:lpstr>MILITARY EO COMPLAINT PROCESSING Informal Complaint Processing</vt:lpstr>
      <vt:lpstr>MILITARY EO COMPLAINT PROCESSING Informal Complaint Processing</vt:lpstr>
      <vt:lpstr>MILITARY EO COMPLAINT PROCESSING Informal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 Formal Complaint Processing</vt:lpstr>
      <vt:lpstr>MILITARY EO COMPLAINT PROCESSING</vt:lpstr>
      <vt:lpstr>MILITARY EO COMPLAINT PROCESSING DEPLOYED - Informal Complaint Processing</vt:lpstr>
      <vt:lpstr>MILITARY EO COMPLAINT PROCESSING DEPLOYED - Informal Complaint Processing</vt:lpstr>
      <vt:lpstr>MILITARY EO COMPLAINT PROCESSING DEPLOYED - Formal Complaint Processing</vt:lpstr>
      <vt:lpstr>MILITARY EO COMPLAINT PROCESSING DEPLOYED - Formal Complaint Processing</vt:lpstr>
      <vt:lpstr>MILITARY EO COMPLAINT PROCESSING DEPLOYED - Formal Complaint Processing</vt:lpstr>
      <vt:lpstr>MILITARY EO COMPLAINT PROCESSING DEPLOYED - Formal Complaint Processing</vt:lpstr>
      <vt:lpstr>MILITARY EO COMPLAINT PROCESSING DEPLOYED - Formal Complaint Processing</vt:lpstr>
      <vt:lpstr>MILITARY EO COMPLAINT PROCESSING DEPLOYED - Formal Complaint Processing</vt:lpstr>
      <vt:lpstr>MILITARY EO COMPLAINT PROCESSING</vt:lpstr>
    </vt:vector>
  </TitlesOfParts>
  <Company>NGB-AIS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Colleen.k.martin</dc:creator>
  <cp:lastModifiedBy>marissa.j.basilio</cp:lastModifiedBy>
  <cp:revision>94</cp:revision>
  <dcterms:created xsi:type="dcterms:W3CDTF">2008-05-20T18:15:59Z</dcterms:created>
  <dcterms:modified xsi:type="dcterms:W3CDTF">2012-12-18T21:38:29Z</dcterms:modified>
</cp:coreProperties>
</file>