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7" r:id="rId6"/>
    <p:sldId id="258" r:id="rId7"/>
    <p:sldId id="260" r:id="rId8"/>
    <p:sldId id="262" r:id="rId9"/>
    <p:sldId id="263" r:id="rId10"/>
    <p:sldId id="264" r:id="rId11"/>
    <p:sldId id="267" r:id="rId12"/>
    <p:sldId id="292" r:id="rId13"/>
    <p:sldId id="270" r:id="rId14"/>
    <p:sldId id="271" r:id="rId15"/>
    <p:sldId id="269" r:id="rId16"/>
    <p:sldId id="272" r:id="rId17"/>
    <p:sldId id="273" r:id="rId18"/>
    <p:sldId id="274" r:id="rId19"/>
    <p:sldId id="275" r:id="rId20"/>
    <p:sldId id="276" r:id="rId21"/>
    <p:sldId id="277" r:id="rId22"/>
    <p:sldId id="278" r:id="rId23"/>
    <p:sldId id="279" r:id="rId24"/>
    <p:sldId id="280" r:id="rId25"/>
    <p:sldId id="282" r:id="rId26"/>
    <p:sldId id="281" r:id="rId27"/>
    <p:sldId id="283" r:id="rId28"/>
    <p:sldId id="284" r:id="rId29"/>
    <p:sldId id="285" r:id="rId30"/>
    <p:sldId id="286" r:id="rId31"/>
    <p:sldId id="288" r:id="rId32"/>
    <p:sldId id="261" r:id="rId33"/>
    <p:sldId id="289" r:id="rId34"/>
    <p:sldId id="290"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81FB6-B664-4791-9FF1-3A9888D7DF2D}" v="128" dt="2020-10-13T22:20:14.174"/>
    <p1510:client id="{CCDCC09D-9DF4-40FE-968F-08CF760E2447}" v="6" dt="2020-10-13T22:35:36.191"/>
    <p1510:client id="{CCE4A67B-250E-4196-9233-6766DA64E66B}" v="522" dt="2020-10-13T22:34:55.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9186" autoAdjust="0"/>
  </p:normalViewPr>
  <p:slideViewPr>
    <p:cSldViewPr snapToGrid="0" showGuides="1">
      <p:cViewPr varScale="1">
        <p:scale>
          <a:sx n="60" d="100"/>
          <a:sy n="60" d="100"/>
        </p:scale>
        <p:origin x="264" y="66"/>
      </p:cViewPr>
      <p:guideLst>
        <p:guide orient="horz" pos="2160"/>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CDCC09D-9DF4-40FE-968F-08CF760E2447}"/>
    <pc:docChg chg="modSld">
      <pc:chgData name="" userId="" providerId="" clId="Web-{CCDCC09D-9DF4-40FE-968F-08CF760E2447}" dt="2020-10-13T22:35:36.191" v="5" actId="20577"/>
      <pc:docMkLst>
        <pc:docMk/>
      </pc:docMkLst>
      <pc:sldChg chg="modSp">
        <pc:chgData name="" userId="" providerId="" clId="Web-{CCDCC09D-9DF4-40FE-968F-08CF760E2447}" dt="2020-10-13T22:35:36.191" v="4" actId="20577"/>
        <pc:sldMkLst>
          <pc:docMk/>
          <pc:sldMk cId="2151405438" sldId="260"/>
        </pc:sldMkLst>
        <pc:spChg chg="mod">
          <ac:chgData name="" userId="" providerId="" clId="Web-{CCDCC09D-9DF4-40FE-968F-08CF760E2447}" dt="2020-10-13T22:35:36.191" v="4" actId="20577"/>
          <ac:spMkLst>
            <pc:docMk/>
            <pc:sldMk cId="2151405438" sldId="260"/>
            <ac:spMk id="4" creationId="{00000000-0000-0000-0000-000000000000}"/>
          </ac:spMkLst>
        </pc:spChg>
      </pc:sldChg>
    </pc:docChg>
  </pc:docChgLst>
  <pc:docChgLst>
    <pc:chgData clId="Web-{CCE4A67B-250E-4196-9233-6766DA64E66B}"/>
    <pc:docChg chg="modSld">
      <pc:chgData name="" userId="" providerId="" clId="Web-{CCE4A67B-250E-4196-9233-6766DA64E66B}" dt="2020-10-13T22:34:55.477" v="521" actId="20577"/>
      <pc:docMkLst>
        <pc:docMk/>
      </pc:docMkLst>
      <pc:sldChg chg="modSp">
        <pc:chgData name="" userId="" providerId="" clId="Web-{CCE4A67B-250E-4196-9233-6766DA64E66B}" dt="2020-10-13T22:34:55.477" v="520" actId="20577"/>
        <pc:sldMkLst>
          <pc:docMk/>
          <pc:sldMk cId="2151405438" sldId="260"/>
        </pc:sldMkLst>
        <pc:spChg chg="mod">
          <ac:chgData name="" userId="" providerId="" clId="Web-{CCE4A67B-250E-4196-9233-6766DA64E66B}" dt="2020-10-13T22:34:55.477" v="520" actId="20577"/>
          <ac:spMkLst>
            <pc:docMk/>
            <pc:sldMk cId="2151405438" sldId="260"/>
            <ac:spMk id="4" creationId="{00000000-0000-0000-0000-000000000000}"/>
          </ac:spMkLst>
        </pc:spChg>
      </pc:sldChg>
    </pc:docChg>
  </pc:docChgLst>
  <pc:docChgLst>
    <pc:chgData clId="Web-{73681FB6-B664-4791-9FF1-3A9888D7DF2D}"/>
    <pc:docChg chg="modSld">
      <pc:chgData name="" userId="" providerId="" clId="Web-{73681FB6-B664-4791-9FF1-3A9888D7DF2D}" dt="2020-10-13T22:20:14.174" v="126" actId="20577"/>
      <pc:docMkLst>
        <pc:docMk/>
      </pc:docMkLst>
      <pc:sldChg chg="modSp">
        <pc:chgData name="" userId="" providerId="" clId="Web-{73681FB6-B664-4791-9FF1-3A9888D7DF2D}" dt="2020-10-13T22:09:23.085" v="68" actId="20577"/>
        <pc:sldMkLst>
          <pc:docMk/>
          <pc:sldMk cId="2151405438" sldId="260"/>
        </pc:sldMkLst>
        <pc:spChg chg="mod">
          <ac:chgData name="" userId="" providerId="" clId="Web-{73681FB6-B664-4791-9FF1-3A9888D7DF2D}" dt="2020-10-13T22:09:23.085" v="68" actId="20577"/>
          <ac:spMkLst>
            <pc:docMk/>
            <pc:sldMk cId="2151405438" sldId="260"/>
            <ac:spMk id="4" creationId="{00000000-0000-0000-0000-000000000000}"/>
          </ac:spMkLst>
        </pc:spChg>
      </pc:sldChg>
      <pc:sldChg chg="modSp">
        <pc:chgData name="" userId="" providerId="" clId="Web-{73681FB6-B664-4791-9FF1-3A9888D7DF2D}" dt="2020-10-13T22:17:14.846" v="71" actId="1076"/>
        <pc:sldMkLst>
          <pc:docMk/>
          <pc:sldMk cId="3815781716" sldId="269"/>
        </pc:sldMkLst>
        <pc:spChg chg="mod ord">
          <ac:chgData name="" userId="" providerId="" clId="Web-{73681FB6-B664-4791-9FF1-3A9888D7DF2D}" dt="2020-10-13T22:17:14.846" v="71" actId="1076"/>
          <ac:spMkLst>
            <pc:docMk/>
            <pc:sldMk cId="3815781716" sldId="269"/>
            <ac:spMk id="2" creationId="{00000000-0000-0000-0000-000000000000}"/>
          </ac:spMkLst>
        </pc:spChg>
      </pc:sldChg>
      <pc:sldChg chg="modSp">
        <pc:chgData name="" userId="" providerId="" clId="Web-{73681FB6-B664-4791-9FF1-3A9888D7DF2D}" dt="2020-10-13T22:17:49.849" v="74" actId="20577"/>
        <pc:sldMkLst>
          <pc:docMk/>
          <pc:sldMk cId="3916457232" sldId="273"/>
        </pc:sldMkLst>
        <pc:spChg chg="mod">
          <ac:chgData name="" userId="" providerId="" clId="Web-{73681FB6-B664-4791-9FF1-3A9888D7DF2D}" dt="2020-10-13T22:17:49.849" v="74" actId="20577"/>
          <ac:spMkLst>
            <pc:docMk/>
            <pc:sldMk cId="3916457232" sldId="273"/>
            <ac:spMk id="15" creationId="{00000000-0000-0000-0000-000000000000}"/>
          </ac:spMkLst>
        </pc:spChg>
      </pc:sldChg>
      <pc:sldChg chg="modSp">
        <pc:chgData name="" userId="" providerId="" clId="Web-{73681FB6-B664-4791-9FF1-3A9888D7DF2D}" dt="2020-10-13T22:20:14.158" v="125" actId="20577"/>
        <pc:sldMkLst>
          <pc:docMk/>
          <pc:sldMk cId="2691173454" sldId="276"/>
        </pc:sldMkLst>
        <pc:spChg chg="mod">
          <ac:chgData name="" userId="" providerId="" clId="Web-{73681FB6-B664-4791-9FF1-3A9888D7DF2D}" dt="2020-10-13T22:20:14.158" v="125" actId="20577"/>
          <ac:spMkLst>
            <pc:docMk/>
            <pc:sldMk cId="2691173454" sldId="27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8AA07-8814-4CA6-9D3C-C6F4497E3A95}" type="datetimeFigureOut">
              <a:rPr lang="en-US" smtClean="0"/>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49589-4B21-47D4-870C-677F5876C0BF}" type="slidenum">
              <a:rPr lang="en-US" smtClean="0"/>
              <a:t>‹#›</a:t>
            </a:fld>
            <a:endParaRPr lang="en-US"/>
          </a:p>
        </p:txBody>
      </p:sp>
    </p:spTree>
    <p:extLst>
      <p:ext uri="{BB962C8B-B14F-4D97-AF65-F5344CB8AC3E}">
        <p14:creationId xmlns:p14="http://schemas.microsoft.com/office/powerpoint/2010/main" val="1912121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pm.gov/insure/health/faq/premconversion/17.as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term “contingency operation” means a military operation that –</a:t>
            </a:r>
          </a:p>
          <a:p>
            <a:pPr lvl="0"/>
            <a:r>
              <a:rPr lang="en-US" sz="1200" kern="1200" dirty="0">
                <a:solidFill>
                  <a:schemeClr val="tx1"/>
                </a:solidFill>
                <a:effectLst/>
                <a:latin typeface="+mn-lt"/>
                <a:ea typeface="+mn-ea"/>
                <a:cs typeface="+mn-cs"/>
              </a:rPr>
              <a:t>is designated by the Secretary of Defense as an operation in which members of the armed forces are or may become involved in military actions, operations, or hostilities against an enemy of the United States or against an opposing military force; or</a:t>
            </a:r>
          </a:p>
          <a:p>
            <a:pPr lvl="0"/>
            <a:r>
              <a:rPr lang="en-US" sz="1200" kern="1200" dirty="0">
                <a:solidFill>
                  <a:schemeClr val="tx1"/>
                </a:solidFill>
                <a:effectLst/>
                <a:latin typeface="+mn-lt"/>
                <a:ea typeface="+mn-ea"/>
                <a:cs typeface="+mn-cs"/>
              </a:rPr>
              <a:t>results in the call or order to, or retention on, active duty of members of the uniformed services under section 688, 12301(a), 12302, 12304, 12305, or 12406 of title 10, United States Code, chapter 15 of title 10, United States Code, or any other provision of law during a war or during a national emergency declared by the President or Congress.</a:t>
            </a:r>
          </a:p>
        </p:txBody>
      </p:sp>
      <p:sp>
        <p:nvSpPr>
          <p:cNvPr id="4" name="Slide Number Placeholder 3"/>
          <p:cNvSpPr>
            <a:spLocks noGrp="1"/>
          </p:cNvSpPr>
          <p:nvPr>
            <p:ph type="sldNum" sz="quarter" idx="10"/>
          </p:nvPr>
        </p:nvSpPr>
        <p:spPr/>
        <p:txBody>
          <a:bodyPr/>
          <a:lstStyle/>
          <a:p>
            <a:fld id="{30849589-4B21-47D4-870C-677F5876C0BF}" type="slidenum">
              <a:rPr lang="en-US" smtClean="0"/>
              <a:t>4</a:t>
            </a:fld>
            <a:endParaRPr lang="en-US"/>
          </a:p>
        </p:txBody>
      </p:sp>
    </p:spTree>
    <p:extLst>
      <p:ext uri="{BB962C8B-B14F-4D97-AF65-F5344CB8AC3E}">
        <p14:creationId xmlns:p14="http://schemas.microsoft.com/office/powerpoint/2010/main" val="311699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BE1B37-C0C4-4EF7-9CEB-20D781710D19}" type="slidenum">
              <a:rPr lang="en-US" smtClean="0"/>
              <a:pPr fontAlgn="base">
                <a:spcBef>
                  <a:spcPct val="0"/>
                </a:spcBef>
                <a:spcAft>
                  <a:spcPct val="0"/>
                </a:spcAft>
                <a:defRPr/>
              </a:pPr>
              <a:t>6</a:t>
            </a:fld>
            <a:endParaRPr lang="en-US" dirty="0"/>
          </a:p>
        </p:txBody>
      </p:sp>
    </p:spTree>
    <p:extLst>
      <p:ext uri="{BB962C8B-B14F-4D97-AF65-F5344CB8AC3E}">
        <p14:creationId xmlns:p14="http://schemas.microsoft.com/office/powerpoint/2010/main" val="176695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effectLst/>
                <a:latin typeface="+mn-lt"/>
                <a:ea typeface="+mn-ea"/>
                <a:cs typeface="+mn-cs"/>
              </a:rPr>
              <a:t>***Only authorized code while hard coded "KG" is LM, LA and LS with approval from HRO ***Mil leave depending on type of orders (AGR) cannot be utilized, however, if AGR goes on T10/contingency in support of an approved operation can be utilized</a:t>
            </a:r>
            <a:endParaRPr lang="en-US" dirty="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15DBD2-E982-4391-B01E-059C27C3A69E}" type="slidenum">
              <a:rPr lang="en-US" smtClean="0"/>
              <a:pPr fontAlgn="base">
                <a:spcBef>
                  <a:spcPct val="0"/>
                </a:spcBef>
                <a:spcAft>
                  <a:spcPct val="0"/>
                </a:spcAft>
                <a:defRPr/>
              </a:pPr>
              <a:t>7</a:t>
            </a:fld>
            <a:endParaRPr lang="en-US" dirty="0"/>
          </a:p>
        </p:txBody>
      </p:sp>
    </p:spTree>
    <p:extLst>
      <p:ext uri="{BB962C8B-B14F-4D97-AF65-F5344CB8AC3E}">
        <p14:creationId xmlns:p14="http://schemas.microsoft.com/office/powerpoint/2010/main" val="339871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For a small number of individuals it may make sense to waive premium conversion. There are two items to consider in making a decision to waive participation and they are:</a:t>
            </a:r>
          </a:p>
          <a:p>
            <a:r>
              <a:rPr lang="en-US" i="1" dirty="0">
                <a:effectLst/>
              </a:rPr>
              <a:t>Flexibility </a:t>
            </a:r>
            <a:endParaRPr lang="en-US" dirty="0">
              <a:effectLst/>
            </a:endParaRPr>
          </a:p>
          <a:p>
            <a:r>
              <a:rPr lang="en-US" dirty="0">
                <a:effectLst/>
              </a:rPr>
              <a:t>Under IRS rules, you may reduce coverage (cancel, or change from Self and Family to Self Only) only during an Open Season or at the time of a </a:t>
            </a:r>
            <a:r>
              <a:rPr lang="en-US" dirty="0">
                <a:effectLst/>
                <a:hlinkClick r:id="rId3"/>
              </a:rPr>
              <a:t>qualifying life event</a:t>
            </a:r>
            <a:r>
              <a:rPr lang="en-US" dirty="0">
                <a:effectLst/>
              </a:rPr>
              <a:t>.</a:t>
            </a:r>
          </a:p>
          <a:p>
            <a:r>
              <a:rPr lang="en-US" i="1" dirty="0">
                <a:effectLst/>
              </a:rPr>
              <a:t>Social Security </a:t>
            </a:r>
            <a:endParaRPr lang="en-US" dirty="0">
              <a:effectLst/>
            </a:endParaRPr>
          </a:p>
          <a:p>
            <a:r>
              <a:rPr lang="en-US" dirty="0">
                <a:effectLst/>
              </a:rPr>
              <a:t>Paying your premiums with pre-tax money reduces your earnings reported to the Social Security Administration. When you begin to collect Social Security (normally this occurs at age 65), you may receive a </a:t>
            </a:r>
            <a:r>
              <a:rPr lang="en-US" i="1" dirty="0">
                <a:effectLst/>
              </a:rPr>
              <a:t>slightly</a:t>
            </a:r>
            <a:r>
              <a:rPr lang="en-US" dirty="0">
                <a:effectLst/>
              </a:rPr>
              <a:t> lower Social Security benefit. The extent of the impact will vary depending upon the retirement system you participate in, your salary compared with the Social Security wage base ($87,000 in 2003) and the number of years until you retire.</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Recommend</a:t>
            </a:r>
            <a:r>
              <a:rPr lang="en-US" baseline="0" dirty="0">
                <a:effectLst/>
              </a:rPr>
              <a:t> Premium Conversion is completed because </a:t>
            </a:r>
            <a:r>
              <a:rPr lang="en-US" sz="1200" kern="1200" baseline="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t allows termination of FEHB ANYTIME outside of a QLE or open season.  This prevents the employee forgetting to submit it within the 60 days of their AB-US and being stuck to pay 102% of premiums in their second 12 months of FEHB premiums. </a:t>
            </a: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30849589-4B21-47D4-870C-677F5876C0BF}" type="slidenum">
              <a:rPr lang="en-US" smtClean="0"/>
              <a:t>10</a:t>
            </a:fld>
            <a:endParaRPr lang="en-US"/>
          </a:p>
        </p:txBody>
      </p:sp>
    </p:spTree>
    <p:extLst>
      <p:ext uri="{BB962C8B-B14F-4D97-AF65-F5344CB8AC3E}">
        <p14:creationId xmlns:p14="http://schemas.microsoft.com/office/powerpoint/2010/main" val="163101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49589-4B21-47D4-870C-677F5876C0BF}" type="slidenum">
              <a:rPr lang="en-US" smtClean="0"/>
              <a:t>11</a:t>
            </a:fld>
            <a:endParaRPr lang="en-US"/>
          </a:p>
        </p:txBody>
      </p:sp>
    </p:spTree>
    <p:extLst>
      <p:ext uri="{BB962C8B-B14F-4D97-AF65-F5344CB8AC3E}">
        <p14:creationId xmlns:p14="http://schemas.microsoft.com/office/powerpoint/2010/main" val="2763114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49589-4B21-47D4-870C-677F5876C0BF}" type="slidenum">
              <a:rPr lang="en-US" smtClean="0"/>
              <a:t>12</a:t>
            </a:fld>
            <a:endParaRPr lang="en-US"/>
          </a:p>
        </p:txBody>
      </p:sp>
    </p:spTree>
    <p:extLst>
      <p:ext uri="{BB962C8B-B14F-4D97-AF65-F5344CB8AC3E}">
        <p14:creationId xmlns:p14="http://schemas.microsoft.com/office/powerpoint/2010/main" val="3361449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49589-4B21-47D4-870C-677F5876C0BF}" type="slidenum">
              <a:rPr lang="en-US" smtClean="0"/>
              <a:t>13</a:t>
            </a:fld>
            <a:endParaRPr lang="en-US"/>
          </a:p>
        </p:txBody>
      </p:sp>
    </p:spTree>
    <p:extLst>
      <p:ext uri="{BB962C8B-B14F-4D97-AF65-F5344CB8AC3E}">
        <p14:creationId xmlns:p14="http://schemas.microsoft.com/office/powerpoint/2010/main" val="1307267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49589-4B21-47D4-870C-677F5876C0BF}" type="slidenum">
              <a:rPr lang="en-US" smtClean="0"/>
              <a:t>14</a:t>
            </a:fld>
            <a:endParaRPr lang="en-US"/>
          </a:p>
        </p:txBody>
      </p:sp>
    </p:spTree>
    <p:extLst>
      <p:ext uri="{BB962C8B-B14F-4D97-AF65-F5344CB8AC3E}">
        <p14:creationId xmlns:p14="http://schemas.microsoft.com/office/powerpoint/2010/main" val="106856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49589-4B21-47D4-870C-677F5876C0BF}" type="slidenum">
              <a:rPr lang="en-US" smtClean="0"/>
              <a:t>15</a:t>
            </a:fld>
            <a:endParaRPr lang="en-US"/>
          </a:p>
        </p:txBody>
      </p:sp>
    </p:spTree>
    <p:extLst>
      <p:ext uri="{BB962C8B-B14F-4D97-AF65-F5344CB8AC3E}">
        <p14:creationId xmlns:p14="http://schemas.microsoft.com/office/powerpoint/2010/main" val="44684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p:txBody>
          <a:bodyPr/>
          <a:lstStyle>
            <a:lvl1pPr algn="ctr">
              <a:defRPr/>
            </a:lvl1pPr>
          </a:lstStyle>
          <a:p>
            <a:r>
              <a:rPr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746" y="171639"/>
            <a:ext cx="1446978" cy="15190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6" y="175693"/>
            <a:ext cx="1531621" cy="1514995"/>
          </a:xfrm>
          <a:prstGeom prst="rect">
            <a:avLst/>
          </a:prstGeom>
        </p:spPr>
      </p:pic>
    </p:spTree>
    <p:extLst>
      <p:ext uri="{BB962C8B-B14F-4D97-AF65-F5344CB8AC3E}">
        <p14:creationId xmlns:p14="http://schemas.microsoft.com/office/powerpoint/2010/main" val="2449780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527AE0E-18B9-4B13-AD47-7FCDFA62606A}" type="slidenum">
              <a:rPr lang="en-US" smtClean="0"/>
              <a:t>‹#›</a:t>
            </a:fld>
            <a:endParaRPr lang="en-US"/>
          </a:p>
        </p:txBody>
      </p:sp>
    </p:spTree>
    <p:extLst>
      <p:ext uri="{BB962C8B-B14F-4D97-AF65-F5344CB8AC3E}">
        <p14:creationId xmlns:p14="http://schemas.microsoft.com/office/powerpoint/2010/main" val="165516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527AE0E-18B9-4B13-AD47-7FCDFA62606A}" type="slidenum">
              <a:rPr lang="en-US" smtClean="0"/>
              <a:t>‹#›</a:t>
            </a:fld>
            <a:endParaRPr lang="en-US"/>
          </a:p>
        </p:txBody>
      </p:sp>
    </p:spTree>
    <p:extLst>
      <p:ext uri="{BB962C8B-B14F-4D97-AF65-F5344CB8AC3E}">
        <p14:creationId xmlns:p14="http://schemas.microsoft.com/office/powerpoint/2010/main" val="246143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527AE0E-18B9-4B13-AD47-7FCDFA62606A}" type="slidenum">
              <a:rPr lang="en-US" smtClean="0"/>
              <a:t>‹#›</a:t>
            </a:fld>
            <a:endParaRPr lang="en-US"/>
          </a:p>
        </p:txBody>
      </p:sp>
    </p:spTree>
    <p:extLst>
      <p:ext uri="{BB962C8B-B14F-4D97-AF65-F5344CB8AC3E}">
        <p14:creationId xmlns:p14="http://schemas.microsoft.com/office/powerpoint/2010/main" val="37004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527AE0E-18B9-4B13-AD47-7FCDFA62606A}" type="slidenum">
              <a:rPr lang="en-US" smtClean="0"/>
              <a:t>‹#›</a:t>
            </a:fld>
            <a:endParaRPr lang="en-US"/>
          </a:p>
        </p:txBody>
      </p:sp>
    </p:spTree>
    <p:extLst>
      <p:ext uri="{BB962C8B-B14F-4D97-AF65-F5344CB8AC3E}">
        <p14:creationId xmlns:p14="http://schemas.microsoft.com/office/powerpoint/2010/main" val="328539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527AE0E-18B9-4B13-AD47-7FCDFA62606A}" type="slidenum">
              <a:rPr lang="en-US" smtClean="0"/>
              <a:t>‹#›</a:t>
            </a:fld>
            <a:endParaRPr lang="en-US"/>
          </a:p>
        </p:txBody>
      </p:sp>
    </p:spTree>
    <p:extLst>
      <p:ext uri="{BB962C8B-B14F-4D97-AF65-F5344CB8AC3E}">
        <p14:creationId xmlns:p14="http://schemas.microsoft.com/office/powerpoint/2010/main" val="145609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527AE0E-18B9-4B13-AD47-7FCDFA62606A}" type="slidenum">
              <a:rPr lang="en-US" smtClean="0"/>
              <a:t>‹#›</a:t>
            </a:fld>
            <a:endParaRPr lang="en-US"/>
          </a:p>
        </p:txBody>
      </p:sp>
    </p:spTree>
    <p:extLst>
      <p:ext uri="{BB962C8B-B14F-4D97-AF65-F5344CB8AC3E}">
        <p14:creationId xmlns:p14="http://schemas.microsoft.com/office/powerpoint/2010/main" val="392286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527AE0E-18B9-4B13-AD47-7FCDFA62606A}" type="slidenum">
              <a:rPr lang="en-US" smtClean="0"/>
              <a:t>‹#›</a:t>
            </a:fld>
            <a:endParaRPr lang="en-US"/>
          </a:p>
        </p:txBody>
      </p:sp>
    </p:spTree>
    <p:extLst>
      <p:ext uri="{BB962C8B-B14F-4D97-AF65-F5344CB8AC3E}">
        <p14:creationId xmlns:p14="http://schemas.microsoft.com/office/powerpoint/2010/main" val="371524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527AE0E-18B9-4B13-AD47-7FCDFA62606A}" type="slidenum">
              <a:rPr lang="en-US" smtClean="0"/>
              <a:t>‹#›</a:t>
            </a:fld>
            <a:endParaRPr lang="en-US"/>
          </a:p>
        </p:txBody>
      </p:sp>
    </p:spTree>
    <p:extLst>
      <p:ext uri="{BB962C8B-B14F-4D97-AF65-F5344CB8AC3E}">
        <p14:creationId xmlns:p14="http://schemas.microsoft.com/office/powerpoint/2010/main" val="43116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527AE0E-18B9-4B13-AD47-7FCDFA62606A}" type="slidenum">
              <a:rPr lang="en-US" smtClean="0"/>
              <a:t>‹#›</a:t>
            </a:fld>
            <a:endParaRPr lang="en-US"/>
          </a:p>
        </p:txBody>
      </p:sp>
    </p:spTree>
    <p:extLst>
      <p:ext uri="{BB962C8B-B14F-4D97-AF65-F5344CB8AC3E}">
        <p14:creationId xmlns:p14="http://schemas.microsoft.com/office/powerpoint/2010/main" val="41367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527AE0E-18B9-4B13-AD47-7FCDFA62606A}" type="slidenum">
              <a:rPr lang="en-US" smtClean="0"/>
              <a:t>‹#›</a:t>
            </a:fld>
            <a:endParaRPr lang="en-US"/>
          </a:p>
        </p:txBody>
      </p:sp>
    </p:spTree>
    <p:extLst>
      <p:ext uri="{BB962C8B-B14F-4D97-AF65-F5344CB8AC3E}">
        <p14:creationId xmlns:p14="http://schemas.microsoft.com/office/powerpoint/2010/main" val="328228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7AE0E-18B9-4B13-AD47-7FCDFA62606A}"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68746" y="171639"/>
            <a:ext cx="1446978" cy="1519049"/>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276" y="175693"/>
            <a:ext cx="1531621" cy="1514995"/>
          </a:xfrm>
          <a:prstGeom prst="rect">
            <a:avLst/>
          </a:prstGeom>
        </p:spPr>
      </p:pic>
    </p:spTree>
    <p:extLst>
      <p:ext uri="{BB962C8B-B14F-4D97-AF65-F5344CB8AC3E}">
        <p14:creationId xmlns:p14="http://schemas.microsoft.com/office/powerpoint/2010/main" val="246100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9927" y="3823711"/>
            <a:ext cx="3657600" cy="1655762"/>
          </a:xfrm>
        </p:spPr>
        <p:txBody>
          <a:bodyPr/>
          <a:lstStyle/>
          <a:p>
            <a:r>
              <a:rPr lang="en-US" dirty="0"/>
              <a:t>CPT Beth D’Atri</a:t>
            </a:r>
          </a:p>
          <a:p>
            <a:r>
              <a:rPr lang="en-US" dirty="0"/>
              <a:t>808-672-1234</a:t>
            </a:r>
          </a:p>
          <a:p>
            <a:r>
              <a:rPr lang="en-US" dirty="0"/>
              <a:t>Beth.a.datri.mil@mail.mil</a:t>
            </a:r>
          </a:p>
        </p:txBody>
      </p:sp>
      <p:sp>
        <p:nvSpPr>
          <p:cNvPr id="2" name="Title 1"/>
          <p:cNvSpPr>
            <a:spLocks noGrp="1"/>
          </p:cNvSpPr>
          <p:nvPr>
            <p:ph type="title"/>
          </p:nvPr>
        </p:nvSpPr>
        <p:spPr>
          <a:xfrm>
            <a:off x="1524000" y="1122363"/>
            <a:ext cx="9144000" cy="2387600"/>
          </a:xfrm>
        </p:spPr>
        <p:txBody>
          <a:bodyPr/>
          <a:lstStyle/>
          <a:p>
            <a:r>
              <a:rPr lang="en-US" b="1" dirty="0"/>
              <a:t>Uniformed Service Employment and Reemployment Rights Act of 1994 (USERRA)</a:t>
            </a:r>
          </a:p>
        </p:txBody>
      </p:sp>
      <p:sp>
        <p:nvSpPr>
          <p:cNvPr id="4" name="Subtitle 2"/>
          <p:cNvSpPr txBox="1">
            <a:spLocks/>
          </p:cNvSpPr>
          <p:nvPr/>
        </p:nvSpPr>
        <p:spPr>
          <a:xfrm>
            <a:off x="7232071" y="3823711"/>
            <a:ext cx="4059383"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Ms. Jessica D’Amato</a:t>
            </a:r>
          </a:p>
          <a:p>
            <a:r>
              <a:rPr lang="en-US" dirty="0"/>
              <a:t>808-672-1229</a:t>
            </a:r>
          </a:p>
          <a:p>
            <a:r>
              <a:rPr lang="en-US" dirty="0"/>
              <a:t>Jessica.m.damato.civ@mail.mil</a:t>
            </a:r>
          </a:p>
        </p:txBody>
      </p:sp>
    </p:spTree>
    <p:extLst>
      <p:ext uri="{BB962C8B-B14F-4D97-AF65-F5344CB8AC3E}">
        <p14:creationId xmlns:p14="http://schemas.microsoft.com/office/powerpoint/2010/main" val="2233345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082" y="426027"/>
            <a:ext cx="4616018" cy="1143000"/>
          </a:xfrm>
        </p:spPr>
        <p:txBody>
          <a:bodyPr>
            <a:noAutofit/>
          </a:bodyPr>
          <a:lstStyle/>
          <a:p>
            <a:r>
              <a:rPr lang="en-US" b="1" dirty="0"/>
              <a:t>Premium Conversion</a:t>
            </a:r>
          </a:p>
        </p:txBody>
      </p:sp>
      <p:sp>
        <p:nvSpPr>
          <p:cNvPr id="3" name="Content Placeholder 2"/>
          <p:cNvSpPr>
            <a:spLocks noGrp="1"/>
          </p:cNvSpPr>
          <p:nvPr>
            <p:ph idx="1"/>
          </p:nvPr>
        </p:nvSpPr>
        <p:spPr>
          <a:xfrm>
            <a:off x="363985" y="1767299"/>
            <a:ext cx="6205492" cy="5105400"/>
          </a:xfrm>
        </p:spPr>
        <p:txBody>
          <a:bodyPr>
            <a:normAutofit lnSpcReduction="10000"/>
          </a:bodyPr>
          <a:lstStyle/>
          <a:p>
            <a:r>
              <a:rPr lang="en-US" sz="2000" dirty="0"/>
              <a:t>“Premium conversion” is a pre-tax arrangement in which the part of an employee’s salary that goes for Federal Employees Health Benefits (FEHB) program premiums becomes non-taxable. </a:t>
            </a:r>
          </a:p>
          <a:p>
            <a:r>
              <a:rPr lang="en-US" sz="2000" dirty="0"/>
              <a:t>This means that participants save on federal income tax and Social Security and Medicare taxes. </a:t>
            </a:r>
          </a:p>
          <a:p>
            <a:r>
              <a:rPr lang="en-US" sz="2000" dirty="0"/>
              <a:t>In most cases, they also save on state income tax and local income tax. </a:t>
            </a:r>
          </a:p>
          <a:p>
            <a:r>
              <a:rPr lang="en-US" sz="2000" dirty="0"/>
              <a:t>Conversion is automatic at enrollment unless waived and once you participate, your participation continues automatically unless you waive it.</a:t>
            </a:r>
          </a:p>
          <a:p>
            <a:endParaRPr lang="en-US" sz="2000" dirty="0"/>
          </a:p>
          <a:p>
            <a:pPr marL="0" indent="0">
              <a:buNone/>
            </a:pPr>
            <a:r>
              <a:rPr lang="en-US" sz="2000" dirty="0"/>
              <a:t>Highly recommend all employees submit the Form HB-PC with </a:t>
            </a:r>
            <a:r>
              <a:rPr lang="en-US" sz="2000"/>
              <a:t>your Absent-US </a:t>
            </a:r>
            <a:r>
              <a:rPr lang="en-US" sz="2000" dirty="0"/>
              <a:t>checklist.  It can be found here, (https://dod.hawaii.gov/hro/files/2012/12/Encl-3_Form-HB-PC.doc)</a:t>
            </a:r>
          </a:p>
        </p:txBody>
      </p:sp>
      <p:pic>
        <p:nvPicPr>
          <p:cNvPr id="5" name="Picture 4"/>
          <p:cNvPicPr>
            <a:picLocks noChangeAspect="1"/>
          </p:cNvPicPr>
          <p:nvPr/>
        </p:nvPicPr>
        <p:blipFill rotWithShape="1">
          <a:blip r:embed="rId3"/>
          <a:srcRect l="9469" t="2533" r="9774" b="3573"/>
          <a:stretch/>
        </p:blipFill>
        <p:spPr>
          <a:xfrm>
            <a:off x="6972301" y="0"/>
            <a:ext cx="5219700" cy="6796793"/>
          </a:xfrm>
          <a:prstGeom prst="rect">
            <a:avLst/>
          </a:prstGeom>
        </p:spPr>
      </p:pic>
      <p:sp>
        <p:nvSpPr>
          <p:cNvPr id="7" name="Rectangle 6"/>
          <p:cNvSpPr/>
          <p:nvPr/>
        </p:nvSpPr>
        <p:spPr>
          <a:xfrm>
            <a:off x="6972301" y="949036"/>
            <a:ext cx="5219699" cy="9836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218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326" y="426027"/>
            <a:ext cx="4633774" cy="1143000"/>
          </a:xfrm>
        </p:spPr>
        <p:txBody>
          <a:bodyPr/>
          <a:lstStyle/>
          <a:p>
            <a:r>
              <a:rPr lang="en-US" b="1" dirty="0"/>
              <a:t>Transitional Tricare</a:t>
            </a:r>
          </a:p>
        </p:txBody>
      </p:sp>
      <p:sp>
        <p:nvSpPr>
          <p:cNvPr id="3" name="Content Placeholder 2"/>
          <p:cNvSpPr>
            <a:spLocks noGrp="1"/>
          </p:cNvSpPr>
          <p:nvPr>
            <p:ph idx="1"/>
          </p:nvPr>
        </p:nvSpPr>
        <p:spPr>
          <a:xfrm>
            <a:off x="372861" y="1932709"/>
            <a:ext cx="6169981" cy="5105400"/>
          </a:xfrm>
        </p:spPr>
        <p:txBody>
          <a:bodyPr>
            <a:normAutofit/>
          </a:bodyPr>
          <a:lstStyle/>
          <a:p>
            <a:r>
              <a:rPr lang="en-US" sz="2000" dirty="0"/>
              <a:t>Contingency Operations may provide 180 days of Tricare once orders end</a:t>
            </a:r>
          </a:p>
        </p:txBody>
      </p:sp>
      <p:pic>
        <p:nvPicPr>
          <p:cNvPr id="5" name="Picture 4"/>
          <p:cNvPicPr>
            <a:picLocks noChangeAspect="1"/>
          </p:cNvPicPr>
          <p:nvPr/>
        </p:nvPicPr>
        <p:blipFill rotWithShape="1">
          <a:blip r:embed="rId3"/>
          <a:srcRect l="9469" t="2533" r="9774" b="3573"/>
          <a:stretch/>
        </p:blipFill>
        <p:spPr>
          <a:xfrm>
            <a:off x="6972301" y="0"/>
            <a:ext cx="5219700" cy="6796793"/>
          </a:xfrm>
          <a:prstGeom prst="rect">
            <a:avLst/>
          </a:prstGeom>
        </p:spPr>
      </p:pic>
      <p:sp>
        <p:nvSpPr>
          <p:cNvPr id="7" name="Rectangle 6"/>
          <p:cNvSpPr/>
          <p:nvPr/>
        </p:nvSpPr>
        <p:spPr>
          <a:xfrm>
            <a:off x="6972301" y="1825337"/>
            <a:ext cx="5219699" cy="6003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36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1965325"/>
            <a:ext cx="7048500" cy="5121275"/>
          </a:xfrm>
        </p:spPr>
        <p:txBody>
          <a:bodyPr>
            <a:normAutofit/>
          </a:bodyPr>
          <a:lstStyle/>
          <a:p>
            <a:pPr lvl="1"/>
            <a:r>
              <a:rPr lang="en-US" sz="2000" dirty="0"/>
              <a:t>Continues at no cost to the employee for up to 12 months in Absent-US status when in a non-pay status (if paid leave is taken, a debt occurs)</a:t>
            </a:r>
          </a:p>
          <a:p>
            <a:pPr lvl="1"/>
            <a:r>
              <a:rPr lang="en-US" sz="2000" dirty="0"/>
              <a:t>Options:</a:t>
            </a:r>
          </a:p>
          <a:p>
            <a:pPr lvl="2"/>
            <a:r>
              <a:rPr lang="en-US" dirty="0"/>
              <a:t>Terminate at end of 12 months free coverage</a:t>
            </a:r>
          </a:p>
          <a:p>
            <a:pPr lvl="2"/>
            <a:r>
              <a:rPr lang="en-US" dirty="0"/>
              <a:t>Retain or Reduce Optional Coverage after end  12 months </a:t>
            </a:r>
          </a:p>
          <a:p>
            <a:pPr marL="1371600" lvl="3" indent="0">
              <a:buNone/>
            </a:pPr>
            <a:r>
              <a:rPr lang="en-US" sz="2000" dirty="0"/>
              <a:t>**If retained, employees pays premium payments for both agency AND employee share</a:t>
            </a:r>
          </a:p>
          <a:p>
            <a:endParaRPr lang="en-US" dirty="0"/>
          </a:p>
        </p:txBody>
      </p:sp>
      <p:pic>
        <p:nvPicPr>
          <p:cNvPr id="5" name="Picture 4"/>
          <p:cNvPicPr>
            <a:picLocks noChangeAspect="1"/>
          </p:cNvPicPr>
          <p:nvPr/>
        </p:nvPicPr>
        <p:blipFill rotWithShape="1">
          <a:blip r:embed="rId3"/>
          <a:srcRect l="9469" t="2533" r="9774" b="3573"/>
          <a:stretch/>
        </p:blipFill>
        <p:spPr>
          <a:xfrm>
            <a:off x="6972300" y="61207"/>
            <a:ext cx="5219700" cy="6796793"/>
          </a:xfrm>
          <a:prstGeom prst="rect">
            <a:avLst/>
          </a:prstGeom>
        </p:spPr>
      </p:pic>
      <p:sp>
        <p:nvSpPr>
          <p:cNvPr id="6" name="Rectangle 5"/>
          <p:cNvSpPr/>
          <p:nvPr/>
        </p:nvSpPr>
        <p:spPr>
          <a:xfrm>
            <a:off x="6972300" y="2447636"/>
            <a:ext cx="5219699" cy="26450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85544" y="425859"/>
            <a:ext cx="5842000" cy="1143000"/>
          </a:xfrm>
        </p:spPr>
        <p:txBody>
          <a:bodyPr>
            <a:noAutofit/>
          </a:bodyPr>
          <a:lstStyle/>
          <a:p>
            <a:r>
              <a:rPr lang="en-US" sz="4200" b="1" dirty="0"/>
              <a:t>Federal Employees Group Life Insurance (FEGLI)</a:t>
            </a:r>
          </a:p>
        </p:txBody>
      </p:sp>
    </p:spTree>
    <p:extLst>
      <p:ext uri="{BB962C8B-B14F-4D97-AF65-F5344CB8AC3E}">
        <p14:creationId xmlns:p14="http://schemas.microsoft.com/office/powerpoint/2010/main" val="381578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627" y="386372"/>
            <a:ext cx="5511800" cy="1143000"/>
          </a:xfrm>
        </p:spPr>
        <p:txBody>
          <a:bodyPr>
            <a:noAutofit/>
          </a:bodyPr>
          <a:lstStyle/>
          <a:p>
            <a:r>
              <a:rPr lang="en-US" sz="4200" b="1" dirty="0"/>
              <a:t>Flexible Spending Account (FSA)</a:t>
            </a:r>
          </a:p>
        </p:txBody>
      </p:sp>
      <p:pic>
        <p:nvPicPr>
          <p:cNvPr id="5" name="Picture 4"/>
          <p:cNvPicPr>
            <a:picLocks noChangeAspect="1"/>
          </p:cNvPicPr>
          <p:nvPr/>
        </p:nvPicPr>
        <p:blipFill rotWithShape="1">
          <a:blip r:embed="rId3"/>
          <a:srcRect l="9469" t="2533" r="9774" b="3573"/>
          <a:stretch/>
        </p:blipFill>
        <p:spPr>
          <a:xfrm>
            <a:off x="6972300" y="61207"/>
            <a:ext cx="5219700" cy="6796793"/>
          </a:xfrm>
          <a:prstGeom prst="rect">
            <a:avLst/>
          </a:prstGeom>
        </p:spPr>
      </p:pic>
      <p:sp>
        <p:nvSpPr>
          <p:cNvPr id="6" name="Rectangle 5"/>
          <p:cNvSpPr/>
          <p:nvPr/>
        </p:nvSpPr>
        <p:spPr>
          <a:xfrm>
            <a:off x="6972300" y="5051137"/>
            <a:ext cx="5219699" cy="14385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372861" y="1932709"/>
            <a:ext cx="6169981" cy="5105400"/>
          </a:xfrm>
        </p:spPr>
        <p:txBody>
          <a:bodyPr>
            <a:normAutofit/>
          </a:bodyPr>
          <a:lstStyle/>
          <a:p>
            <a:r>
              <a:rPr lang="en-US" sz="2000" dirty="0"/>
              <a:t>It is the employees responsibility to contact FSAFEDS directly for any changes to FSA</a:t>
            </a:r>
          </a:p>
        </p:txBody>
      </p:sp>
    </p:spTree>
    <p:extLst>
      <p:ext uri="{BB962C8B-B14F-4D97-AF65-F5344CB8AC3E}">
        <p14:creationId xmlns:p14="http://schemas.microsoft.com/office/powerpoint/2010/main" val="288415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425" y="190500"/>
            <a:ext cx="5511800" cy="1143000"/>
          </a:xfrm>
        </p:spPr>
        <p:txBody>
          <a:bodyPr>
            <a:noAutofit/>
          </a:bodyPr>
          <a:lstStyle/>
          <a:p>
            <a:r>
              <a:rPr lang="en-US" sz="3200" dirty="0"/>
              <a:t>ARNG only</a:t>
            </a:r>
          </a:p>
        </p:txBody>
      </p:sp>
      <p:pic>
        <p:nvPicPr>
          <p:cNvPr id="3" name="Picture 2"/>
          <p:cNvPicPr>
            <a:picLocks noChangeAspect="1"/>
          </p:cNvPicPr>
          <p:nvPr/>
        </p:nvPicPr>
        <p:blipFill rotWithShape="1">
          <a:blip r:embed="rId3"/>
          <a:srcRect l="8441" t="4648" r="8929" b="3769"/>
          <a:stretch/>
        </p:blipFill>
        <p:spPr>
          <a:xfrm>
            <a:off x="6972300" y="-9525"/>
            <a:ext cx="5143500" cy="6867525"/>
          </a:xfrm>
          <a:prstGeom prst="rect">
            <a:avLst/>
          </a:prstGeom>
        </p:spPr>
      </p:pic>
      <p:sp>
        <p:nvSpPr>
          <p:cNvPr id="6" name="Rectangle 5"/>
          <p:cNvSpPr/>
          <p:nvPr/>
        </p:nvSpPr>
        <p:spPr>
          <a:xfrm>
            <a:off x="6934200" y="76200"/>
            <a:ext cx="5219699" cy="12477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5229225" y="762000"/>
            <a:ext cx="152400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9229723" y="2428875"/>
            <a:ext cx="1352551" cy="12382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525123" y="1371600"/>
            <a:ext cx="1352551" cy="12382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34298" y="3386137"/>
            <a:ext cx="1352551" cy="12382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458543" y="3924301"/>
            <a:ext cx="814386"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5254" y="3424237"/>
            <a:ext cx="5675971" cy="2831544"/>
          </a:xfrm>
          <a:prstGeom prst="rect">
            <a:avLst/>
          </a:prstGeom>
          <a:noFill/>
        </p:spPr>
        <p:txBody>
          <a:bodyPr wrap="square" lIns="91440" tIns="45720" rIns="91440" bIns="45720" rtlCol="0" anchor="t">
            <a:spAutoFit/>
          </a:bodyPr>
          <a:lstStyle/>
          <a:p>
            <a:pPr>
              <a:buFontTx/>
              <a:buNone/>
            </a:pPr>
            <a:r>
              <a:rPr lang="en-US" sz="2000" dirty="0"/>
              <a:t>Military Deposit: </a:t>
            </a:r>
            <a:r>
              <a:rPr lang="en-US" altLang="en-US" sz="2000" dirty="0"/>
              <a:t>If you are a Federal Employee Retirement System (</a:t>
            </a:r>
            <a:r>
              <a:rPr lang="en-US" altLang="en-US" sz="2000" b="1" dirty="0"/>
              <a:t>FERS</a:t>
            </a:r>
            <a:r>
              <a:rPr lang="en-US" altLang="en-US" sz="2000" dirty="0"/>
              <a:t>) or Civilian Service Retirement System (</a:t>
            </a:r>
            <a:r>
              <a:rPr lang="en-US" altLang="en-US" sz="2000" b="1" dirty="0"/>
              <a:t>CSRS</a:t>
            </a:r>
            <a:r>
              <a:rPr lang="en-US" altLang="en-US" sz="2000" dirty="0"/>
              <a:t>) employee, the period of Absent-US for military duty is creditable toward potential civilian retirement only if you make a service-credit deposit to cover this period of service. (We will cover this during the RTD portion of this brief)</a:t>
            </a:r>
          </a:p>
          <a:p>
            <a:r>
              <a:rPr lang="en-US" dirty="0"/>
              <a:t> </a:t>
            </a:r>
          </a:p>
        </p:txBody>
      </p:sp>
      <p:cxnSp>
        <p:nvCxnSpPr>
          <p:cNvPr id="16" name="Straight Arrow Connector 15"/>
          <p:cNvCxnSpPr/>
          <p:nvPr/>
        </p:nvCxnSpPr>
        <p:spPr>
          <a:xfrm flipV="1">
            <a:off x="5609063" y="3924301"/>
            <a:ext cx="152400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5418212" y="2575891"/>
            <a:ext cx="152400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5485505" y="1619249"/>
            <a:ext cx="152400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2960599" y="1410291"/>
            <a:ext cx="2703864" cy="400110"/>
          </a:xfrm>
          <a:prstGeom prst="rect">
            <a:avLst/>
          </a:prstGeom>
          <a:noFill/>
        </p:spPr>
        <p:txBody>
          <a:bodyPr wrap="square" rtlCol="0">
            <a:spAutoFit/>
          </a:bodyPr>
          <a:lstStyle/>
          <a:p>
            <a:r>
              <a:rPr lang="en-US" sz="2000" dirty="0"/>
              <a:t>Contact FEDVIP directly </a:t>
            </a:r>
          </a:p>
        </p:txBody>
      </p:sp>
      <p:sp>
        <p:nvSpPr>
          <p:cNvPr id="19" name="TextBox 18"/>
          <p:cNvSpPr txBox="1"/>
          <p:nvPr/>
        </p:nvSpPr>
        <p:spPr>
          <a:xfrm>
            <a:off x="3139725" y="2327663"/>
            <a:ext cx="2703864" cy="400110"/>
          </a:xfrm>
          <a:prstGeom prst="rect">
            <a:avLst/>
          </a:prstGeom>
          <a:noFill/>
        </p:spPr>
        <p:txBody>
          <a:bodyPr wrap="square" rtlCol="0">
            <a:spAutoFit/>
          </a:bodyPr>
          <a:lstStyle/>
          <a:p>
            <a:r>
              <a:rPr lang="en-US" sz="2000" dirty="0"/>
              <a:t>Contact FLTC directly </a:t>
            </a:r>
          </a:p>
        </p:txBody>
      </p:sp>
    </p:spTree>
    <p:extLst>
      <p:ext uri="{BB962C8B-B14F-4D97-AF65-F5344CB8AC3E}">
        <p14:creationId xmlns:p14="http://schemas.microsoft.com/office/powerpoint/2010/main" val="3916457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204" y="437179"/>
            <a:ext cx="4624896" cy="1143000"/>
          </a:xfrm>
        </p:spPr>
        <p:txBody>
          <a:bodyPr>
            <a:noAutofit/>
          </a:bodyPr>
          <a:lstStyle/>
          <a:p>
            <a:r>
              <a:rPr lang="en-US" b="1" dirty="0"/>
              <a:t>Thrift Savings Program (TSP)</a:t>
            </a:r>
          </a:p>
        </p:txBody>
      </p:sp>
      <p:sp>
        <p:nvSpPr>
          <p:cNvPr id="3" name="Content Placeholder 2"/>
          <p:cNvSpPr>
            <a:spLocks noGrp="1"/>
          </p:cNvSpPr>
          <p:nvPr>
            <p:ph idx="1"/>
          </p:nvPr>
        </p:nvSpPr>
        <p:spPr>
          <a:xfrm>
            <a:off x="390617" y="1932709"/>
            <a:ext cx="6125594" cy="5105400"/>
          </a:xfrm>
        </p:spPr>
        <p:txBody>
          <a:bodyPr>
            <a:normAutofit/>
          </a:bodyPr>
          <a:lstStyle/>
          <a:p>
            <a:r>
              <a:rPr lang="en-US" sz="2000" dirty="0"/>
              <a:t>If you choose not to submit an application to make Retroactive TSP Contributions you will not be eligible for any matching TSP contributions that you would have received if you had not been placed in an Absent-US status. </a:t>
            </a:r>
          </a:p>
        </p:txBody>
      </p:sp>
      <p:pic>
        <p:nvPicPr>
          <p:cNvPr id="5" name="Picture 4"/>
          <p:cNvPicPr>
            <a:picLocks noChangeAspect="1"/>
          </p:cNvPicPr>
          <p:nvPr/>
        </p:nvPicPr>
        <p:blipFill rotWithShape="1">
          <a:blip r:embed="rId3"/>
          <a:srcRect l="9469" t="2533" r="9774" b="3573"/>
          <a:stretch/>
        </p:blipFill>
        <p:spPr>
          <a:xfrm>
            <a:off x="6972301" y="0"/>
            <a:ext cx="5219700" cy="6796793"/>
          </a:xfrm>
          <a:prstGeom prst="rect">
            <a:avLst/>
          </a:prstGeom>
        </p:spPr>
      </p:pic>
      <p:pic>
        <p:nvPicPr>
          <p:cNvPr id="4" name="Picture 3"/>
          <p:cNvPicPr>
            <a:picLocks noChangeAspect="1"/>
          </p:cNvPicPr>
          <p:nvPr/>
        </p:nvPicPr>
        <p:blipFill rotWithShape="1">
          <a:blip r:embed="rId4"/>
          <a:srcRect l="8321" t="2148"/>
          <a:stretch/>
        </p:blipFill>
        <p:spPr>
          <a:xfrm>
            <a:off x="6972300" y="0"/>
            <a:ext cx="5264506" cy="6858000"/>
          </a:xfrm>
          <a:prstGeom prst="rect">
            <a:avLst/>
          </a:prstGeom>
        </p:spPr>
      </p:pic>
      <p:sp>
        <p:nvSpPr>
          <p:cNvPr id="7" name="Rectangle 6"/>
          <p:cNvSpPr/>
          <p:nvPr/>
        </p:nvSpPr>
        <p:spPr>
          <a:xfrm>
            <a:off x="6972302" y="62345"/>
            <a:ext cx="5219699" cy="22348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351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Content Placeholder 2"/>
          <p:cNvSpPr>
            <a:spLocks noGrp="1"/>
          </p:cNvSpPr>
          <p:nvPr>
            <p:ph idx="1"/>
          </p:nvPr>
        </p:nvSpPr>
        <p:spPr/>
        <p:txBody>
          <a:bodyPr>
            <a:normAutofit/>
          </a:bodyPr>
          <a:lstStyle/>
          <a:p>
            <a:r>
              <a:rPr lang="en-US" sz="2000" dirty="0"/>
              <a:t>5 min break</a:t>
            </a:r>
          </a:p>
          <a:p>
            <a:endParaRPr lang="en-US" sz="2000" dirty="0"/>
          </a:p>
          <a:p>
            <a:r>
              <a:rPr lang="en-US" sz="2000" dirty="0"/>
              <a:t>Take a brief stretch and drop any questions in the chat bar.</a:t>
            </a:r>
          </a:p>
        </p:txBody>
      </p:sp>
    </p:spTree>
    <p:extLst>
      <p:ext uri="{BB962C8B-B14F-4D97-AF65-F5344CB8AC3E}">
        <p14:creationId xmlns:p14="http://schemas.microsoft.com/office/powerpoint/2010/main" val="55589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Return-to Duty (RTD)</a:t>
            </a:r>
          </a:p>
        </p:txBody>
      </p:sp>
      <p:sp>
        <p:nvSpPr>
          <p:cNvPr id="3" name="Content Placeholder 2"/>
          <p:cNvSpPr>
            <a:spLocks noGrp="1"/>
          </p:cNvSpPr>
          <p:nvPr>
            <p:ph idx="1"/>
          </p:nvPr>
        </p:nvSpPr>
        <p:spPr/>
        <p:txBody>
          <a:bodyPr vert="horz" lIns="91440" tIns="45720" rIns="91440" bIns="45720" rtlCol="0" anchor="t">
            <a:normAutofit/>
          </a:bodyPr>
          <a:lstStyle/>
          <a:p>
            <a:pPr marL="609600" indent="-609600">
              <a:buFontTx/>
              <a:buNone/>
            </a:pPr>
            <a:r>
              <a:rPr lang="en-US" altLang="en-US" sz="2000" dirty="0"/>
              <a:t>When returning to duty you have three options on when to come back to your civilian position: </a:t>
            </a:r>
          </a:p>
          <a:p>
            <a:pPr marL="609600" indent="-609600">
              <a:buFontTx/>
              <a:buNone/>
            </a:pPr>
            <a:endParaRPr lang="en-US" altLang="en-US" sz="1400" dirty="0"/>
          </a:p>
          <a:p>
            <a:pPr marL="609600" indent="-609600">
              <a:buNone/>
            </a:pPr>
            <a:r>
              <a:rPr lang="en-US" altLang="en-US" sz="2000" dirty="0"/>
              <a:t>1. Return the day after your orders end. </a:t>
            </a:r>
            <a:endParaRPr lang="en-US" altLang="en-US" sz="2000" dirty="0">
              <a:cs typeface="Calibri"/>
            </a:endParaRPr>
          </a:p>
          <a:p>
            <a:pPr marL="609600" indent="-609600">
              <a:buFontTx/>
              <a:buNone/>
            </a:pPr>
            <a:r>
              <a:rPr lang="en-US" altLang="en-US" sz="2000" dirty="0"/>
              <a:t>2. Return while on terminal leave, but not PDMRA leave. (attach approved DA form 31 to SF 52)</a:t>
            </a:r>
          </a:p>
          <a:p>
            <a:pPr marL="609600" indent="-609600">
              <a:buNone/>
            </a:pPr>
            <a:r>
              <a:rPr lang="en-US" altLang="en-US" sz="2000" dirty="0"/>
              <a:t>3. Return within 14 days after orders end, for orders that are longer than 90 days but less than 180 days</a:t>
            </a:r>
            <a:endParaRPr lang="en-US" altLang="en-US" sz="2000" dirty="0">
              <a:cs typeface="Calibri"/>
            </a:endParaRPr>
          </a:p>
          <a:p>
            <a:pPr marL="609600" indent="-609600">
              <a:buNone/>
            </a:pPr>
            <a:r>
              <a:rPr lang="en-US" altLang="en-US" sz="2000" dirty="0"/>
              <a:t>4. Return up to 90 days after your orders end, for orders longer than 180 days</a:t>
            </a:r>
            <a:endParaRPr lang="en-US" altLang="en-US" sz="2000" dirty="0">
              <a:cs typeface="Calibri"/>
            </a:endParaRPr>
          </a:p>
          <a:p>
            <a:pPr marL="609600" indent="-609600">
              <a:buFontTx/>
              <a:buNone/>
            </a:pPr>
            <a:endParaRPr lang="en-US" altLang="en-US" sz="2000" dirty="0"/>
          </a:p>
          <a:p>
            <a:pPr marL="0" indent="0">
              <a:buFontTx/>
              <a:buNone/>
            </a:pPr>
            <a:r>
              <a:rPr lang="en-US" altLang="en-US" sz="2000" dirty="0"/>
              <a:t>Packets should be submitted NLT 14 days prior to your return to work, but earlier is better, it will give us time to process prior to your first pay period. If you extend your orders after you submitted your RTD Packet, make sure to contact us.</a:t>
            </a:r>
          </a:p>
          <a:p>
            <a:pPr marL="0" indent="0">
              <a:buNone/>
            </a:pPr>
            <a:endParaRPr lang="en-US" sz="2000" dirty="0"/>
          </a:p>
        </p:txBody>
      </p:sp>
    </p:spTree>
    <p:extLst>
      <p:ext uri="{BB962C8B-B14F-4D97-AF65-F5344CB8AC3E}">
        <p14:creationId xmlns:p14="http://schemas.microsoft.com/office/powerpoint/2010/main" val="2691173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958" y="365125"/>
            <a:ext cx="4607141" cy="1325563"/>
          </a:xfrm>
        </p:spPr>
        <p:txBody>
          <a:bodyPr/>
          <a:lstStyle/>
          <a:p>
            <a:r>
              <a:rPr lang="en-US" b="1" dirty="0"/>
              <a:t>RTD</a:t>
            </a:r>
          </a:p>
        </p:txBody>
      </p:sp>
      <p:sp>
        <p:nvSpPr>
          <p:cNvPr id="3" name="Content Placeholder 2"/>
          <p:cNvSpPr>
            <a:spLocks noGrp="1"/>
          </p:cNvSpPr>
          <p:nvPr>
            <p:ph idx="1"/>
          </p:nvPr>
        </p:nvSpPr>
        <p:spPr>
          <a:xfrm>
            <a:off x="612559" y="1825625"/>
            <a:ext cx="5921405" cy="4351338"/>
          </a:xfrm>
        </p:spPr>
        <p:txBody>
          <a:bodyPr>
            <a:normAutofit/>
          </a:bodyPr>
          <a:lstStyle/>
          <a:p>
            <a:r>
              <a:rPr lang="en-US" sz="2000" dirty="0"/>
              <a:t>Submit this form with all of your orders, mods/amendments, DD214  for the service period</a:t>
            </a:r>
          </a:p>
          <a:p>
            <a:endParaRPr lang="en-US" sz="2000" dirty="0"/>
          </a:p>
          <a:p>
            <a:r>
              <a:rPr lang="en-US" sz="2000" dirty="0"/>
              <a:t>If you do not RTD within the listed time frame, you will be separated from your position without any reemployment rights.</a:t>
            </a:r>
          </a:p>
        </p:txBody>
      </p:sp>
      <p:pic>
        <p:nvPicPr>
          <p:cNvPr id="4" name="Picture 3"/>
          <p:cNvPicPr>
            <a:picLocks noChangeAspect="1"/>
          </p:cNvPicPr>
          <p:nvPr/>
        </p:nvPicPr>
        <p:blipFill rotWithShape="1">
          <a:blip r:embed="rId2"/>
          <a:srcRect t="1303"/>
          <a:stretch/>
        </p:blipFill>
        <p:spPr>
          <a:xfrm>
            <a:off x="6657278" y="-1"/>
            <a:ext cx="5534723" cy="6858001"/>
          </a:xfrm>
          <a:prstGeom prst="rect">
            <a:avLst/>
          </a:prstGeom>
        </p:spPr>
      </p:pic>
      <p:sp>
        <p:nvSpPr>
          <p:cNvPr id="5" name="Rectangle 4"/>
          <p:cNvSpPr/>
          <p:nvPr/>
        </p:nvSpPr>
        <p:spPr>
          <a:xfrm>
            <a:off x="6972301" y="2118366"/>
            <a:ext cx="5219699" cy="10151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494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082" y="398579"/>
            <a:ext cx="4616018" cy="1325563"/>
          </a:xfrm>
        </p:spPr>
        <p:txBody>
          <a:bodyPr/>
          <a:lstStyle/>
          <a:p>
            <a:r>
              <a:rPr lang="en-US" b="1" dirty="0"/>
              <a:t>Determining your RTD Date</a:t>
            </a:r>
          </a:p>
        </p:txBody>
      </p:sp>
      <p:sp>
        <p:nvSpPr>
          <p:cNvPr id="3" name="Content Placeholder 2"/>
          <p:cNvSpPr>
            <a:spLocks noGrp="1"/>
          </p:cNvSpPr>
          <p:nvPr>
            <p:ph idx="1"/>
          </p:nvPr>
        </p:nvSpPr>
        <p:spPr>
          <a:xfrm>
            <a:off x="612560" y="1976545"/>
            <a:ext cx="5951790" cy="4351338"/>
          </a:xfrm>
        </p:spPr>
        <p:txBody>
          <a:bodyPr>
            <a:normAutofit/>
          </a:bodyPr>
          <a:lstStyle/>
          <a:p>
            <a:r>
              <a:rPr lang="en-US" sz="2000" dirty="0"/>
              <a:t>You must annotate what will be your first day back at work</a:t>
            </a:r>
          </a:p>
        </p:txBody>
      </p:sp>
      <p:pic>
        <p:nvPicPr>
          <p:cNvPr id="4" name="Picture 3"/>
          <p:cNvPicPr>
            <a:picLocks noChangeAspect="1"/>
          </p:cNvPicPr>
          <p:nvPr/>
        </p:nvPicPr>
        <p:blipFill rotWithShape="1">
          <a:blip r:embed="rId2"/>
          <a:srcRect t="1303"/>
          <a:stretch/>
        </p:blipFill>
        <p:spPr>
          <a:xfrm>
            <a:off x="6657278" y="-1"/>
            <a:ext cx="5534723" cy="6858001"/>
          </a:xfrm>
          <a:prstGeom prst="rect">
            <a:avLst/>
          </a:prstGeom>
        </p:spPr>
      </p:pic>
      <p:sp>
        <p:nvSpPr>
          <p:cNvPr id="5" name="Rectangle 4"/>
          <p:cNvSpPr/>
          <p:nvPr/>
        </p:nvSpPr>
        <p:spPr>
          <a:xfrm>
            <a:off x="6657278" y="3121975"/>
            <a:ext cx="5441795" cy="22306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85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Administrative Notes</a:t>
            </a:r>
          </a:p>
        </p:txBody>
      </p:sp>
      <p:sp>
        <p:nvSpPr>
          <p:cNvPr id="3" name="Content Placeholder 2"/>
          <p:cNvSpPr>
            <a:spLocks noGrp="1"/>
          </p:cNvSpPr>
          <p:nvPr>
            <p:ph idx="1"/>
          </p:nvPr>
        </p:nvSpPr>
        <p:spPr/>
        <p:txBody>
          <a:bodyPr>
            <a:normAutofit/>
          </a:bodyPr>
          <a:lstStyle/>
          <a:p>
            <a:r>
              <a:rPr lang="en-US" sz="2400" dirty="0"/>
              <a:t>Keep your microphone on mute unless called upon</a:t>
            </a:r>
          </a:p>
          <a:p>
            <a:r>
              <a:rPr lang="en-US" sz="2400" dirty="0"/>
              <a:t>Raise your hand if you have a question/ comment or use the chat bar</a:t>
            </a:r>
          </a:p>
          <a:p>
            <a:r>
              <a:rPr lang="en-US" sz="2400" dirty="0"/>
              <a:t>If you cannot see the slides, you can download from the HRO Website or let us know so we can email to you</a:t>
            </a:r>
          </a:p>
          <a:p>
            <a:endParaRPr lang="en-US" sz="2400" dirty="0"/>
          </a:p>
        </p:txBody>
      </p:sp>
    </p:spTree>
    <p:extLst>
      <p:ext uri="{BB962C8B-B14F-4D97-AF65-F5344CB8AC3E}">
        <p14:creationId xmlns:p14="http://schemas.microsoft.com/office/powerpoint/2010/main" val="896811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348" y="398579"/>
            <a:ext cx="4562752" cy="1325563"/>
          </a:xfrm>
        </p:spPr>
        <p:txBody>
          <a:bodyPr/>
          <a:lstStyle/>
          <a:p>
            <a:r>
              <a:rPr lang="en-US" b="1" dirty="0"/>
              <a:t>Reservist Differential</a:t>
            </a:r>
          </a:p>
        </p:txBody>
      </p:sp>
      <p:sp>
        <p:nvSpPr>
          <p:cNvPr id="3" name="Content Placeholder 2"/>
          <p:cNvSpPr>
            <a:spLocks noGrp="1"/>
          </p:cNvSpPr>
          <p:nvPr>
            <p:ph idx="1"/>
          </p:nvPr>
        </p:nvSpPr>
        <p:spPr>
          <a:xfrm>
            <a:off x="621437" y="1825625"/>
            <a:ext cx="5942913" cy="4932014"/>
          </a:xfrm>
        </p:spPr>
        <p:txBody>
          <a:bodyPr>
            <a:noAutofit/>
          </a:bodyPr>
          <a:lstStyle/>
          <a:p>
            <a:r>
              <a:rPr lang="en-US" altLang="en-US" sz="2000" dirty="0"/>
              <a:t>You will only receive this if you make less as a member of the military than you make as a civilian. </a:t>
            </a:r>
          </a:p>
          <a:p>
            <a:r>
              <a:rPr lang="en-US" altLang="en-US" sz="2000" dirty="0"/>
              <a:t>Federal employees who are in a leave without pay status due to a contingency operation will receive the difference in pay from their military pay to their civilian pay.</a:t>
            </a:r>
          </a:p>
          <a:p>
            <a:r>
              <a:rPr lang="en-US" altLang="en-US" sz="2000" dirty="0"/>
              <a:t>Your Military Pay includes Basic Pay, BAS, BAH, FSA-II, Hardship Location, Hostile Fire pay</a:t>
            </a:r>
          </a:p>
          <a:p>
            <a:r>
              <a:rPr lang="en-US" altLang="en-US" sz="2000" dirty="0"/>
              <a:t>You do not receive reservist differential if you use any type of leave during a pay period.  </a:t>
            </a:r>
          </a:p>
          <a:p>
            <a:endParaRPr lang="en-US" altLang="en-US" sz="1000" dirty="0"/>
          </a:p>
          <a:p>
            <a:pPr marL="0" indent="0">
              <a:buFontTx/>
              <a:buNone/>
            </a:pPr>
            <a:r>
              <a:rPr lang="en-US" altLang="en-US" sz="2000" dirty="0"/>
              <a:t>If an employee is entitled to reservist differential payment, upon returning to duty, the EMPLOYEE should provide any remaining military LESs and a copy of his/her DD 214 as soon as possible to the Employee Service Office.</a:t>
            </a:r>
          </a:p>
        </p:txBody>
      </p:sp>
      <p:pic>
        <p:nvPicPr>
          <p:cNvPr id="4" name="Picture 3"/>
          <p:cNvPicPr>
            <a:picLocks noChangeAspect="1"/>
          </p:cNvPicPr>
          <p:nvPr/>
        </p:nvPicPr>
        <p:blipFill rotWithShape="1">
          <a:blip r:embed="rId2"/>
          <a:srcRect t="1303"/>
          <a:stretch/>
        </p:blipFill>
        <p:spPr>
          <a:xfrm>
            <a:off x="6657278" y="-1"/>
            <a:ext cx="5534723" cy="6858001"/>
          </a:xfrm>
          <a:prstGeom prst="rect">
            <a:avLst/>
          </a:prstGeom>
        </p:spPr>
      </p:pic>
      <p:sp>
        <p:nvSpPr>
          <p:cNvPr id="5" name="Rectangle 4"/>
          <p:cNvSpPr/>
          <p:nvPr/>
        </p:nvSpPr>
        <p:spPr>
          <a:xfrm>
            <a:off x="6657278" y="5352585"/>
            <a:ext cx="5441795" cy="5798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518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348" y="398579"/>
            <a:ext cx="4562752" cy="1325563"/>
          </a:xfrm>
        </p:spPr>
        <p:txBody>
          <a:bodyPr/>
          <a:lstStyle/>
          <a:p>
            <a:r>
              <a:rPr lang="en-US" b="1" dirty="0"/>
              <a:t>FEHB</a:t>
            </a:r>
          </a:p>
        </p:txBody>
      </p:sp>
      <p:sp>
        <p:nvSpPr>
          <p:cNvPr id="3" name="Content Placeholder 2"/>
          <p:cNvSpPr>
            <a:spLocks noGrp="1"/>
          </p:cNvSpPr>
          <p:nvPr>
            <p:ph idx="1"/>
          </p:nvPr>
        </p:nvSpPr>
        <p:spPr>
          <a:xfrm>
            <a:off x="624467" y="1724142"/>
            <a:ext cx="5939884" cy="5133858"/>
          </a:xfrm>
        </p:spPr>
        <p:txBody>
          <a:bodyPr>
            <a:normAutofit fontScale="92500" lnSpcReduction="10000"/>
          </a:bodyPr>
          <a:lstStyle/>
          <a:p>
            <a:pPr marL="0" indent="0">
              <a:buFontTx/>
              <a:buNone/>
            </a:pPr>
            <a:r>
              <a:rPr lang="en-US" altLang="en-US" sz="1900" dirty="0"/>
              <a:t>Once you have Returned to Duty (RTD) you may enroll, cancel, or continue your (FEHB)</a:t>
            </a:r>
          </a:p>
          <a:p>
            <a:pPr marL="0" indent="0">
              <a:buFontTx/>
              <a:buNone/>
            </a:pPr>
            <a:r>
              <a:rPr lang="en-US" altLang="en-US" sz="1900" dirty="0"/>
              <a:t>   - If you choose to keep the FEHB election you had before you were placed in Absent-US you do not need to do anything but you can make changes to your existing FEHB</a:t>
            </a:r>
          </a:p>
          <a:p>
            <a:pPr marL="0" indent="0">
              <a:buFontTx/>
              <a:buNone/>
            </a:pPr>
            <a:r>
              <a:rPr lang="en-US" altLang="en-US" sz="1900" dirty="0"/>
              <a:t>If you choose to enroll in FEHB you have three Qualifying Life Events (QLE’s) on which you may enroll. </a:t>
            </a:r>
          </a:p>
          <a:p>
            <a:pPr marL="342900" indent="-342900">
              <a:buFontTx/>
              <a:buAutoNum type="arabicPeriod"/>
            </a:pPr>
            <a:r>
              <a:rPr lang="en-US" altLang="en-US" sz="1900" dirty="0"/>
              <a:t>Returning to Duty- QLE 1F- only if you cancelled FEHB when you were placed in Absent-US (AUS) . You may enroll up to 60 Days after you RTD.  Supporting documentation is your SF 50 for RTD. </a:t>
            </a:r>
          </a:p>
          <a:p>
            <a:pPr>
              <a:buNone/>
            </a:pPr>
            <a:r>
              <a:rPr lang="en-US" altLang="en-US" sz="1900" dirty="0"/>
              <a:t>2. When your Tricare converts to TAMPUS- QLE 1M- you may enroll up to 30 days before or 60 days after you are eligible for TAMPUS. Supporting documentation is a Tricare Certificate of Eligibility or DoD Dependent ID Card with a status of T-180.</a:t>
            </a:r>
          </a:p>
          <a:p>
            <a:pPr>
              <a:buNone/>
            </a:pPr>
            <a:r>
              <a:rPr lang="en-US" altLang="en-US" sz="1900" dirty="0"/>
              <a:t>3. When your TAMPUS ends- QLE 1M- you may enroll up to 30 days before or 60 days after you are eligible for TAMPUS. Supporting documentation is  your DoD Dependent ID Card with a status of T-180.</a:t>
            </a:r>
          </a:p>
          <a:p>
            <a:pPr marL="342900" indent="-342900">
              <a:buFontTx/>
              <a:buAutoNum type="arabicPeriod"/>
            </a:pPr>
            <a:endParaRPr lang="en-US" altLang="en-US" sz="1800" dirty="0"/>
          </a:p>
          <a:p>
            <a:pPr marL="0" indent="0">
              <a:buFontTx/>
              <a:buNone/>
            </a:pPr>
            <a:endParaRPr lang="en-US" altLang="en-US" sz="1800" dirty="0"/>
          </a:p>
        </p:txBody>
      </p:sp>
      <p:pic>
        <p:nvPicPr>
          <p:cNvPr id="6" name="Picture 5"/>
          <p:cNvPicPr>
            <a:picLocks noChangeAspect="1"/>
          </p:cNvPicPr>
          <p:nvPr/>
        </p:nvPicPr>
        <p:blipFill rotWithShape="1">
          <a:blip r:embed="rId2"/>
          <a:srcRect t="2616" r="2182" b="25873"/>
          <a:stretch/>
        </p:blipFill>
        <p:spPr>
          <a:xfrm>
            <a:off x="6657278" y="999674"/>
            <a:ext cx="5534722" cy="5898668"/>
          </a:xfrm>
          <a:prstGeom prst="rect">
            <a:avLst/>
          </a:prstGeom>
        </p:spPr>
      </p:pic>
      <p:pic>
        <p:nvPicPr>
          <p:cNvPr id="7" name="Picture 6"/>
          <p:cNvPicPr>
            <a:picLocks noChangeAspect="1"/>
          </p:cNvPicPr>
          <p:nvPr/>
        </p:nvPicPr>
        <p:blipFill rotWithShape="1">
          <a:blip r:embed="rId3"/>
          <a:srcRect l="3081" r="7633" b="23361"/>
          <a:stretch/>
        </p:blipFill>
        <p:spPr>
          <a:xfrm>
            <a:off x="6567139" y="0"/>
            <a:ext cx="5624861" cy="999674"/>
          </a:xfrm>
          <a:prstGeom prst="rect">
            <a:avLst/>
          </a:prstGeom>
        </p:spPr>
      </p:pic>
      <p:sp>
        <p:nvSpPr>
          <p:cNvPr id="5" name="Rectangle 4"/>
          <p:cNvSpPr/>
          <p:nvPr/>
        </p:nvSpPr>
        <p:spPr>
          <a:xfrm>
            <a:off x="6657278" y="80052"/>
            <a:ext cx="5441795" cy="25421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53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FEHB</a:t>
            </a:r>
          </a:p>
        </p:txBody>
      </p:sp>
      <p:sp>
        <p:nvSpPr>
          <p:cNvPr id="3" name="Content Placeholder 2"/>
          <p:cNvSpPr>
            <a:spLocks noGrp="1"/>
          </p:cNvSpPr>
          <p:nvPr>
            <p:ph idx="1"/>
          </p:nvPr>
        </p:nvSpPr>
        <p:spPr>
          <a:xfrm>
            <a:off x="578224" y="1690688"/>
            <a:ext cx="11026588" cy="5073183"/>
          </a:xfrm>
        </p:spPr>
        <p:txBody>
          <a:bodyPr>
            <a:normAutofit/>
          </a:bodyPr>
          <a:lstStyle/>
          <a:p>
            <a:pPr marL="0" indent="0">
              <a:buNone/>
            </a:pPr>
            <a:r>
              <a:rPr lang="en-US" sz="2000" dirty="0"/>
              <a:t>You may  choose to cancel your FEHB coverage because you are eligible for TAMPUS (QLE 1M). If you choose to cancel It must be completed through ABC-C. The cancellation becomes effective the last day in the pay period in which we receive it without a 31 day grace period. </a:t>
            </a:r>
          </a:p>
          <a:p>
            <a:pPr marL="0" indent="0">
              <a:buNone/>
            </a:pPr>
            <a:endParaRPr lang="en-US" sz="2000" dirty="0"/>
          </a:p>
          <a:p>
            <a:pPr>
              <a:lnSpc>
                <a:spcPct val="80000"/>
              </a:lnSpc>
              <a:buFontTx/>
              <a:buNone/>
            </a:pPr>
            <a:r>
              <a:rPr lang="en-US" altLang="en-US" sz="2000" dirty="0"/>
              <a:t>- If you transfer to another Federal agency, your cancellation follows you to that agency.</a:t>
            </a:r>
          </a:p>
          <a:p>
            <a:pPr>
              <a:lnSpc>
                <a:spcPct val="80000"/>
              </a:lnSpc>
              <a:buFontTx/>
              <a:buChar char="-"/>
            </a:pPr>
            <a:r>
              <a:rPr lang="en-US" altLang="en-US" sz="2000" dirty="0"/>
              <a:t>If you separate from your employment, you will not be eligible for temporary continuation of coverage (TCC).</a:t>
            </a:r>
          </a:p>
          <a:p>
            <a:pPr>
              <a:lnSpc>
                <a:spcPct val="80000"/>
              </a:lnSpc>
              <a:buFontTx/>
              <a:buChar char="-"/>
            </a:pPr>
            <a:r>
              <a:rPr lang="en-US" altLang="en-US" sz="2000" dirty="0"/>
              <a:t>If you retire, you will not have an FEHB enrollment to continue into retirement. </a:t>
            </a:r>
          </a:p>
          <a:p>
            <a:pPr>
              <a:lnSpc>
                <a:spcPct val="80000"/>
              </a:lnSpc>
              <a:buFontTx/>
              <a:buChar char="-"/>
            </a:pPr>
            <a:r>
              <a:rPr lang="en-US" altLang="en-US" sz="2000" dirty="0"/>
              <a:t>If have a break in health benefit coverage by a federal health benefit program within 5 years from the date of retirement you may not be eligible for FEHB after your retirement . </a:t>
            </a:r>
          </a:p>
          <a:p>
            <a:pPr>
              <a:lnSpc>
                <a:spcPct val="80000"/>
              </a:lnSpc>
              <a:buFontTx/>
              <a:buChar char="-"/>
            </a:pPr>
            <a:r>
              <a:rPr lang="en-US" altLang="en-US" sz="2000" dirty="0"/>
              <a:t>You may not reenroll in FEHB until you loose your TAMP coverage or have another qualifying life event (QLE) that permits enrollment, or until the next FEHB Open Season.</a:t>
            </a:r>
          </a:p>
          <a:p>
            <a:endParaRPr lang="en-US" sz="2000" dirty="0"/>
          </a:p>
        </p:txBody>
      </p:sp>
    </p:spTree>
    <p:extLst>
      <p:ext uri="{BB962C8B-B14F-4D97-AF65-F5344CB8AC3E}">
        <p14:creationId xmlns:p14="http://schemas.microsoft.com/office/powerpoint/2010/main" val="3835480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326" y="365125"/>
            <a:ext cx="4633774" cy="1325563"/>
          </a:xfrm>
        </p:spPr>
        <p:txBody>
          <a:bodyPr/>
          <a:lstStyle/>
          <a:p>
            <a:r>
              <a:rPr lang="en-US" b="1" dirty="0"/>
              <a:t>RTD Packet cont’d</a:t>
            </a:r>
          </a:p>
        </p:txBody>
      </p:sp>
      <p:sp>
        <p:nvSpPr>
          <p:cNvPr id="8" name="Content Placeholder 7"/>
          <p:cNvSpPr>
            <a:spLocks noGrp="1"/>
          </p:cNvSpPr>
          <p:nvPr>
            <p:ph sz="half" idx="1"/>
          </p:nvPr>
        </p:nvSpPr>
        <p:spPr>
          <a:xfrm>
            <a:off x="594804" y="1825625"/>
            <a:ext cx="5876618" cy="4351338"/>
          </a:xfrm>
        </p:spPr>
        <p:txBody>
          <a:bodyPr/>
          <a:lstStyle/>
          <a:p>
            <a:pPr marL="0" indent="0">
              <a:buNone/>
            </a:pPr>
            <a:r>
              <a:rPr lang="en-US" sz="2000" dirty="0"/>
              <a:t>Initial each section for FSA, FLTCIP, FEDVIP, FEGLI, NGAUS or N/A if not applicable </a:t>
            </a:r>
          </a:p>
          <a:p>
            <a:pPr marL="0" indent="0">
              <a:buNone/>
            </a:pPr>
            <a:endParaRPr lang="en-US" sz="2000" dirty="0"/>
          </a:p>
          <a:p>
            <a:pPr marL="0" indent="0">
              <a:buNone/>
            </a:pPr>
            <a:r>
              <a:rPr lang="en-US" sz="2000" dirty="0"/>
              <a:t>If you would like to change your coverage on those benefits, the contact information has been provided to you. </a:t>
            </a:r>
          </a:p>
          <a:p>
            <a:pPr marL="0" indent="0">
              <a:buNone/>
            </a:pPr>
            <a:endParaRPr lang="en-US" dirty="0"/>
          </a:p>
        </p:txBody>
      </p:sp>
      <p:pic>
        <p:nvPicPr>
          <p:cNvPr id="6" name="Picture 5"/>
          <p:cNvPicPr>
            <a:picLocks noChangeAspect="1"/>
          </p:cNvPicPr>
          <p:nvPr/>
        </p:nvPicPr>
        <p:blipFill rotWithShape="1">
          <a:blip r:embed="rId2"/>
          <a:srcRect t="2616" r="2182"/>
          <a:stretch/>
        </p:blipFill>
        <p:spPr>
          <a:xfrm>
            <a:off x="6471422" y="0"/>
            <a:ext cx="5720577" cy="6858000"/>
          </a:xfrm>
          <a:prstGeom prst="rect">
            <a:avLst/>
          </a:prstGeom>
        </p:spPr>
      </p:pic>
    </p:spTree>
    <p:extLst>
      <p:ext uri="{BB962C8B-B14F-4D97-AF65-F5344CB8AC3E}">
        <p14:creationId xmlns:p14="http://schemas.microsoft.com/office/powerpoint/2010/main" val="1737262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470" y="365125"/>
            <a:ext cx="4571630" cy="1325563"/>
          </a:xfrm>
        </p:spPr>
        <p:txBody>
          <a:bodyPr/>
          <a:lstStyle/>
          <a:p>
            <a:r>
              <a:rPr lang="en-US" b="1" dirty="0"/>
              <a:t>TSP</a:t>
            </a:r>
          </a:p>
        </p:txBody>
      </p:sp>
      <p:sp>
        <p:nvSpPr>
          <p:cNvPr id="8" name="Content Placeholder 7"/>
          <p:cNvSpPr>
            <a:spLocks noGrp="1"/>
          </p:cNvSpPr>
          <p:nvPr>
            <p:ph sz="half" idx="1"/>
          </p:nvPr>
        </p:nvSpPr>
        <p:spPr>
          <a:xfrm>
            <a:off x="605118" y="1690688"/>
            <a:ext cx="5528982" cy="4486275"/>
          </a:xfrm>
        </p:spPr>
        <p:txBody>
          <a:bodyPr>
            <a:normAutofit fontScale="92500" lnSpcReduction="10000"/>
          </a:bodyPr>
          <a:lstStyle/>
          <a:p>
            <a:pPr marL="0" indent="0">
              <a:buFontTx/>
              <a:buNone/>
            </a:pPr>
            <a:r>
              <a:rPr lang="en-US" altLang="en-US" sz="2200" dirty="0"/>
              <a:t>If you choose not to submit an application to make Retroactive TSP Contributions you will not be eligible for any matching TSP contributions that you would have received if you had not been placed in an Absent-US status. </a:t>
            </a:r>
          </a:p>
          <a:p>
            <a:pPr marL="0" indent="0">
              <a:buFontTx/>
              <a:buNone/>
            </a:pPr>
            <a:endParaRPr lang="en-US" altLang="en-US" sz="2200" dirty="0"/>
          </a:p>
          <a:p>
            <a:pPr marL="0" indent="0">
              <a:buNone/>
            </a:pPr>
            <a:r>
              <a:rPr lang="en-US" altLang="en-US" sz="2200" b="1" dirty="0">
                <a:solidFill>
                  <a:srgbClr val="FF0000"/>
                </a:solidFill>
              </a:rPr>
              <a:t>DEADLINE-   TSP ACTIONS MUST BE INITIATED WITHIN 60 DAYS OF YOUR RETURN TO A TECHNICIAN STATUS.</a:t>
            </a:r>
          </a:p>
          <a:p>
            <a:pPr marL="609600" indent="-609600" algn="ctr">
              <a:buNone/>
            </a:pPr>
            <a:endParaRPr lang="en-US" altLang="en-US" sz="2400" b="1" dirty="0">
              <a:solidFill>
                <a:srgbClr val="FF0000"/>
              </a:solidFill>
            </a:endParaRPr>
          </a:p>
          <a:p>
            <a:pPr marL="0" indent="0">
              <a:buNone/>
            </a:pPr>
            <a:r>
              <a:rPr lang="en-US" altLang="en-US" sz="2200" dirty="0"/>
              <a:t>Three Types of TSP Contributions: </a:t>
            </a:r>
            <a:br>
              <a:rPr lang="en-US" altLang="en-US" sz="2200" dirty="0"/>
            </a:br>
            <a:r>
              <a:rPr lang="en-US" altLang="en-US" sz="2200" dirty="0"/>
              <a:t>1.) Agency Automatic 1%</a:t>
            </a:r>
          </a:p>
          <a:p>
            <a:pPr marL="0" indent="0">
              <a:buNone/>
            </a:pPr>
            <a:r>
              <a:rPr lang="en-US" altLang="en-US" sz="2200" dirty="0"/>
              <a:t>2.) TSP Employee Contributions</a:t>
            </a:r>
          </a:p>
          <a:p>
            <a:pPr marL="0" indent="0">
              <a:buNone/>
            </a:pPr>
            <a:r>
              <a:rPr lang="en-US" altLang="en-US" sz="2200" dirty="0"/>
              <a:t>3.) TSP Agency Matching Contributions</a:t>
            </a:r>
          </a:p>
          <a:p>
            <a:pPr marL="0" indent="0">
              <a:buFontTx/>
              <a:buNone/>
            </a:pPr>
            <a:endParaRPr lang="en-US" altLang="en-US" dirty="0"/>
          </a:p>
          <a:p>
            <a:pPr marL="0" indent="0">
              <a:buNone/>
            </a:pPr>
            <a:endParaRPr lang="en-US" dirty="0"/>
          </a:p>
        </p:txBody>
      </p:sp>
      <p:pic>
        <p:nvPicPr>
          <p:cNvPr id="3" name="Picture 2"/>
          <p:cNvPicPr>
            <a:picLocks noChangeAspect="1"/>
          </p:cNvPicPr>
          <p:nvPr/>
        </p:nvPicPr>
        <p:blipFill>
          <a:blip r:embed="rId2"/>
          <a:stretch>
            <a:fillRect/>
          </a:stretch>
        </p:blipFill>
        <p:spPr>
          <a:xfrm>
            <a:off x="6096000" y="0"/>
            <a:ext cx="6096000" cy="5410200"/>
          </a:xfrm>
          <a:prstGeom prst="rect">
            <a:avLst/>
          </a:prstGeom>
        </p:spPr>
      </p:pic>
      <p:sp>
        <p:nvSpPr>
          <p:cNvPr id="7" name="Rectangle 6"/>
          <p:cNvSpPr/>
          <p:nvPr/>
        </p:nvSpPr>
        <p:spPr>
          <a:xfrm>
            <a:off x="6423102" y="162977"/>
            <a:ext cx="5638910" cy="31181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210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cs typeface="Times New Roman" panose="02020603050405020304" pitchFamily="18" charset="0"/>
              </a:rPr>
              <a:t>Agency Automatic 1% (FERS Only)</a:t>
            </a:r>
          </a:p>
        </p:txBody>
      </p:sp>
      <p:sp>
        <p:nvSpPr>
          <p:cNvPr id="6" name="Content Placeholder 5"/>
          <p:cNvSpPr>
            <a:spLocks noGrp="1"/>
          </p:cNvSpPr>
          <p:nvPr>
            <p:ph idx="1"/>
          </p:nvPr>
        </p:nvSpPr>
        <p:spPr/>
        <p:txBody>
          <a:bodyPr/>
          <a:lstStyle/>
          <a:p>
            <a:pPr marL="0" indent="0">
              <a:buNone/>
            </a:pPr>
            <a:r>
              <a:rPr lang="en-US" altLang="en-US" sz="2000" dirty="0">
                <a:cs typeface="Times New Roman" panose="02020603050405020304" pitchFamily="18" charset="0"/>
              </a:rPr>
              <a:t>This is a contribution this agency puts in your TSP account based on your salary whether you contribute or not. You are entitled to YOUR automatic 1% agency contribution upon your return to duty. This is calculated by TSP and may take several months to show up in your TSP account. </a:t>
            </a:r>
          </a:p>
          <a:p>
            <a:pPr>
              <a:buNone/>
            </a:pPr>
            <a:endParaRPr lang="en-US" altLang="en-US" sz="2000" dirty="0">
              <a:cs typeface="Times New Roman" panose="02020603050405020304" pitchFamily="18" charset="0"/>
            </a:endParaRPr>
          </a:p>
          <a:p>
            <a:pPr>
              <a:buNone/>
            </a:pPr>
            <a:r>
              <a:rPr lang="en-US" altLang="en-US" sz="2000" dirty="0">
                <a:cs typeface="Times New Roman" panose="02020603050405020304" pitchFamily="18" charset="0"/>
              </a:rPr>
              <a:t>This is automatic and you do </a:t>
            </a:r>
            <a:r>
              <a:rPr lang="en-US" altLang="en-US" sz="2000" u="sng" dirty="0">
                <a:cs typeface="Times New Roman" panose="02020603050405020304" pitchFamily="18" charset="0"/>
              </a:rPr>
              <a:t>not</a:t>
            </a:r>
            <a:r>
              <a:rPr lang="en-US" altLang="en-US" sz="2000" dirty="0">
                <a:cs typeface="Times New Roman" panose="02020603050405020304" pitchFamily="18" charset="0"/>
              </a:rPr>
              <a:t> need to fill out anything to receive the Agency Automatic 1%. </a:t>
            </a:r>
          </a:p>
          <a:p>
            <a:pPr marL="0" indent="0">
              <a:buNone/>
            </a:pPr>
            <a:endParaRPr lang="en-US" dirty="0"/>
          </a:p>
        </p:txBody>
      </p:sp>
    </p:spTree>
    <p:extLst>
      <p:ext uri="{BB962C8B-B14F-4D97-AF65-F5344CB8AC3E}">
        <p14:creationId xmlns:p14="http://schemas.microsoft.com/office/powerpoint/2010/main" val="2725405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cs typeface="Times New Roman" panose="02020603050405020304" pitchFamily="18" charset="0"/>
              </a:rPr>
              <a:t>Make-up Employee Contributions</a:t>
            </a:r>
          </a:p>
        </p:txBody>
      </p:sp>
      <p:sp>
        <p:nvSpPr>
          <p:cNvPr id="6" name="Content Placeholder 5"/>
          <p:cNvSpPr>
            <a:spLocks noGrp="1"/>
          </p:cNvSpPr>
          <p:nvPr>
            <p:ph idx="1"/>
          </p:nvPr>
        </p:nvSpPr>
        <p:spPr/>
        <p:txBody>
          <a:bodyPr>
            <a:noAutofit/>
          </a:bodyPr>
          <a:lstStyle/>
          <a:p>
            <a:pPr>
              <a:buNone/>
            </a:pPr>
            <a:r>
              <a:rPr lang="en-US" altLang="en-US" sz="2000" dirty="0">
                <a:cs typeface="Times New Roman" panose="02020603050405020304" pitchFamily="18" charset="0"/>
              </a:rPr>
              <a:t>If you were placed in Absent-US (LWOP-US)  you can make up contributions from the periods your were in Absent-US (LWOP-US) . </a:t>
            </a:r>
          </a:p>
          <a:p>
            <a:pPr>
              <a:buNone/>
            </a:pPr>
            <a:endParaRPr lang="en-US" altLang="en-US" sz="2000" dirty="0">
              <a:cs typeface="Times New Roman" panose="02020603050405020304" pitchFamily="18" charset="0"/>
            </a:endParaRPr>
          </a:p>
          <a:p>
            <a:pPr>
              <a:buNone/>
            </a:pPr>
            <a:r>
              <a:rPr lang="en-US" altLang="en-US" sz="2000" dirty="0">
                <a:cs typeface="Times New Roman" panose="02020603050405020304" pitchFamily="18" charset="0"/>
              </a:rPr>
              <a:t>-   Contributions will be based on the TSP-1 on file or one submitted with your paperwork. Please fill out and attach USERRA RETROACTIVE TSP CONTRIBUTIONS form, if applicable. </a:t>
            </a:r>
          </a:p>
          <a:p>
            <a:pPr>
              <a:buNone/>
            </a:pPr>
            <a:r>
              <a:rPr lang="en-US" altLang="en-US" sz="2000" dirty="0">
                <a:cs typeface="Times New Roman" panose="02020603050405020304" pitchFamily="18" charset="0"/>
              </a:rPr>
              <a:t>     </a:t>
            </a:r>
          </a:p>
          <a:p>
            <a:pPr>
              <a:buFontTx/>
              <a:buChar char="-"/>
            </a:pPr>
            <a:r>
              <a:rPr lang="en-US" altLang="en-US" sz="2000" dirty="0">
                <a:cs typeface="Times New Roman" panose="02020603050405020304" pitchFamily="18" charset="0"/>
              </a:rPr>
              <a:t>Make-up contributions will be deducted from your civilian LES. You can choose to spread your deductions out for up to 2 times the amount of pay periods you were gone. This means your TSP contributions will be combined on your LES. </a:t>
            </a:r>
          </a:p>
          <a:p>
            <a:pPr>
              <a:buFontTx/>
              <a:buChar char="-"/>
            </a:pPr>
            <a:endParaRPr lang="en-US" altLang="en-US" sz="2000" dirty="0">
              <a:cs typeface="Times New Roman" panose="02020603050405020304" pitchFamily="18" charset="0"/>
            </a:endParaRPr>
          </a:p>
          <a:p>
            <a:pPr marL="0" indent="0">
              <a:buNone/>
            </a:pPr>
            <a:r>
              <a:rPr lang="en-US" altLang="en-US" sz="2000" dirty="0">
                <a:cs typeface="Times New Roman" panose="02020603050405020304" pitchFamily="18" charset="0"/>
              </a:rPr>
              <a:t>*Can be found on our HRO Website: </a:t>
            </a:r>
          </a:p>
          <a:p>
            <a:pPr marL="0" indent="0">
              <a:buNone/>
            </a:pPr>
            <a:r>
              <a:rPr lang="en-US" altLang="en-US" sz="2000" dirty="0">
                <a:cs typeface="Times New Roman" panose="02020603050405020304" pitchFamily="18" charset="0"/>
              </a:rPr>
              <a:t>https://dod.hawaii.gov/hro/files/2020/06/Retro-TSP-upon-RTD-Revised-June-2012.pdf</a:t>
            </a:r>
          </a:p>
          <a:p>
            <a:pPr>
              <a:buFontTx/>
              <a:buChar char="-"/>
            </a:pPr>
            <a:endParaRPr lang="en-US" altLang="en-US" sz="2000" dirty="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1541436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TSP cont’d</a:t>
            </a:r>
          </a:p>
        </p:txBody>
      </p:sp>
      <p:sp>
        <p:nvSpPr>
          <p:cNvPr id="6" name="Content Placeholder 5"/>
          <p:cNvSpPr>
            <a:spLocks noGrp="1"/>
          </p:cNvSpPr>
          <p:nvPr>
            <p:ph idx="1"/>
          </p:nvPr>
        </p:nvSpPr>
        <p:spPr>
          <a:xfrm>
            <a:off x="838200" y="1825625"/>
            <a:ext cx="10515600" cy="4897904"/>
          </a:xfrm>
        </p:spPr>
        <p:txBody>
          <a:bodyPr>
            <a:normAutofit lnSpcReduction="10000"/>
          </a:bodyPr>
          <a:lstStyle/>
          <a:p>
            <a:pPr>
              <a:buNone/>
            </a:pPr>
            <a:r>
              <a:rPr lang="en-US" altLang="en-US" sz="2000" b="1" dirty="0">
                <a:cs typeface="Times New Roman" panose="02020603050405020304" pitchFamily="18" charset="0"/>
              </a:rPr>
              <a:t>What Are Make-up Matching Contributions?</a:t>
            </a:r>
          </a:p>
          <a:p>
            <a:pPr marL="0" indent="0">
              <a:buNone/>
            </a:pPr>
            <a:r>
              <a:rPr lang="en-US" altLang="en-US" sz="2000" dirty="0">
                <a:cs typeface="Times New Roman" panose="02020603050405020304" pitchFamily="18" charset="0"/>
              </a:rPr>
              <a:t>This is calculated by TSP based on your civilian salary. Full matching for the first 3% and half matching for the 4th and 5th percent of your civilian pay. Make-up Matching contributions will be allocated according to the most current disbursement or in the G fund only. </a:t>
            </a:r>
          </a:p>
          <a:p>
            <a:pPr>
              <a:buNone/>
            </a:pPr>
            <a:endParaRPr lang="en-US" altLang="en-US" sz="2000" dirty="0">
              <a:cs typeface="Times New Roman" panose="02020603050405020304" pitchFamily="18" charset="0"/>
            </a:endParaRPr>
          </a:p>
          <a:p>
            <a:pPr>
              <a:buNone/>
            </a:pPr>
            <a:r>
              <a:rPr lang="en-US" altLang="en-US" sz="2000" b="1" dirty="0">
                <a:cs typeface="Times New Roman" panose="02020603050405020304" pitchFamily="18" charset="0"/>
              </a:rPr>
              <a:t>How do I receive Make-Up Matching Contributions?</a:t>
            </a:r>
          </a:p>
          <a:p>
            <a:pPr marL="0" indent="0">
              <a:buNone/>
            </a:pPr>
            <a:r>
              <a:rPr lang="en-US" altLang="en-US" sz="2000" dirty="0">
                <a:cs typeface="Times New Roman" panose="02020603050405020304" pitchFamily="18" charset="0"/>
              </a:rPr>
              <a:t>You can only receive matching contributions if you make up your civilian employee contributions or if you contributed to TSP on your military side. </a:t>
            </a:r>
          </a:p>
          <a:p>
            <a:pPr marL="0" indent="0">
              <a:buNone/>
            </a:pPr>
            <a:endParaRPr lang="en-US" altLang="en-US" sz="2000" dirty="0">
              <a:cs typeface="Times New Roman" panose="02020603050405020304" pitchFamily="18" charset="0"/>
            </a:endParaRPr>
          </a:p>
          <a:p>
            <a:pPr marL="0" indent="0">
              <a:buNone/>
            </a:pPr>
            <a:r>
              <a:rPr lang="en-US" altLang="en-US" sz="2000" dirty="0">
                <a:cs typeface="Times New Roman" panose="02020603050405020304" pitchFamily="18" charset="0"/>
              </a:rPr>
              <a:t>If you contributed to TSP on your military side all your military LESs or MMPA print out must be provided with your TSP makeup contribution paperwork. </a:t>
            </a:r>
          </a:p>
          <a:p>
            <a:pPr marL="0" indent="0">
              <a:buNone/>
            </a:pPr>
            <a:endParaRPr lang="en-US" altLang="en-US" sz="2000" dirty="0">
              <a:cs typeface="Times New Roman" panose="02020603050405020304" pitchFamily="18" charset="0"/>
            </a:endParaRPr>
          </a:p>
          <a:p>
            <a:pPr marL="0" indent="0">
              <a:buNone/>
            </a:pPr>
            <a:r>
              <a:rPr lang="en-US" altLang="en-US" sz="2000" dirty="0">
                <a:cs typeface="Times New Roman" panose="02020603050405020304" pitchFamily="18" charset="0"/>
              </a:rPr>
              <a:t>You may receive matching contributions based on your military TSP contributions </a:t>
            </a:r>
            <a:r>
              <a:rPr lang="en-US" altLang="en-US" sz="2000" b="1" dirty="0">
                <a:cs typeface="Times New Roman" panose="02020603050405020304" pitchFamily="18" charset="0"/>
              </a:rPr>
              <a:t>without making up </a:t>
            </a:r>
            <a:r>
              <a:rPr lang="en-US" altLang="en-US" sz="2000" b="1" u="sng" dirty="0">
                <a:cs typeface="Times New Roman" panose="02020603050405020304" pitchFamily="18" charset="0"/>
              </a:rPr>
              <a:t>employee</a:t>
            </a:r>
            <a:r>
              <a:rPr lang="en-US" altLang="en-US" sz="2000" b="1" dirty="0">
                <a:cs typeface="Times New Roman" panose="02020603050405020304" pitchFamily="18" charset="0"/>
              </a:rPr>
              <a:t> contributions</a:t>
            </a:r>
            <a:r>
              <a:rPr lang="en-US" altLang="en-US" sz="2000" dirty="0">
                <a:cs typeface="Times New Roman" panose="02020603050405020304" pitchFamily="18" charset="0"/>
              </a:rPr>
              <a:t>. This is free money and no money will be taken out of your LES.</a:t>
            </a:r>
          </a:p>
        </p:txBody>
      </p:sp>
    </p:spTree>
    <p:extLst>
      <p:ext uri="{BB962C8B-B14F-4D97-AF65-F5344CB8AC3E}">
        <p14:creationId xmlns:p14="http://schemas.microsoft.com/office/powerpoint/2010/main" val="4001783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959" y="365125"/>
            <a:ext cx="4569042" cy="1325563"/>
          </a:xfrm>
        </p:spPr>
        <p:txBody>
          <a:bodyPr/>
          <a:lstStyle/>
          <a:p>
            <a:r>
              <a:rPr lang="en-US" b="1" dirty="0"/>
              <a:t>Military Service </a:t>
            </a:r>
            <a:br>
              <a:rPr lang="en-US" b="1" dirty="0"/>
            </a:br>
            <a:r>
              <a:rPr lang="en-US" b="1" dirty="0"/>
              <a:t>Deposit</a:t>
            </a:r>
          </a:p>
        </p:txBody>
      </p:sp>
      <p:sp>
        <p:nvSpPr>
          <p:cNvPr id="8" name="Content Placeholder 7"/>
          <p:cNvSpPr>
            <a:spLocks noGrp="1"/>
          </p:cNvSpPr>
          <p:nvPr>
            <p:ph sz="half" idx="1"/>
          </p:nvPr>
        </p:nvSpPr>
        <p:spPr>
          <a:xfrm>
            <a:off x="403413" y="1750639"/>
            <a:ext cx="5692587" cy="4932549"/>
          </a:xfrm>
        </p:spPr>
        <p:txBody>
          <a:bodyPr>
            <a:normAutofit/>
          </a:bodyPr>
          <a:lstStyle/>
          <a:p>
            <a:pPr marL="0" indent="0">
              <a:buFontTx/>
              <a:buNone/>
            </a:pPr>
            <a:r>
              <a:rPr lang="en-US" altLang="en-US" sz="2200" dirty="0"/>
              <a:t>If you are a Federal Employee Retirement System (</a:t>
            </a:r>
            <a:r>
              <a:rPr lang="en-US" altLang="en-US" sz="2200" b="1" dirty="0"/>
              <a:t>FERS</a:t>
            </a:r>
            <a:r>
              <a:rPr lang="en-US" altLang="en-US" sz="2200" dirty="0"/>
              <a:t>) or Civilian Service Retirement System (</a:t>
            </a:r>
            <a:r>
              <a:rPr lang="en-US" altLang="en-US" sz="2200" b="1" dirty="0"/>
              <a:t>CSRS</a:t>
            </a:r>
            <a:r>
              <a:rPr lang="en-US" altLang="en-US" sz="2200" dirty="0"/>
              <a:t>) employee, the period of Absent-US for military duty is creditable toward potential civilian retirement only if you make a service-credit deposit to cover this period of service. </a:t>
            </a:r>
          </a:p>
          <a:p>
            <a:pPr marL="0" indent="0">
              <a:buFontTx/>
              <a:buNone/>
            </a:pPr>
            <a:endParaRPr lang="en-US" altLang="en-US" sz="2200" dirty="0"/>
          </a:p>
          <a:p>
            <a:pPr marL="0" indent="0">
              <a:buFontTx/>
              <a:buNone/>
            </a:pPr>
            <a:r>
              <a:rPr lang="en-US" altLang="en-US" sz="2200" dirty="0"/>
              <a:t>Step-by-Step directions for military service deposit are available on our website at: https://dod.hawaii.gov/hro/military-service-deposit-2/</a:t>
            </a:r>
          </a:p>
          <a:p>
            <a:pPr marL="0" indent="0">
              <a:buFontTx/>
              <a:buNone/>
            </a:pPr>
            <a:endParaRPr lang="en-US" altLang="en-US" dirty="0"/>
          </a:p>
          <a:p>
            <a:pPr marL="0" indent="0">
              <a:buNone/>
            </a:pPr>
            <a:endParaRPr lang="en-US" dirty="0"/>
          </a:p>
        </p:txBody>
      </p:sp>
      <p:pic>
        <p:nvPicPr>
          <p:cNvPr id="3" name="Picture 2"/>
          <p:cNvPicPr>
            <a:picLocks noChangeAspect="1"/>
          </p:cNvPicPr>
          <p:nvPr/>
        </p:nvPicPr>
        <p:blipFill>
          <a:blip r:embed="rId2"/>
          <a:stretch>
            <a:fillRect/>
          </a:stretch>
        </p:blipFill>
        <p:spPr>
          <a:xfrm>
            <a:off x="6096000" y="0"/>
            <a:ext cx="6096000" cy="5410200"/>
          </a:xfrm>
          <a:prstGeom prst="rect">
            <a:avLst/>
          </a:prstGeom>
        </p:spPr>
      </p:pic>
      <p:sp>
        <p:nvSpPr>
          <p:cNvPr id="7" name="Rectangle 6"/>
          <p:cNvSpPr/>
          <p:nvPr/>
        </p:nvSpPr>
        <p:spPr>
          <a:xfrm>
            <a:off x="6320118" y="3228907"/>
            <a:ext cx="5768788" cy="7648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570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p>
        </p:txBody>
      </p:sp>
      <p:sp>
        <p:nvSpPr>
          <p:cNvPr id="3" name="Content Placeholder 2"/>
          <p:cNvSpPr>
            <a:spLocks noGrp="1"/>
          </p:cNvSpPr>
          <p:nvPr>
            <p:ph idx="1"/>
          </p:nvPr>
        </p:nvSpPr>
        <p:spPr/>
        <p:txBody>
          <a:bodyPr>
            <a:normAutofit/>
          </a:bodyPr>
          <a:lstStyle/>
          <a:p>
            <a:r>
              <a:rPr lang="en-US" sz="2400" dirty="0">
                <a:solidFill>
                  <a:prstClr val="black"/>
                </a:solidFill>
                <a:cs typeface="Arial" panose="020B0604020202020204" pitchFamily="34" charset="0"/>
              </a:rPr>
              <a:t> NGB USERAA Guide Dated 12 February 2016</a:t>
            </a:r>
          </a:p>
          <a:p>
            <a:r>
              <a:rPr lang="en-US" sz="2400" dirty="0">
                <a:solidFill>
                  <a:prstClr val="black"/>
                </a:solidFill>
                <a:cs typeface="Arial" panose="020B0604020202020204" pitchFamily="34" charset="0"/>
              </a:rPr>
              <a:t> Chapter 43 Title 38 U.S.C.</a:t>
            </a:r>
          </a:p>
          <a:p>
            <a:r>
              <a:rPr lang="en-US" sz="2400" dirty="0">
                <a:solidFill>
                  <a:prstClr val="black"/>
                </a:solidFill>
                <a:cs typeface="Arial" panose="020B0604020202020204" pitchFamily="34" charset="0"/>
              </a:rPr>
              <a:t> 5 CFR 353, 20 CFR Part 1002</a:t>
            </a:r>
          </a:p>
          <a:p>
            <a:r>
              <a:rPr lang="en-US" sz="2400" dirty="0">
                <a:solidFill>
                  <a:prstClr val="black"/>
                </a:solidFill>
                <a:cs typeface="Arial" panose="020B0604020202020204" pitchFamily="34" charset="0"/>
              </a:rPr>
              <a:t> Uniformed Employment and Reemployment Act of 1994</a:t>
            </a:r>
          </a:p>
          <a:p>
            <a:endParaRPr lang="en-US" sz="2400" dirty="0"/>
          </a:p>
        </p:txBody>
      </p:sp>
    </p:spTree>
    <p:extLst>
      <p:ext uri="{BB962C8B-B14F-4D97-AF65-F5344CB8AC3E}">
        <p14:creationId xmlns:p14="http://schemas.microsoft.com/office/powerpoint/2010/main" val="107446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normAutofit/>
          </a:bodyPr>
          <a:lstStyle/>
          <a:p>
            <a:r>
              <a:rPr lang="en-US" sz="2400" dirty="0"/>
              <a:t>What is USERRA?</a:t>
            </a:r>
          </a:p>
          <a:p>
            <a:r>
              <a:rPr lang="en-US" sz="2400" dirty="0"/>
              <a:t>USERRA: Absent – Uniformed Services Packet Overview</a:t>
            </a:r>
          </a:p>
          <a:p>
            <a:r>
              <a:rPr lang="en-US" sz="2400" dirty="0"/>
              <a:t>USERRA: Return-to-Duty Packet Overview</a:t>
            </a:r>
          </a:p>
        </p:txBody>
      </p:sp>
    </p:spTree>
    <p:extLst>
      <p:ext uri="{BB962C8B-B14F-4D97-AF65-F5344CB8AC3E}">
        <p14:creationId xmlns:p14="http://schemas.microsoft.com/office/powerpoint/2010/main" val="3090003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2" y="1736724"/>
            <a:ext cx="5212976" cy="1325563"/>
          </a:xfrm>
        </p:spPr>
        <p:txBody>
          <a:bodyPr/>
          <a:lstStyle/>
          <a:p>
            <a:r>
              <a:rPr lang="en-US" b="1" dirty="0"/>
              <a:t>Additional </a:t>
            </a:r>
            <a:br>
              <a:rPr lang="en-US" b="1" dirty="0"/>
            </a:br>
            <a:r>
              <a:rPr lang="en-US" b="1" dirty="0"/>
              <a:t>Resources</a:t>
            </a:r>
          </a:p>
        </p:txBody>
      </p:sp>
      <p:pic>
        <p:nvPicPr>
          <p:cNvPr id="4" name="Content Placeholder 3"/>
          <p:cNvPicPr>
            <a:picLocks noGrp="1" noChangeAspect="1"/>
          </p:cNvPicPr>
          <p:nvPr>
            <p:ph idx="1"/>
          </p:nvPr>
        </p:nvPicPr>
        <p:blipFill>
          <a:blip r:embed="rId2"/>
          <a:stretch>
            <a:fillRect/>
          </a:stretch>
        </p:blipFill>
        <p:spPr>
          <a:xfrm>
            <a:off x="3294528" y="0"/>
            <a:ext cx="8897471" cy="6858000"/>
          </a:xfrm>
          <a:prstGeom prst="rect">
            <a:avLst/>
          </a:prstGeom>
        </p:spPr>
      </p:pic>
      <p:sp>
        <p:nvSpPr>
          <p:cNvPr id="5" name="Rectangle 4"/>
          <p:cNvSpPr/>
          <p:nvPr/>
        </p:nvSpPr>
        <p:spPr>
          <a:xfrm>
            <a:off x="8646458" y="3995390"/>
            <a:ext cx="2366683" cy="469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2326341" y="3173506"/>
            <a:ext cx="6199094" cy="1048870"/>
          </a:xfrm>
          <a:prstGeom prst="straightConnector1">
            <a:avLst/>
          </a:prstGeom>
          <a:ln w="57150">
            <a:headEnd w="lg" len="lg"/>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36171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Us</a:t>
            </a:r>
          </a:p>
        </p:txBody>
      </p:sp>
      <p:sp>
        <p:nvSpPr>
          <p:cNvPr id="3" name="Content Placeholder 2"/>
          <p:cNvSpPr>
            <a:spLocks noGrp="1"/>
          </p:cNvSpPr>
          <p:nvPr>
            <p:ph idx="1"/>
          </p:nvPr>
        </p:nvSpPr>
        <p:spPr/>
        <p:txBody>
          <a:bodyPr/>
          <a:lstStyle/>
          <a:p>
            <a:pPr marL="0" indent="0">
              <a:buNone/>
            </a:pPr>
            <a:r>
              <a:rPr lang="en-US" dirty="0"/>
              <a:t>Email the group mailbox: </a:t>
            </a:r>
          </a:p>
          <a:p>
            <a:pPr marL="0" indent="0">
              <a:buNone/>
            </a:pPr>
            <a:endParaRPr lang="en-US" dirty="0"/>
          </a:p>
          <a:p>
            <a:pPr marL="0" indent="0" algn="ctr">
              <a:buNone/>
            </a:pPr>
            <a:r>
              <a:rPr lang="en-US" sz="4000" dirty="0"/>
              <a:t>ng.hi.hiarng.mbx.nghi-hro-benefits@mil.mil</a:t>
            </a:r>
          </a:p>
        </p:txBody>
      </p:sp>
    </p:spTree>
    <p:extLst>
      <p:ext uri="{BB962C8B-B14F-4D97-AF65-F5344CB8AC3E}">
        <p14:creationId xmlns:p14="http://schemas.microsoft.com/office/powerpoint/2010/main" val="780850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766218"/>
            <a:ext cx="10515600" cy="1325563"/>
          </a:xfrm>
        </p:spPr>
        <p:txBody>
          <a:bodyPr/>
          <a:lstStyle/>
          <a:p>
            <a:r>
              <a:rPr lang="en-US" b="1" dirty="0"/>
              <a:t>Questions?</a:t>
            </a:r>
          </a:p>
        </p:txBody>
      </p:sp>
    </p:spTree>
    <p:extLst>
      <p:ext uri="{BB962C8B-B14F-4D97-AF65-F5344CB8AC3E}">
        <p14:creationId xmlns:p14="http://schemas.microsoft.com/office/powerpoint/2010/main" val="74917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USERRA?</a:t>
            </a:r>
          </a:p>
        </p:txBody>
      </p:sp>
      <p:sp>
        <p:nvSpPr>
          <p:cNvPr id="4" name="Rectangle 3"/>
          <p:cNvSpPr/>
          <p:nvPr/>
        </p:nvSpPr>
        <p:spPr>
          <a:xfrm>
            <a:off x="613776" y="1690688"/>
            <a:ext cx="10997852" cy="4770537"/>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400" dirty="0"/>
              <a:t>Effective 12 December 1994</a:t>
            </a:r>
          </a:p>
          <a:p>
            <a:pPr marL="342900" indent="-342900">
              <a:buFont typeface="Arial" panose="020B0604020202020204" pitchFamily="34" charset="0"/>
              <a:buChar char="•"/>
            </a:pPr>
            <a:r>
              <a:rPr lang="en-US" sz="2400" dirty="0"/>
              <a:t>USERRA protects the job rights of individuals who voluntarily leave employment positions to undertake military service.  USERRA also prohibits employers from discriminating against past and present members of the uniformed services, and applicants to the uniformed service.</a:t>
            </a:r>
            <a:endParaRPr lang="en-US" sz="2400" dirty="0">
              <a:solidFill>
                <a:srgbClr val="000000"/>
              </a:solidFill>
              <a:cs typeface="Calibri" panose="020F0502020204030204"/>
            </a:endParaRPr>
          </a:p>
          <a:p>
            <a:pPr>
              <a:buFont typeface="Arial" panose="020B0604020202020204" pitchFamily="34" charset="0"/>
              <a:buChar char="•"/>
            </a:pPr>
            <a:r>
              <a:rPr lang="en-US" sz="2400" dirty="0"/>
              <a:t>Limited to 5 cumulative years for Title 32 and Title 10. Exempted duty types below:</a:t>
            </a:r>
            <a:endParaRPr lang="en-US" sz="1400" dirty="0"/>
          </a:p>
          <a:p>
            <a:r>
              <a:rPr lang="en-US" sz="2400" b="1" dirty="0">
                <a:solidFill>
                  <a:srgbClr val="FF0000"/>
                </a:solidFill>
              </a:rPr>
              <a:t/>
            </a:r>
            <a:br>
              <a:rPr lang="en-US" sz="2400" b="1" dirty="0">
                <a:solidFill>
                  <a:srgbClr val="FF0000"/>
                </a:solidFill>
              </a:rPr>
            </a:br>
            <a:r>
              <a:rPr lang="en-US" sz="1400" dirty="0"/>
              <a:t>Exempted duty types include:</a:t>
            </a:r>
            <a:endParaRPr lang="en-US" sz="1400" dirty="0">
              <a:cs typeface="Calibri"/>
            </a:endParaRPr>
          </a:p>
          <a:p>
            <a:r>
              <a:rPr lang="en-US" sz="1400" dirty="0"/>
              <a:t>     </a:t>
            </a:r>
          </a:p>
          <a:p>
            <a:r>
              <a:rPr lang="en-US" sz="1400" dirty="0"/>
              <a:t> T10, USC, Sections 688, 10147, 12301(a), 12301(d), 12301(h) 12301(g), 12302, 12304, 12304(a), 12304(b), 12305 and 12406</a:t>
            </a:r>
            <a:endParaRPr lang="en-US" sz="1400" dirty="0">
              <a:cs typeface="Calibri"/>
            </a:endParaRPr>
          </a:p>
          <a:p>
            <a:endParaRPr lang="en-US" sz="1400" dirty="0">
              <a:cs typeface="Calibri"/>
            </a:endParaRPr>
          </a:p>
          <a:p>
            <a:r>
              <a:rPr lang="en-US" sz="1400">
                <a:cs typeface="Calibri"/>
              </a:rPr>
              <a:t> T32, USC, Sections 502(a), 502(f)(2)(A) when ordered to full-time NG duty (other than training) by the President or the Secretary of Defense for the </a:t>
            </a:r>
            <a:r>
              <a:rPr lang="en-US" sz="1400" dirty="0">
                <a:cs typeface="Calibri"/>
              </a:rPr>
              <a:t>purpose of responding to a national emergency declared by the President and supported by federal funds, and 503</a:t>
            </a:r>
          </a:p>
          <a:p>
            <a:endParaRPr lang="en-US" sz="1400" dirty="0">
              <a:cs typeface="Calibri"/>
            </a:endParaRPr>
          </a:p>
          <a:p>
            <a:r>
              <a:rPr lang="en-US" sz="1400" dirty="0"/>
              <a:t>   </a:t>
            </a:r>
            <a:endParaRPr lang="en-US" sz="1400" dirty="0">
              <a:cs typeface="Calibri"/>
            </a:endParaRPr>
          </a:p>
          <a:p>
            <a:endParaRPr lang="en-US" sz="2400" b="1" dirty="0">
              <a:solidFill>
                <a:srgbClr val="FF0000"/>
              </a:solidFill>
            </a:endParaRPr>
          </a:p>
        </p:txBody>
      </p:sp>
    </p:spTree>
    <p:extLst>
      <p:ext uri="{BB962C8B-B14F-4D97-AF65-F5344CB8AC3E}">
        <p14:creationId xmlns:p14="http://schemas.microsoft.com/office/powerpoint/2010/main" val="215140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Absent-Uniformed Service</a:t>
            </a:r>
          </a:p>
        </p:txBody>
      </p:sp>
      <p:sp>
        <p:nvSpPr>
          <p:cNvPr id="3" name="Content Placeholder 2"/>
          <p:cNvSpPr>
            <a:spLocks noGrp="1"/>
          </p:cNvSpPr>
          <p:nvPr>
            <p:ph idx="1"/>
          </p:nvPr>
        </p:nvSpPr>
        <p:spPr/>
        <p:txBody>
          <a:bodyPr>
            <a:normAutofit/>
          </a:bodyPr>
          <a:lstStyle/>
          <a:p>
            <a:pPr marL="0" indent="0">
              <a:buNone/>
            </a:pPr>
            <a:r>
              <a:rPr lang="en-US" sz="2400" dirty="0"/>
              <a:t>Benefits </a:t>
            </a:r>
            <a:r>
              <a:rPr lang="en-US" sz="2400" b="1" u="sng" dirty="0"/>
              <a:t>CAN</a:t>
            </a:r>
            <a:r>
              <a:rPr lang="en-US" sz="2400" dirty="0"/>
              <a:t> be continued through military service but they are treated differently based on the type of orders the employee will be on.  It is </a:t>
            </a:r>
            <a:r>
              <a:rPr lang="en-US" sz="2400" b="1" dirty="0"/>
              <a:t>up to the employee </a:t>
            </a:r>
            <a:r>
              <a:rPr lang="en-US" sz="2400" dirty="0"/>
              <a:t>to make elections that best suit their needs.</a:t>
            </a:r>
          </a:p>
          <a:p>
            <a:pPr marL="0" indent="0">
              <a:buNone/>
            </a:pPr>
            <a:endParaRPr lang="en-US" sz="2400" dirty="0"/>
          </a:p>
          <a:p>
            <a:pPr marL="0" indent="0">
              <a:buNone/>
            </a:pPr>
            <a:endParaRPr lang="en-US" sz="2400" dirty="0"/>
          </a:p>
          <a:p>
            <a:pPr marL="0" indent="0">
              <a:buNone/>
            </a:pPr>
            <a:r>
              <a:rPr lang="en-US" sz="2400" dirty="0"/>
              <a:t>Next, we are going to go step-by-step through the checklist!</a:t>
            </a:r>
          </a:p>
          <a:p>
            <a:pPr marL="0" indent="0">
              <a:buNone/>
            </a:pPr>
            <a:endParaRPr lang="en-US" sz="2400" dirty="0"/>
          </a:p>
          <a:p>
            <a:pPr marL="0" indent="0">
              <a:buNone/>
            </a:pPr>
            <a:r>
              <a:rPr lang="en-US" sz="2400" dirty="0"/>
              <a:t>Note: The checklist is 4 pages, it is very important that you pay attention to each section and initial or put N/A if necessary. </a:t>
            </a:r>
          </a:p>
          <a:p>
            <a:pPr marL="0" indent="0">
              <a:buNone/>
            </a:pPr>
            <a:endParaRPr lang="en-US" sz="2400" dirty="0"/>
          </a:p>
        </p:txBody>
      </p:sp>
    </p:spTree>
    <p:extLst>
      <p:ext uri="{BB962C8B-B14F-4D97-AF65-F5344CB8AC3E}">
        <p14:creationId xmlns:p14="http://schemas.microsoft.com/office/powerpoint/2010/main" val="218553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3182" y="1922174"/>
            <a:ext cx="6476194" cy="4351338"/>
          </a:xfrm>
        </p:spPr>
        <p:txBody>
          <a:bodyPr>
            <a:normAutofit/>
          </a:bodyPr>
          <a:lstStyle/>
          <a:p>
            <a:pPr marL="0" indent="0">
              <a:buNone/>
            </a:pPr>
            <a:r>
              <a:rPr lang="en-US" sz="2000" dirty="0"/>
              <a:t>The Absent-US personnel action will be processed with an effective date the same as their military orders </a:t>
            </a:r>
            <a:r>
              <a:rPr lang="en-US" sz="2000" b="1" dirty="0"/>
              <a:t>UNLESS</a:t>
            </a:r>
            <a:r>
              <a:rPr lang="en-US" sz="2000" dirty="0"/>
              <a:t> the employee decides to use authorized available leave.</a:t>
            </a:r>
          </a:p>
          <a:p>
            <a:pPr marL="0" indent="0">
              <a:buNone/>
            </a:pPr>
            <a:endParaRPr lang="en-US" sz="2000" dirty="0"/>
          </a:p>
          <a:p>
            <a:pPr marL="0" indent="0">
              <a:buNone/>
            </a:pPr>
            <a:r>
              <a:rPr lang="en-US" sz="2000" dirty="0">
                <a:solidFill>
                  <a:srgbClr val="FF0000"/>
                </a:solidFill>
              </a:rPr>
              <a:t>EXAMPLE:</a:t>
            </a:r>
          </a:p>
          <a:p>
            <a:pPr marL="0" indent="0">
              <a:buNone/>
            </a:pPr>
            <a:r>
              <a:rPr lang="en-US" sz="2000" dirty="0"/>
              <a:t>Employee orders start January 1, normally the Absent-US would be effective January 1 but the employee has 40 hrs of regular comp time they want to use so the effective date for the Absent-US (KG) is January 6 (1-5 on Comp).</a:t>
            </a:r>
          </a:p>
        </p:txBody>
      </p:sp>
      <p:sp>
        <p:nvSpPr>
          <p:cNvPr id="2" name="Date Placeholder 1"/>
          <p:cNvSpPr>
            <a:spLocks noGrp="1"/>
          </p:cNvSpPr>
          <p:nvPr>
            <p:ph type="dt" sz="half" idx="4294967295"/>
          </p:nvPr>
        </p:nvSpPr>
        <p:spPr>
          <a:xfrm>
            <a:off x="838200" y="6356350"/>
            <a:ext cx="2743200" cy="365125"/>
          </a:xfrm>
          <a:prstGeom prst="rect">
            <a:avLst/>
          </a:prstGeom>
        </p:spPr>
        <p:txBody>
          <a:bodyPr/>
          <a:lstStyle/>
          <a:p>
            <a:pPr>
              <a:defRPr/>
            </a:pPr>
            <a:r>
              <a:rPr lang="en-US"/>
              <a:t>4/16/2020</a:t>
            </a:r>
            <a:endParaRPr lang="en-US" dirty="0"/>
          </a:p>
        </p:txBody>
      </p:sp>
      <p:pic>
        <p:nvPicPr>
          <p:cNvPr id="5" name="Picture 4"/>
          <p:cNvPicPr>
            <a:picLocks noChangeAspect="1"/>
          </p:cNvPicPr>
          <p:nvPr/>
        </p:nvPicPr>
        <p:blipFill rotWithShape="1">
          <a:blip r:embed="rId3"/>
          <a:srcRect l="7908" t="4308" r="2338" b="4310"/>
          <a:stretch/>
        </p:blipFill>
        <p:spPr>
          <a:xfrm>
            <a:off x="6844146" y="0"/>
            <a:ext cx="5347854" cy="6858000"/>
          </a:xfrm>
          <a:prstGeom prst="rect">
            <a:avLst/>
          </a:prstGeom>
        </p:spPr>
      </p:pic>
      <p:sp>
        <p:nvSpPr>
          <p:cNvPr id="6" name="Rectangle 5"/>
          <p:cNvSpPr/>
          <p:nvPr/>
        </p:nvSpPr>
        <p:spPr>
          <a:xfrm>
            <a:off x="7010401" y="2341418"/>
            <a:ext cx="4087091" cy="6234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p:cNvSpPr>
            <a:spLocks noGrp="1"/>
          </p:cNvSpPr>
          <p:nvPr>
            <p:ph type="title"/>
          </p:nvPr>
        </p:nvSpPr>
        <p:spPr>
          <a:xfrm>
            <a:off x="1509204" y="458245"/>
            <a:ext cx="4624896" cy="1143000"/>
          </a:xfrm>
        </p:spPr>
        <p:txBody>
          <a:bodyPr>
            <a:normAutofit fontScale="90000"/>
          </a:bodyPr>
          <a:lstStyle/>
          <a:p>
            <a:pPr eaLnBrk="1" hangingPunct="1"/>
            <a:r>
              <a:rPr lang="en-US" sz="2400" dirty="0"/>
              <a:t/>
            </a:r>
            <a:br>
              <a:rPr lang="en-US" sz="2400" dirty="0"/>
            </a:br>
            <a:r>
              <a:rPr lang="en-US" sz="4900" b="1" dirty="0"/>
              <a:t>Setting the </a:t>
            </a:r>
            <a:br>
              <a:rPr lang="en-US" sz="4900" b="1" dirty="0"/>
            </a:br>
            <a:r>
              <a:rPr lang="en-US" sz="4900" b="1" dirty="0"/>
              <a:t>Effective Date</a:t>
            </a:r>
            <a:r>
              <a:rPr lang="en-US" sz="2400" dirty="0"/>
              <a:t/>
            </a:r>
            <a:br>
              <a:rPr lang="en-US" sz="2400" dirty="0"/>
            </a:br>
            <a:endParaRPr lang="en-US" sz="2400" dirty="0"/>
          </a:p>
        </p:txBody>
      </p:sp>
    </p:spTree>
    <p:extLst>
      <p:ext uri="{BB962C8B-B14F-4D97-AF65-F5344CB8AC3E}">
        <p14:creationId xmlns:p14="http://schemas.microsoft.com/office/powerpoint/2010/main" val="691734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35836" y="268886"/>
            <a:ext cx="4598264" cy="1143000"/>
          </a:xfrm>
        </p:spPr>
        <p:txBody>
          <a:bodyPr/>
          <a:lstStyle/>
          <a:p>
            <a:pPr eaLnBrk="1" hangingPunct="1"/>
            <a:r>
              <a:rPr lang="en-US" sz="2400" dirty="0"/>
              <a:t/>
            </a:r>
            <a:br>
              <a:rPr lang="en-US" sz="2400" dirty="0"/>
            </a:br>
            <a:r>
              <a:rPr lang="en-US" b="1" dirty="0"/>
              <a:t>Leave</a:t>
            </a:r>
          </a:p>
        </p:txBody>
      </p:sp>
      <p:sp>
        <p:nvSpPr>
          <p:cNvPr id="3" name="Content Placeholder 2"/>
          <p:cNvSpPr>
            <a:spLocks noGrp="1"/>
          </p:cNvSpPr>
          <p:nvPr>
            <p:ph idx="1"/>
          </p:nvPr>
        </p:nvSpPr>
        <p:spPr>
          <a:xfrm>
            <a:off x="394853" y="1731146"/>
            <a:ext cx="6322141" cy="4404253"/>
          </a:xfrm>
        </p:spPr>
        <p:txBody>
          <a:bodyPr>
            <a:noAutofit/>
          </a:bodyPr>
          <a:lstStyle/>
          <a:p>
            <a:pPr marL="0" indent="0">
              <a:buNone/>
            </a:pPr>
            <a:r>
              <a:rPr lang="en-US" sz="2000" dirty="0"/>
              <a:t>Once HRO processes the AUS, employees will be hard coded as Absent-US (KG), timekeepers can still code the following types of leave while the employee is on orders:</a:t>
            </a:r>
          </a:p>
          <a:p>
            <a:pPr lvl="1"/>
            <a:r>
              <a:rPr lang="en-US" sz="2000" dirty="0"/>
              <a:t>Military Leave </a:t>
            </a:r>
            <a:r>
              <a:rPr lang="en-US" sz="2000" b="1" dirty="0"/>
              <a:t>(LM) </a:t>
            </a:r>
            <a:r>
              <a:rPr lang="en-US" sz="2000" dirty="0"/>
              <a:t>under 5 U.S.C. 6323</a:t>
            </a:r>
          </a:p>
          <a:p>
            <a:pPr lvl="1"/>
            <a:r>
              <a:rPr lang="en-US" sz="2000" dirty="0"/>
              <a:t>Annual Leave </a:t>
            </a:r>
            <a:r>
              <a:rPr lang="en-US" sz="2000" b="1" dirty="0"/>
              <a:t>(LA) </a:t>
            </a:r>
            <a:r>
              <a:rPr lang="en-US" sz="2000" dirty="0"/>
              <a:t>under 5 U.S.C. 6304</a:t>
            </a:r>
          </a:p>
          <a:p>
            <a:pPr lvl="1"/>
            <a:r>
              <a:rPr lang="en-US" sz="2000" dirty="0"/>
              <a:t>Sick Leave </a:t>
            </a:r>
            <a:r>
              <a:rPr lang="en-US" sz="2000" b="1" dirty="0"/>
              <a:t>(LS) </a:t>
            </a:r>
            <a:r>
              <a:rPr lang="en-US" sz="2000" dirty="0"/>
              <a:t>(In accordance with regulation) 5 U.S.C. 6307</a:t>
            </a:r>
          </a:p>
          <a:p>
            <a:pPr marL="457200" lvl="1" indent="0">
              <a:buNone/>
            </a:pPr>
            <a:endParaRPr lang="en-US" sz="1400" dirty="0"/>
          </a:p>
          <a:p>
            <a:pPr marL="0" indent="0">
              <a:buNone/>
            </a:pPr>
            <a:r>
              <a:rPr lang="en-US" sz="2000" dirty="0"/>
              <a:t>If paid leave is used while in Absent-US:</a:t>
            </a:r>
          </a:p>
          <a:p>
            <a:pPr lvl="1"/>
            <a:r>
              <a:rPr lang="en-US" sz="2000" dirty="0"/>
              <a:t>FEHB is retained, premiums deductions will still occur</a:t>
            </a:r>
          </a:p>
          <a:p>
            <a:pPr lvl="1"/>
            <a:r>
              <a:rPr lang="en-US" sz="2000" dirty="0"/>
              <a:t>FEGLI deductions will still occur</a:t>
            </a:r>
          </a:p>
          <a:p>
            <a:pPr lvl="1"/>
            <a:r>
              <a:rPr lang="en-US" sz="2000" dirty="0"/>
              <a:t>TSP and all other deductions will still occur</a:t>
            </a:r>
          </a:p>
          <a:p>
            <a:pPr lvl="1"/>
            <a:r>
              <a:rPr lang="en-US" sz="2000" dirty="0"/>
              <a:t>FERS (if applicable) deductions will also be deducted</a:t>
            </a:r>
          </a:p>
          <a:p>
            <a:pPr lvl="1"/>
            <a:r>
              <a:rPr lang="en-US" sz="2000" dirty="0"/>
              <a:t>All paid leave will not be considered/ included for calculations for MSD</a:t>
            </a:r>
          </a:p>
          <a:p>
            <a:pPr marL="0" lvl="1" indent="0">
              <a:buNone/>
            </a:pPr>
            <a:endParaRPr lang="en-US" sz="2000" dirty="0"/>
          </a:p>
        </p:txBody>
      </p:sp>
      <p:pic>
        <p:nvPicPr>
          <p:cNvPr id="5" name="Picture 4"/>
          <p:cNvPicPr>
            <a:picLocks noChangeAspect="1"/>
          </p:cNvPicPr>
          <p:nvPr/>
        </p:nvPicPr>
        <p:blipFill rotWithShape="1">
          <a:blip r:embed="rId3"/>
          <a:srcRect l="7908" t="4308" r="2338" b="4310"/>
          <a:stretch/>
        </p:blipFill>
        <p:spPr>
          <a:xfrm>
            <a:off x="6844146" y="0"/>
            <a:ext cx="5347854" cy="6858000"/>
          </a:xfrm>
          <a:prstGeom prst="rect">
            <a:avLst/>
          </a:prstGeom>
        </p:spPr>
      </p:pic>
      <p:sp>
        <p:nvSpPr>
          <p:cNvPr id="6" name="Rectangle 5"/>
          <p:cNvSpPr/>
          <p:nvPr/>
        </p:nvSpPr>
        <p:spPr>
          <a:xfrm>
            <a:off x="6996546" y="2937164"/>
            <a:ext cx="4738253" cy="10806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92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837" y="391679"/>
            <a:ext cx="4598263" cy="1143000"/>
          </a:xfrm>
        </p:spPr>
        <p:txBody>
          <a:bodyPr/>
          <a:lstStyle/>
          <a:p>
            <a:r>
              <a:rPr lang="en-US" b="1" dirty="0"/>
              <a:t>FEHB</a:t>
            </a:r>
          </a:p>
        </p:txBody>
      </p:sp>
      <p:sp>
        <p:nvSpPr>
          <p:cNvPr id="3" name="Content Placeholder 2"/>
          <p:cNvSpPr>
            <a:spLocks noGrp="1"/>
          </p:cNvSpPr>
          <p:nvPr>
            <p:ph idx="1"/>
          </p:nvPr>
        </p:nvSpPr>
        <p:spPr>
          <a:xfrm>
            <a:off x="159327" y="1722268"/>
            <a:ext cx="6809509" cy="5135732"/>
          </a:xfrm>
        </p:spPr>
        <p:txBody>
          <a:bodyPr>
            <a:noAutofit/>
          </a:bodyPr>
          <a:lstStyle/>
          <a:p>
            <a:pPr marL="0" lvl="1" indent="0">
              <a:buNone/>
              <a:tabLst>
                <a:tab pos="55563" algn="l"/>
              </a:tabLst>
            </a:pPr>
            <a:r>
              <a:rPr lang="en-US" sz="1600" dirty="0"/>
              <a:t>Employees must elect to terminate or continue FEHB coverage during the military service period.</a:t>
            </a:r>
          </a:p>
          <a:p>
            <a:pPr marL="0" lvl="1" indent="0">
              <a:buNone/>
              <a:tabLst>
                <a:tab pos="55563" algn="l"/>
              </a:tabLst>
            </a:pPr>
            <a:endParaRPr lang="en-US" sz="1600" dirty="0"/>
          </a:p>
          <a:p>
            <a:pPr marL="0" indent="0">
              <a:buNone/>
            </a:pPr>
            <a:r>
              <a:rPr lang="en-US" sz="1600" dirty="0"/>
              <a:t>If FEHB is retained in a CONTINGENCY OPERATION:</a:t>
            </a:r>
          </a:p>
          <a:p>
            <a:pPr lvl="1"/>
            <a:r>
              <a:rPr lang="en-US" sz="1600" dirty="0"/>
              <a:t>Premiums paid by agency for up to 24 months</a:t>
            </a:r>
          </a:p>
          <a:p>
            <a:pPr lvl="1"/>
            <a:r>
              <a:rPr lang="en-US" sz="1600" dirty="0"/>
              <a:t>To receive FEHB coverage at no cost, must be:</a:t>
            </a:r>
          </a:p>
          <a:p>
            <a:pPr marL="914400" lvl="2" indent="0">
              <a:buNone/>
            </a:pPr>
            <a:r>
              <a:rPr lang="en-US" sz="1600" dirty="0"/>
              <a:t>1.) ENROLLED</a:t>
            </a:r>
          </a:p>
          <a:p>
            <a:pPr marL="914400" lvl="2" indent="0">
              <a:buNone/>
            </a:pPr>
            <a:r>
              <a:rPr lang="en-US" sz="1600" dirty="0"/>
              <a:t>2.) Reserve Component Member in a non-pay status</a:t>
            </a:r>
          </a:p>
          <a:p>
            <a:pPr marL="914400" lvl="2" indent="0">
              <a:buNone/>
            </a:pPr>
            <a:r>
              <a:rPr lang="en-US" sz="1600" dirty="0"/>
              <a:t>3.) Called to duty in support of contingency operation (10 USC Section 101(a) (13) ) </a:t>
            </a:r>
          </a:p>
          <a:p>
            <a:pPr marL="914400" lvl="2" indent="0">
              <a:buNone/>
            </a:pPr>
            <a:r>
              <a:rPr lang="en-US" sz="1600" dirty="0"/>
              <a:t>4.) On active duty for more then 30 consecutive days</a:t>
            </a:r>
          </a:p>
          <a:p>
            <a:pPr marL="0" indent="0">
              <a:buNone/>
            </a:pPr>
            <a:r>
              <a:rPr lang="en-US" sz="1600" dirty="0"/>
              <a:t>If FEHB is terminated:</a:t>
            </a:r>
          </a:p>
          <a:p>
            <a:pPr lvl="1"/>
            <a:r>
              <a:rPr lang="en-US" sz="1600" dirty="0"/>
              <a:t>Dates are determined by the employee based on individual circumstances </a:t>
            </a:r>
          </a:p>
          <a:p>
            <a:pPr lvl="1"/>
            <a:r>
              <a:rPr lang="en-US" sz="1600" dirty="0"/>
              <a:t>Termination is not a break in continuity of coverage for the purpose of eligibility to continue coverage as an annuitant</a:t>
            </a:r>
          </a:p>
          <a:p>
            <a:pPr lvl="1"/>
            <a:r>
              <a:rPr lang="en-US" sz="1600" dirty="0"/>
              <a:t>Employee has 31 day extension of coverage</a:t>
            </a:r>
          </a:p>
          <a:p>
            <a:pPr lvl="1"/>
            <a:r>
              <a:rPr lang="en-US" sz="1600" dirty="0"/>
              <a:t>Can Reinstate FEHB upon Return to Duty</a:t>
            </a:r>
          </a:p>
          <a:p>
            <a:pPr marL="0" lvl="2" indent="0">
              <a:buNone/>
            </a:pPr>
            <a:endParaRPr lang="en-US" sz="1600" dirty="0"/>
          </a:p>
          <a:p>
            <a:pPr marL="914400" lvl="2" indent="0">
              <a:buNone/>
            </a:pPr>
            <a:endParaRPr lang="en-US" sz="1600" dirty="0"/>
          </a:p>
          <a:p>
            <a:pPr lvl="1"/>
            <a:endParaRPr lang="en-US" sz="2000" dirty="0"/>
          </a:p>
          <a:p>
            <a:endParaRPr lang="en-US" sz="2000" dirty="0"/>
          </a:p>
        </p:txBody>
      </p:sp>
      <p:pic>
        <p:nvPicPr>
          <p:cNvPr id="5" name="Picture 4"/>
          <p:cNvPicPr>
            <a:picLocks noChangeAspect="1"/>
          </p:cNvPicPr>
          <p:nvPr/>
        </p:nvPicPr>
        <p:blipFill rotWithShape="1">
          <a:blip r:embed="rId2"/>
          <a:srcRect l="7908" t="4308" r="2338" b="4310"/>
          <a:stretch/>
        </p:blipFill>
        <p:spPr>
          <a:xfrm>
            <a:off x="6844146" y="0"/>
            <a:ext cx="5347854" cy="6858000"/>
          </a:xfrm>
          <a:prstGeom prst="rect">
            <a:avLst/>
          </a:prstGeom>
        </p:spPr>
      </p:pic>
      <p:sp>
        <p:nvSpPr>
          <p:cNvPr id="6" name="Rectangle 5"/>
          <p:cNvSpPr/>
          <p:nvPr/>
        </p:nvSpPr>
        <p:spPr>
          <a:xfrm>
            <a:off x="6968837" y="4003964"/>
            <a:ext cx="4738253" cy="25353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337963" y="6549880"/>
            <a:ext cx="2854037" cy="369332"/>
          </a:xfrm>
          <a:prstGeom prst="rect">
            <a:avLst/>
          </a:prstGeom>
          <a:noFill/>
        </p:spPr>
        <p:txBody>
          <a:bodyPr wrap="square" rtlCol="0">
            <a:spAutoFit/>
          </a:bodyPr>
          <a:lstStyle/>
          <a:p>
            <a:r>
              <a:rPr lang="en-US" dirty="0">
                <a:solidFill>
                  <a:srgbClr val="FF0000"/>
                </a:solidFill>
              </a:rPr>
              <a:t>FEHB Elections continue </a:t>
            </a:r>
            <a:r>
              <a:rPr lang="en-US" dirty="0">
                <a:solidFill>
                  <a:srgbClr val="FF0000"/>
                </a:solidFill>
                <a:sym typeface="Wingdings" panose="05000000000000000000" pitchFamily="2" charset="2"/>
              </a:rPr>
              <a:t></a:t>
            </a:r>
            <a:endParaRPr lang="en-US" dirty="0">
              <a:solidFill>
                <a:srgbClr val="FF0000"/>
              </a:solidFill>
            </a:endParaRPr>
          </a:p>
        </p:txBody>
      </p:sp>
    </p:spTree>
    <p:extLst>
      <p:ext uri="{BB962C8B-B14F-4D97-AF65-F5344CB8AC3E}">
        <p14:creationId xmlns:p14="http://schemas.microsoft.com/office/powerpoint/2010/main" val="28396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FEHB</a:t>
            </a:r>
          </a:p>
        </p:txBody>
      </p:sp>
      <p:sp>
        <p:nvSpPr>
          <p:cNvPr id="3" name="Content Placeholder 2"/>
          <p:cNvSpPr>
            <a:spLocks noGrp="1"/>
          </p:cNvSpPr>
          <p:nvPr>
            <p:ph idx="1"/>
          </p:nvPr>
        </p:nvSpPr>
        <p:spPr>
          <a:xfrm>
            <a:off x="165100" y="1825625"/>
            <a:ext cx="6591300" cy="4971168"/>
          </a:xfrm>
        </p:spPr>
        <p:txBody>
          <a:bodyPr>
            <a:normAutofit fontScale="92500" lnSpcReduction="10000"/>
          </a:bodyPr>
          <a:lstStyle/>
          <a:p>
            <a:pPr marL="0" indent="0">
              <a:buNone/>
            </a:pPr>
            <a:r>
              <a:rPr lang="en-US" sz="2000" dirty="0"/>
              <a:t>If FEHB should continue based on a non-contingency operation, the employee has two options:</a:t>
            </a:r>
          </a:p>
          <a:p>
            <a:pPr marL="0" indent="0">
              <a:buNone/>
            </a:pPr>
            <a:endParaRPr lang="en-US" sz="2000" dirty="0"/>
          </a:p>
          <a:p>
            <a:pPr marL="0" indent="0">
              <a:buNone/>
            </a:pPr>
            <a:r>
              <a:rPr lang="en-US" sz="2000" dirty="0"/>
              <a:t>1.) Elect to pay the premium directly. Must be a minimum payment of the employee’s share of the premium for two pay periods. Please make your check or money order payable to DFAS-Cleveland. Include on the check your name, social security number,  note that the payment is for FEHB premium and the pay period(s) for which the payment is being made. </a:t>
            </a:r>
          </a:p>
          <a:p>
            <a:pPr marL="0" indent="0">
              <a:buNone/>
            </a:pPr>
            <a:r>
              <a:rPr lang="en-US" sz="2000" dirty="0"/>
              <a:t>2.) Elect to incur a debt, the repayment of the debt is deducted from your pay when you return to a pay status. </a:t>
            </a:r>
          </a:p>
          <a:p>
            <a:pPr marL="0" indent="0">
              <a:buNone/>
            </a:pPr>
            <a:endParaRPr lang="en-US" sz="2000" dirty="0"/>
          </a:p>
          <a:p>
            <a:pPr marL="0" indent="0">
              <a:buNone/>
            </a:pPr>
            <a:r>
              <a:rPr lang="en-US" sz="2000" dirty="0"/>
              <a:t>***first 12 months employee is responsible for their share of the premiums</a:t>
            </a:r>
          </a:p>
          <a:p>
            <a:pPr marL="0" indent="0">
              <a:buNone/>
            </a:pPr>
            <a:r>
              <a:rPr lang="en-US" sz="2000" dirty="0"/>
              <a:t>***second 12 months, employee is responsible for their share, plus the governments hare plus 2% for admin costs/fee </a:t>
            </a:r>
          </a:p>
          <a:p>
            <a:pPr marL="0" indent="0">
              <a:buNone/>
            </a:pPr>
            <a:r>
              <a:rPr lang="en-US" sz="2000" dirty="0"/>
              <a:t>***after 24 months, FEHB is terminated.</a:t>
            </a:r>
          </a:p>
        </p:txBody>
      </p:sp>
      <p:pic>
        <p:nvPicPr>
          <p:cNvPr id="4" name="Picture 3"/>
          <p:cNvPicPr>
            <a:picLocks noChangeAspect="1"/>
          </p:cNvPicPr>
          <p:nvPr/>
        </p:nvPicPr>
        <p:blipFill rotWithShape="1">
          <a:blip r:embed="rId2"/>
          <a:srcRect l="9469" t="2533" r="9774" b="3573"/>
          <a:stretch/>
        </p:blipFill>
        <p:spPr>
          <a:xfrm>
            <a:off x="6972301" y="0"/>
            <a:ext cx="5219700" cy="6796793"/>
          </a:xfrm>
          <a:prstGeom prst="rect">
            <a:avLst/>
          </a:prstGeom>
        </p:spPr>
      </p:pic>
      <p:sp>
        <p:nvSpPr>
          <p:cNvPr id="5" name="Rectangle 4"/>
          <p:cNvSpPr/>
          <p:nvPr/>
        </p:nvSpPr>
        <p:spPr>
          <a:xfrm>
            <a:off x="6972301" y="0"/>
            <a:ext cx="5219699" cy="9975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88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AA29B3AB34CD48983BBD30762A2980" ma:contentTypeVersion="2" ma:contentTypeDescription="Create a new document." ma:contentTypeScope="" ma:versionID="fa756676334c25b4d1b13b2776c0a7ab">
  <xsd:schema xmlns:xsd="http://www.w3.org/2001/XMLSchema" xmlns:xs="http://www.w3.org/2001/XMLSchema" xmlns:p="http://schemas.microsoft.com/office/2006/metadata/properties" xmlns:ns2="1fb4050f-e9e0-4fdb-851d-d0628d956ba3" targetNamespace="http://schemas.microsoft.com/office/2006/metadata/properties" ma:root="true" ma:fieldsID="83bf4461cc72386c749b2681c316fd20" ns2:_="">
    <xsd:import namespace="1fb4050f-e9e0-4fdb-851d-d0628d956ba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4050f-e9e0-4fdb-851d-d0628d956b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3488BD-0115-4ED4-897B-17BD4B8DA7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4050f-e9e0-4fdb-851d-d0628d956b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4DC02C-32C4-47FB-8F50-46EB54A7E151}">
  <ds:schemaRefs>
    <ds:schemaRef ds:uri="http://schemas.microsoft.com/sharepoint/v3/contenttype/forms"/>
  </ds:schemaRefs>
</ds:datastoreItem>
</file>

<file path=customXml/itemProps3.xml><?xml version="1.0" encoding="utf-8"?>
<ds:datastoreItem xmlns:ds="http://schemas.openxmlformats.org/officeDocument/2006/customXml" ds:itemID="{F0BC8407-B5B1-4680-96AE-73EFED0E6D4C}">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1fb4050f-e9e0-4fdb-851d-d0628d956ba3"/>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747</TotalTime>
  <Words>2882</Words>
  <Application>Microsoft Office PowerPoint</Application>
  <PresentationFormat>Widescreen</PresentationFormat>
  <Paragraphs>213</Paragraphs>
  <Slides>32</Slides>
  <Notes>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Wingdings</vt:lpstr>
      <vt:lpstr>Office Theme</vt:lpstr>
      <vt:lpstr>Uniformed Service Employment and Reemployment Rights Act of 1994 (USERRA)</vt:lpstr>
      <vt:lpstr>Administrative Notes</vt:lpstr>
      <vt:lpstr>Agenda</vt:lpstr>
      <vt:lpstr>What is USERRA?</vt:lpstr>
      <vt:lpstr>Absent-Uniformed Service</vt:lpstr>
      <vt:lpstr> Setting the  Effective Date </vt:lpstr>
      <vt:lpstr> Leave</vt:lpstr>
      <vt:lpstr>FEHB</vt:lpstr>
      <vt:lpstr>FEHB</vt:lpstr>
      <vt:lpstr>Premium Conversion</vt:lpstr>
      <vt:lpstr>Transitional Tricare</vt:lpstr>
      <vt:lpstr>Federal Employees Group Life Insurance (FEGLI)</vt:lpstr>
      <vt:lpstr>Flexible Spending Account (FSA)</vt:lpstr>
      <vt:lpstr>ARNG only</vt:lpstr>
      <vt:lpstr>Thrift Savings Program (TSP)</vt:lpstr>
      <vt:lpstr>Questions</vt:lpstr>
      <vt:lpstr>Return-to Duty (RTD)</vt:lpstr>
      <vt:lpstr>RTD</vt:lpstr>
      <vt:lpstr>Determining your RTD Date</vt:lpstr>
      <vt:lpstr>Reservist Differential</vt:lpstr>
      <vt:lpstr>FEHB</vt:lpstr>
      <vt:lpstr>FEHB</vt:lpstr>
      <vt:lpstr>RTD Packet cont’d</vt:lpstr>
      <vt:lpstr>TSP</vt:lpstr>
      <vt:lpstr>Agency Automatic 1% (FERS Only)</vt:lpstr>
      <vt:lpstr>Make-up Employee Contributions</vt:lpstr>
      <vt:lpstr>TSP cont’d</vt:lpstr>
      <vt:lpstr>Military Service  Deposit</vt:lpstr>
      <vt:lpstr>References</vt:lpstr>
      <vt:lpstr>Additional  Resources</vt:lpstr>
      <vt:lpstr>Contact Us</vt:lpstr>
      <vt:lpstr>Questions?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Datri, Beth A CPT MIL NG HIARNG</dc:creator>
  <cp:lastModifiedBy>Datri, Beth A CPT MIL NG HIARNG</cp:lastModifiedBy>
  <cp:revision>118</cp:revision>
  <dcterms:created xsi:type="dcterms:W3CDTF">2020-01-28T21:21:20Z</dcterms:created>
  <dcterms:modified xsi:type="dcterms:W3CDTF">2020-10-13T22:36:29Z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0x0101007CAA29B3AB34CD48983BBD30762A2980</vt:lpwstr>
  </property>
</Properties>
</file>