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56" r:id="rId6"/>
    <p:sldId id="261" r:id="rId7"/>
    <p:sldId id="265" r:id="rId8"/>
    <p:sldId id="263" r:id="rId9"/>
    <p:sldId id="264" r:id="rId1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12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987695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2755458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97098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1560762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84993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3733872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2534253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1039011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4141988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D9CCD-EB71-41DE-94BA-984E201C681E}"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3302194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AD9CCD-EB71-41DE-94BA-984E201C681E}" type="datetimeFigureOut">
              <a:rPr lang="en-US" smtClean="0"/>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42224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AD9CCD-EB71-41DE-94BA-984E201C681E}" type="datetimeFigureOut">
              <a:rPr lang="en-US" smtClean="0"/>
              <a:t>11/12/2015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2353776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AD9CCD-EB71-41DE-94BA-984E201C681E}" type="datetimeFigureOut">
              <a:rPr lang="en-US" smtClean="0"/>
              <a:t>11/12/2015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1879630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D9CCD-EB71-41DE-94BA-984E201C681E}" type="datetimeFigureOut">
              <a:rPr lang="en-US" smtClean="0"/>
              <a:t>11/12/2015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260462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D9CCD-EB71-41DE-94BA-984E201C681E}" type="datetimeFigureOut">
              <a:rPr lang="en-US" smtClean="0"/>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3169675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D9CCD-EB71-41DE-94BA-984E201C681E}" type="datetimeFigureOut">
              <a:rPr lang="en-US" smtClean="0"/>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4FF20-9066-4F01-8AF1-28F47C2FBDC0}" type="slidenum">
              <a:rPr lang="en-US" smtClean="0"/>
              <a:t>‹#›</a:t>
            </a:fld>
            <a:endParaRPr lang="en-US"/>
          </a:p>
        </p:txBody>
      </p:sp>
    </p:spTree>
    <p:extLst>
      <p:ext uri="{BB962C8B-B14F-4D97-AF65-F5344CB8AC3E}">
        <p14:creationId xmlns:p14="http://schemas.microsoft.com/office/powerpoint/2010/main" val="544102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AD9CCD-EB71-41DE-94BA-984E201C681E}" type="datetimeFigureOut">
              <a:rPr lang="en-US" smtClean="0"/>
              <a:t>11/12/2015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04FF20-9066-4F01-8AF1-28F47C2FBDC0}" type="slidenum">
              <a:rPr lang="en-US" smtClean="0"/>
              <a:t>‹#›</a:t>
            </a:fld>
            <a:endParaRPr lang="en-US"/>
          </a:p>
        </p:txBody>
      </p:sp>
    </p:spTree>
    <p:extLst>
      <p:ext uri="{BB962C8B-B14F-4D97-AF65-F5344CB8AC3E}">
        <p14:creationId xmlns:p14="http://schemas.microsoft.com/office/powerpoint/2010/main" val="30286914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USERRA Actions</a:t>
            </a:r>
            <a:endParaRPr lang="en-US" dirty="0"/>
          </a:p>
        </p:txBody>
      </p:sp>
      <p:sp>
        <p:nvSpPr>
          <p:cNvPr id="3" name="Subtitle 2"/>
          <p:cNvSpPr>
            <a:spLocks noGrp="1"/>
          </p:cNvSpPr>
          <p:nvPr>
            <p:ph type="subTitle" idx="1"/>
          </p:nvPr>
        </p:nvSpPr>
        <p:spPr/>
        <p:txBody>
          <a:bodyPr/>
          <a:lstStyle/>
          <a:p>
            <a:r>
              <a:rPr lang="en-US" dirty="0" smtClean="0"/>
              <a:t>CPT Kaonohi, Lora-Jan, SrA Melanie Marquez</a:t>
            </a:r>
            <a:endParaRPr lang="en-US" dirty="0"/>
          </a:p>
        </p:txBody>
      </p:sp>
    </p:spTree>
    <p:extLst>
      <p:ext uri="{BB962C8B-B14F-4D97-AF65-F5344CB8AC3E}">
        <p14:creationId xmlns:p14="http://schemas.microsoft.com/office/powerpoint/2010/main" val="1672390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Entry into AUS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Documents needed</a:t>
            </a:r>
          </a:p>
          <a:p>
            <a:pPr lvl="0"/>
            <a:r>
              <a:rPr lang="en-US" dirty="0"/>
              <a:t> A completed SF-52 (Request for Personnel Action) specifying the effective date</a:t>
            </a:r>
            <a:r>
              <a:rPr lang="en-US" dirty="0" smtClean="0"/>
              <a:t>.</a:t>
            </a:r>
            <a:r>
              <a:rPr lang="en-US" dirty="0"/>
              <a:t> </a:t>
            </a:r>
          </a:p>
          <a:p>
            <a:pPr lvl="0"/>
            <a:r>
              <a:rPr lang="en-US" dirty="0"/>
              <a:t>A copy of the military orders to include amendments</a:t>
            </a:r>
            <a:r>
              <a:rPr lang="en-US" dirty="0" smtClean="0"/>
              <a:t>.</a:t>
            </a:r>
            <a:endParaRPr lang="en-US" dirty="0"/>
          </a:p>
          <a:p>
            <a:pPr lvl="0"/>
            <a:r>
              <a:rPr lang="en-US" dirty="0"/>
              <a:t>A completed USERRA Election Form </a:t>
            </a:r>
            <a:r>
              <a:rPr lang="en-US" dirty="0" smtClean="0"/>
              <a:t>Checklist</a:t>
            </a:r>
            <a:endParaRPr lang="en-US" dirty="0"/>
          </a:p>
          <a:p>
            <a:pPr lvl="0"/>
            <a:r>
              <a:rPr lang="en-US" dirty="0"/>
              <a:t>FEHB Premium Conversion Waiver/Election form (if applicable</a:t>
            </a:r>
            <a:r>
              <a:rPr lang="en-US" dirty="0" smtClean="0"/>
              <a:t>).</a:t>
            </a:r>
            <a:endParaRPr lang="en-US" dirty="0"/>
          </a:p>
          <a:p>
            <a:pPr lvl="0"/>
            <a:r>
              <a:rPr lang="en-US" dirty="0"/>
              <a:t>FEGLI Notice and Election Form (if applicable</a:t>
            </a:r>
            <a:r>
              <a:rPr lang="en-US" dirty="0" smtClean="0"/>
              <a:t>).</a:t>
            </a:r>
            <a:endParaRPr lang="en-US" dirty="0"/>
          </a:p>
          <a:p>
            <a:pPr lvl="0"/>
            <a:r>
              <a:rPr lang="en-US" dirty="0"/>
              <a:t>TSP – 41 (if applicable)</a:t>
            </a:r>
          </a:p>
          <a:p>
            <a:endParaRPr lang="en-US" dirty="0"/>
          </a:p>
        </p:txBody>
      </p:sp>
    </p:spTree>
    <p:extLst>
      <p:ext uri="{BB962C8B-B14F-4D97-AF65-F5344CB8AC3E}">
        <p14:creationId xmlns:p14="http://schemas.microsoft.com/office/powerpoint/2010/main" val="1702675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AUS and RTD Policy Draft</a:t>
            </a:r>
            <a:endParaRPr lang="en-US" dirty="0"/>
          </a:p>
        </p:txBody>
      </p:sp>
      <p:sp>
        <p:nvSpPr>
          <p:cNvPr id="3" name="Content Placeholder 2"/>
          <p:cNvSpPr>
            <a:spLocks noGrp="1"/>
          </p:cNvSpPr>
          <p:nvPr>
            <p:ph idx="1"/>
          </p:nvPr>
        </p:nvSpPr>
        <p:spPr>
          <a:xfrm>
            <a:off x="677334" y="1470633"/>
            <a:ext cx="8596668" cy="3880773"/>
          </a:xfrm>
        </p:spPr>
        <p:txBody>
          <a:bodyPr/>
          <a:lstStyle/>
          <a:p>
            <a:r>
              <a:rPr lang="en-US" dirty="0" smtClean="0"/>
              <a:t>Technicians electing to go on status will be responsible for their documents.</a:t>
            </a:r>
          </a:p>
          <a:p>
            <a:r>
              <a:rPr lang="en-US" dirty="0" smtClean="0"/>
              <a:t>Mandatory for actions over 30 days</a:t>
            </a:r>
          </a:p>
          <a:p>
            <a:r>
              <a:rPr lang="en-US" dirty="0" smtClean="0"/>
              <a:t>Technicians, timekeepers, and supervisors hold the responsibility for the correct time code.  KG not KA.</a:t>
            </a:r>
          </a:p>
          <a:p>
            <a:r>
              <a:rPr lang="en-US" dirty="0" smtClean="0"/>
              <a:t>All USERRA actions will only be processed through DCPDS.</a:t>
            </a:r>
            <a:endParaRPr lang="en-US" dirty="0"/>
          </a:p>
        </p:txBody>
      </p:sp>
    </p:spTree>
    <p:extLst>
      <p:ext uri="{BB962C8B-B14F-4D97-AF65-F5344CB8AC3E}">
        <p14:creationId xmlns:p14="http://schemas.microsoft.com/office/powerpoint/2010/main" val="1176860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974" y="2770908"/>
            <a:ext cx="8283786" cy="1169324"/>
          </a:xfrm>
        </p:spPr>
        <p:txBody>
          <a:bodyPr>
            <a:noAutofit/>
          </a:bodyPr>
          <a:lstStyle/>
          <a:p>
            <a:r>
              <a:rPr lang="en-US" sz="6000" dirty="0" smtClean="0"/>
              <a:t>Election Form for AUS</a:t>
            </a:r>
            <a:endParaRPr lang="en-US" sz="6000" dirty="0"/>
          </a:p>
        </p:txBody>
      </p:sp>
    </p:spTree>
    <p:extLst>
      <p:ext uri="{BB962C8B-B14F-4D97-AF65-F5344CB8AC3E}">
        <p14:creationId xmlns:p14="http://schemas.microsoft.com/office/powerpoint/2010/main" val="3569973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49607" y="359269"/>
            <a:ext cx="3558268" cy="1523494"/>
          </a:xfrm>
          <a:prstGeom prst="rect">
            <a:avLst/>
          </a:prstGeom>
          <a:solidFill>
            <a:schemeClr val="bg1">
              <a:lumMod val="85000"/>
            </a:schemeClr>
          </a:solidFill>
          <a:ln>
            <a:solidFill>
              <a:schemeClr val="tx1"/>
            </a:solidFill>
          </a:ln>
        </p:spPr>
        <p:txBody>
          <a:bodyPr wrap="square" rtlCol="0">
            <a:spAutoFit/>
          </a:bodyPr>
          <a:lstStyle/>
          <a:p>
            <a:r>
              <a:rPr lang="en-US" sz="1600" b="1" dirty="0" smtClean="0"/>
              <a:t>1</a:t>
            </a:r>
            <a:r>
              <a:rPr lang="en-US" sz="1100" dirty="0" smtClean="0"/>
              <a:t>. * Determine if you qualify for Reservist Differential.  Decide if using any earned annual leave or compensatory time in lieu of military LWOP while on orders.  This information will help you complete paragraph 2 and 3 of the USERRA election form.  Remember that there is a time limit to use compensatory time and if not used in time, it will expire.</a:t>
            </a:r>
            <a:endParaRPr lang="en-US" sz="1100" dirty="0"/>
          </a:p>
        </p:txBody>
      </p:sp>
      <p:sp>
        <p:nvSpPr>
          <p:cNvPr id="10" name="TextBox 9"/>
          <p:cNvSpPr txBox="1"/>
          <p:nvPr/>
        </p:nvSpPr>
        <p:spPr>
          <a:xfrm>
            <a:off x="3896544" y="465644"/>
            <a:ext cx="1880801" cy="677108"/>
          </a:xfrm>
          <a:prstGeom prst="rect">
            <a:avLst/>
          </a:prstGeom>
          <a:solidFill>
            <a:schemeClr val="bg1">
              <a:lumMod val="85000"/>
            </a:schemeClr>
          </a:solidFill>
          <a:ln>
            <a:solidFill>
              <a:schemeClr val="tx1"/>
            </a:solidFill>
          </a:ln>
        </p:spPr>
        <p:txBody>
          <a:bodyPr wrap="square" rtlCol="0">
            <a:spAutoFit/>
          </a:bodyPr>
          <a:lstStyle/>
          <a:p>
            <a:r>
              <a:rPr lang="en-US" sz="1600" b="1" dirty="0" smtClean="0">
                <a:solidFill>
                  <a:prstClr val="black"/>
                </a:solidFill>
              </a:rPr>
              <a:t>2. </a:t>
            </a:r>
            <a:r>
              <a:rPr lang="en-US" sz="1100" dirty="0" smtClean="0"/>
              <a:t>Complete your personal information on the USERRA election form.</a:t>
            </a:r>
            <a:endParaRPr lang="en-US" sz="1100" dirty="0"/>
          </a:p>
        </p:txBody>
      </p:sp>
      <p:sp>
        <p:nvSpPr>
          <p:cNvPr id="82" name="TextBox 81"/>
          <p:cNvSpPr txBox="1"/>
          <p:nvPr/>
        </p:nvSpPr>
        <p:spPr>
          <a:xfrm>
            <a:off x="0" y="-30208"/>
            <a:ext cx="4524375" cy="369332"/>
          </a:xfrm>
          <a:prstGeom prst="rect">
            <a:avLst/>
          </a:prstGeom>
          <a:noFill/>
        </p:spPr>
        <p:txBody>
          <a:bodyPr wrap="square" rtlCol="0">
            <a:spAutoFit/>
          </a:bodyPr>
          <a:lstStyle/>
          <a:p>
            <a:r>
              <a:rPr lang="en-US" dirty="0" smtClean="0"/>
              <a:t>Processing AUS Actions Flowchart</a:t>
            </a:r>
            <a:endParaRPr lang="en-US" dirty="0"/>
          </a:p>
        </p:txBody>
      </p:sp>
      <p:sp>
        <p:nvSpPr>
          <p:cNvPr id="47" name="TextBox 46"/>
          <p:cNvSpPr txBox="1"/>
          <p:nvPr/>
        </p:nvSpPr>
        <p:spPr>
          <a:xfrm>
            <a:off x="5862509" y="395261"/>
            <a:ext cx="3088868" cy="1184940"/>
          </a:xfrm>
          <a:prstGeom prst="rect">
            <a:avLst/>
          </a:prstGeom>
          <a:solidFill>
            <a:schemeClr val="bg1">
              <a:lumMod val="85000"/>
            </a:schemeClr>
          </a:solidFill>
          <a:ln>
            <a:solidFill>
              <a:schemeClr val="tx1"/>
            </a:solidFill>
          </a:ln>
        </p:spPr>
        <p:txBody>
          <a:bodyPr wrap="square" rtlCol="0">
            <a:spAutoFit/>
          </a:bodyPr>
          <a:lstStyle/>
          <a:p>
            <a:r>
              <a:rPr lang="en-US" sz="1600" b="1" dirty="0" smtClean="0">
                <a:solidFill>
                  <a:prstClr val="black"/>
                </a:solidFill>
              </a:rPr>
              <a:t>3. </a:t>
            </a:r>
            <a:r>
              <a:rPr lang="en-US" sz="1100" dirty="0" smtClean="0"/>
              <a:t>Read the “Hawaii National Guard-Technician Information and Election Rights, October 2015” and initial in paragraph 1 of the election form. This handout will provide you with more detailed information on the following items in the election form.</a:t>
            </a:r>
            <a:endParaRPr lang="en-US" sz="1100" dirty="0"/>
          </a:p>
        </p:txBody>
      </p:sp>
      <p:sp>
        <p:nvSpPr>
          <p:cNvPr id="48" name="Freeform 47"/>
          <p:cNvSpPr/>
          <p:nvPr/>
        </p:nvSpPr>
        <p:spPr>
          <a:xfrm>
            <a:off x="202434" y="1884963"/>
            <a:ext cx="9606584" cy="1984925"/>
          </a:xfrm>
          <a:custGeom>
            <a:avLst/>
            <a:gdLst>
              <a:gd name="connsiteX0" fmla="*/ 0 w 4685899"/>
              <a:gd name="connsiteY0" fmla="*/ 0 h 2133531"/>
              <a:gd name="connsiteX1" fmla="*/ 4685899 w 4685899"/>
              <a:gd name="connsiteY1" fmla="*/ 0 h 2133531"/>
              <a:gd name="connsiteX2" fmla="*/ 4685899 w 4685899"/>
              <a:gd name="connsiteY2" fmla="*/ 2133531 h 2133531"/>
              <a:gd name="connsiteX3" fmla="*/ 0 w 4685899"/>
              <a:gd name="connsiteY3" fmla="*/ 2133531 h 2133531"/>
              <a:gd name="connsiteX4" fmla="*/ 0 w 4685899"/>
              <a:gd name="connsiteY4" fmla="*/ 0 h 213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5899" h="2133531">
                <a:moveTo>
                  <a:pt x="0" y="0"/>
                </a:moveTo>
                <a:lnTo>
                  <a:pt x="4685899" y="0"/>
                </a:lnTo>
                <a:lnTo>
                  <a:pt x="4685899" y="2133531"/>
                </a:lnTo>
                <a:lnTo>
                  <a:pt x="0" y="2133531"/>
                </a:lnTo>
                <a:lnTo>
                  <a:pt x="0" y="0"/>
                </a:lnTo>
                <a:close/>
              </a:path>
            </a:pathLst>
          </a:custGeom>
          <a:solidFill>
            <a:schemeClr val="bg1">
              <a:lumMod val="85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9568" tIns="99568" rIns="99568" bIns="99568" numCol="1" spcCol="1270" anchor="ctr" anchorCtr="0">
            <a:noAutofit/>
          </a:bodyPr>
          <a:lstStyle/>
          <a:p>
            <a:pPr lvl="0" defTabSz="622300">
              <a:lnSpc>
                <a:spcPct val="90000"/>
              </a:lnSpc>
              <a:spcBef>
                <a:spcPct val="0"/>
              </a:spcBef>
              <a:spcAft>
                <a:spcPct val="35000"/>
              </a:spcAft>
            </a:pPr>
            <a:r>
              <a:rPr lang="en-US" sz="1600" b="1" dirty="0">
                <a:solidFill>
                  <a:prstClr val="black"/>
                </a:solidFill>
              </a:rPr>
              <a:t>4</a:t>
            </a:r>
            <a:r>
              <a:rPr lang="en-US" sz="1600" b="1" dirty="0" smtClean="0">
                <a:solidFill>
                  <a:prstClr val="black"/>
                </a:solidFill>
              </a:rPr>
              <a:t>. *</a:t>
            </a:r>
            <a:r>
              <a:rPr lang="en-US" sz="1100" dirty="0" smtClean="0">
                <a:solidFill>
                  <a:prstClr val="black"/>
                </a:solidFill>
              </a:rPr>
              <a:t>Determining Your Effective Date for AUS actions</a:t>
            </a:r>
          </a:p>
          <a:p>
            <a:pPr marL="171450" indent="-171450" defTabSz="622300">
              <a:lnSpc>
                <a:spcPct val="90000"/>
              </a:lnSpc>
              <a:spcBef>
                <a:spcPct val="0"/>
              </a:spcBef>
              <a:spcAft>
                <a:spcPct val="35000"/>
              </a:spcAft>
              <a:buFont typeface="Arial" panose="020B0604020202020204" pitchFamily="34" charset="0"/>
              <a:buChar char="•"/>
            </a:pPr>
            <a:r>
              <a:rPr lang="en-US" sz="1100" dirty="0" smtClean="0">
                <a:solidFill>
                  <a:prstClr val="black"/>
                </a:solidFill>
              </a:rPr>
              <a:t>Reserve Differential Non-Qualifying Individual: If using any leave (compensatory, annual, or military leave) at the start of </a:t>
            </a:r>
            <a:r>
              <a:rPr lang="en-US" sz="1100" dirty="0">
                <a:solidFill>
                  <a:prstClr val="black"/>
                </a:solidFill>
              </a:rPr>
              <a:t>your orders, the effective date of the AUS action will be the first </a:t>
            </a:r>
            <a:r>
              <a:rPr lang="en-US" sz="1100" dirty="0" smtClean="0">
                <a:solidFill>
                  <a:prstClr val="black"/>
                </a:solidFill>
              </a:rPr>
              <a:t>“technician duty day” </a:t>
            </a:r>
            <a:r>
              <a:rPr lang="en-US" sz="1100" dirty="0">
                <a:solidFill>
                  <a:prstClr val="black"/>
                </a:solidFill>
              </a:rPr>
              <a:t>in a “non-pay” status.  For example, Joe Smith’s orders start date falls on a Sunday (</a:t>
            </a:r>
            <a:r>
              <a:rPr lang="en-US" sz="1100" dirty="0" smtClean="0">
                <a:solidFill>
                  <a:prstClr val="black"/>
                </a:solidFill>
              </a:rPr>
              <a:t>non-technician duty day) </a:t>
            </a:r>
            <a:r>
              <a:rPr lang="en-US" sz="1100" dirty="0">
                <a:solidFill>
                  <a:prstClr val="black"/>
                </a:solidFill>
              </a:rPr>
              <a:t>and he elects to use 4 days of </a:t>
            </a:r>
            <a:r>
              <a:rPr lang="en-US" sz="1100" dirty="0" smtClean="0">
                <a:solidFill>
                  <a:prstClr val="black"/>
                </a:solidFill>
              </a:rPr>
              <a:t>annual leave, </a:t>
            </a:r>
            <a:r>
              <a:rPr lang="en-US" sz="1100" dirty="0">
                <a:solidFill>
                  <a:prstClr val="black"/>
                </a:solidFill>
              </a:rPr>
              <a:t>his AUS effective date is that following Friday. </a:t>
            </a:r>
            <a:endParaRPr lang="en-US" sz="1100" dirty="0" smtClean="0">
              <a:solidFill>
                <a:prstClr val="black"/>
              </a:solidFill>
            </a:endParaRPr>
          </a:p>
          <a:p>
            <a:pPr marL="171450" indent="-171450" defTabSz="622300">
              <a:lnSpc>
                <a:spcPct val="90000"/>
              </a:lnSpc>
              <a:spcBef>
                <a:spcPct val="0"/>
              </a:spcBef>
              <a:spcAft>
                <a:spcPct val="35000"/>
              </a:spcAft>
              <a:buFont typeface="Arial" panose="020B0604020202020204" pitchFamily="34" charset="0"/>
              <a:buChar char="•"/>
            </a:pPr>
            <a:r>
              <a:rPr lang="en-US" sz="1100" dirty="0" smtClean="0">
                <a:solidFill>
                  <a:prstClr val="black"/>
                </a:solidFill>
              </a:rPr>
              <a:t>Reserve </a:t>
            </a:r>
            <a:r>
              <a:rPr lang="en-US" sz="1100" dirty="0">
                <a:solidFill>
                  <a:prstClr val="black"/>
                </a:solidFill>
              </a:rPr>
              <a:t>Differential Qualifying Individual: If </a:t>
            </a:r>
            <a:r>
              <a:rPr lang="en-US" sz="1100" dirty="0" smtClean="0">
                <a:solidFill>
                  <a:prstClr val="black"/>
                </a:solidFill>
              </a:rPr>
              <a:t>regular compensatory </a:t>
            </a:r>
            <a:r>
              <a:rPr lang="en-US" sz="1100" dirty="0">
                <a:solidFill>
                  <a:prstClr val="black"/>
                </a:solidFill>
              </a:rPr>
              <a:t>time is used at the start of your orders, the effective date of the AUS action will be the first </a:t>
            </a:r>
            <a:r>
              <a:rPr lang="en-US" sz="1100" dirty="0" smtClean="0">
                <a:solidFill>
                  <a:prstClr val="black"/>
                </a:solidFill>
              </a:rPr>
              <a:t>“technician duty day” </a:t>
            </a:r>
            <a:r>
              <a:rPr lang="en-US" sz="1100" dirty="0">
                <a:solidFill>
                  <a:prstClr val="black"/>
                </a:solidFill>
              </a:rPr>
              <a:t>in a “non-pay” status.  For example, Joe Smith’s orders start date falls on a Sunday (</a:t>
            </a:r>
            <a:r>
              <a:rPr lang="en-US" sz="1100" dirty="0" smtClean="0">
                <a:solidFill>
                  <a:prstClr val="black"/>
                </a:solidFill>
              </a:rPr>
              <a:t>non-technician duty day) </a:t>
            </a:r>
            <a:r>
              <a:rPr lang="en-US" sz="1100" dirty="0">
                <a:solidFill>
                  <a:prstClr val="black"/>
                </a:solidFill>
              </a:rPr>
              <a:t>and he elects to use 4 days of </a:t>
            </a:r>
            <a:r>
              <a:rPr lang="en-US" sz="1100" dirty="0" smtClean="0">
                <a:solidFill>
                  <a:prstClr val="black"/>
                </a:solidFill>
              </a:rPr>
              <a:t>regular compensatory </a:t>
            </a:r>
            <a:r>
              <a:rPr lang="en-US" sz="1100" dirty="0">
                <a:solidFill>
                  <a:prstClr val="black"/>
                </a:solidFill>
              </a:rPr>
              <a:t>time, his AUS effective date is that following Friday.  For Reservist Differential qualifiers, only </a:t>
            </a:r>
            <a:r>
              <a:rPr lang="en-US" sz="1100" dirty="0" smtClean="0">
                <a:solidFill>
                  <a:prstClr val="black"/>
                </a:solidFill>
              </a:rPr>
              <a:t>regular compensatory </a:t>
            </a:r>
            <a:r>
              <a:rPr lang="en-US" sz="1100" dirty="0">
                <a:solidFill>
                  <a:prstClr val="black"/>
                </a:solidFill>
              </a:rPr>
              <a:t>time will </a:t>
            </a:r>
            <a:r>
              <a:rPr lang="en-US" sz="1100" dirty="0" smtClean="0">
                <a:solidFill>
                  <a:prstClr val="black"/>
                </a:solidFill>
              </a:rPr>
              <a:t>adjust your effective date.</a:t>
            </a:r>
          </a:p>
          <a:p>
            <a:pPr marL="171450" indent="-171450" defTabSz="622300">
              <a:lnSpc>
                <a:spcPct val="90000"/>
              </a:lnSpc>
              <a:spcBef>
                <a:spcPct val="0"/>
              </a:spcBef>
              <a:spcAft>
                <a:spcPct val="35000"/>
              </a:spcAft>
              <a:buFont typeface="Arial" panose="020B0604020202020204" pitchFamily="34" charset="0"/>
              <a:buChar char="•"/>
            </a:pPr>
            <a:r>
              <a:rPr lang="en-US" sz="1100" dirty="0" smtClean="0">
                <a:solidFill>
                  <a:prstClr val="black"/>
                </a:solidFill>
              </a:rPr>
              <a:t>Reserve Differential Qualifying/Non-Qualifying Individual: If leave is not used at the start of your orders, your effective date will be the first “technician duty day”.  For example, if the end date of Joe Smith’s orders falls on a Sunday (non-technician duty day), you’ll be coded in a “non pay” status on that following Monday.</a:t>
            </a:r>
          </a:p>
        </p:txBody>
      </p:sp>
      <p:sp>
        <p:nvSpPr>
          <p:cNvPr id="50" name="Freeform 49"/>
          <p:cNvSpPr/>
          <p:nvPr/>
        </p:nvSpPr>
        <p:spPr>
          <a:xfrm>
            <a:off x="9965749" y="1884963"/>
            <a:ext cx="1874605" cy="760136"/>
          </a:xfrm>
          <a:custGeom>
            <a:avLst/>
            <a:gdLst>
              <a:gd name="connsiteX0" fmla="*/ 0 w 4685899"/>
              <a:gd name="connsiteY0" fmla="*/ 0 h 2133531"/>
              <a:gd name="connsiteX1" fmla="*/ 4685899 w 4685899"/>
              <a:gd name="connsiteY1" fmla="*/ 0 h 2133531"/>
              <a:gd name="connsiteX2" fmla="*/ 4685899 w 4685899"/>
              <a:gd name="connsiteY2" fmla="*/ 2133531 h 2133531"/>
              <a:gd name="connsiteX3" fmla="*/ 0 w 4685899"/>
              <a:gd name="connsiteY3" fmla="*/ 2133531 h 2133531"/>
              <a:gd name="connsiteX4" fmla="*/ 0 w 4685899"/>
              <a:gd name="connsiteY4" fmla="*/ 0 h 213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5899" h="2133531">
                <a:moveTo>
                  <a:pt x="0" y="0"/>
                </a:moveTo>
                <a:lnTo>
                  <a:pt x="4685899" y="0"/>
                </a:lnTo>
                <a:lnTo>
                  <a:pt x="4685899" y="2133531"/>
                </a:lnTo>
                <a:lnTo>
                  <a:pt x="0" y="2133531"/>
                </a:lnTo>
                <a:lnTo>
                  <a:pt x="0" y="0"/>
                </a:lnTo>
                <a:close/>
              </a:path>
            </a:pathLst>
          </a:custGeom>
          <a:solidFill>
            <a:schemeClr val="bg1">
              <a:lumMod val="85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9568" tIns="99568" rIns="99568" bIns="99568" numCol="1" spcCol="1270" anchor="ctr" anchorCtr="0">
            <a:noAutofit/>
          </a:bodyPr>
          <a:lstStyle/>
          <a:p>
            <a:pPr defTabSz="622300">
              <a:lnSpc>
                <a:spcPct val="90000"/>
              </a:lnSpc>
              <a:spcBef>
                <a:spcPct val="0"/>
              </a:spcBef>
              <a:spcAft>
                <a:spcPct val="35000"/>
              </a:spcAft>
            </a:pPr>
            <a:r>
              <a:rPr lang="en-US" sz="1600" b="1" dirty="0">
                <a:solidFill>
                  <a:prstClr val="black"/>
                </a:solidFill>
              </a:rPr>
              <a:t>5</a:t>
            </a:r>
            <a:r>
              <a:rPr lang="en-US" sz="1600" b="1" dirty="0" smtClean="0">
                <a:solidFill>
                  <a:prstClr val="black"/>
                </a:solidFill>
              </a:rPr>
              <a:t>. </a:t>
            </a:r>
            <a:r>
              <a:rPr lang="en-US" sz="1100" dirty="0" smtClean="0">
                <a:solidFill>
                  <a:prstClr val="black"/>
                </a:solidFill>
              </a:rPr>
              <a:t>Complete paragraphs 2 through 15 of the USERRA election form, sign and date.</a:t>
            </a:r>
            <a:endParaRPr lang="en-US" sz="1100" kern="1200" dirty="0">
              <a:solidFill>
                <a:schemeClr val="tx1"/>
              </a:solidFill>
            </a:endParaRPr>
          </a:p>
        </p:txBody>
      </p:sp>
      <p:sp>
        <p:nvSpPr>
          <p:cNvPr id="54" name="Freeform 53"/>
          <p:cNvSpPr/>
          <p:nvPr/>
        </p:nvSpPr>
        <p:spPr>
          <a:xfrm>
            <a:off x="149607" y="4114910"/>
            <a:ext cx="2801923" cy="684477"/>
          </a:xfrm>
          <a:custGeom>
            <a:avLst/>
            <a:gdLst>
              <a:gd name="connsiteX0" fmla="*/ 0 w 4685899"/>
              <a:gd name="connsiteY0" fmla="*/ 0 h 2133531"/>
              <a:gd name="connsiteX1" fmla="*/ 4685899 w 4685899"/>
              <a:gd name="connsiteY1" fmla="*/ 0 h 2133531"/>
              <a:gd name="connsiteX2" fmla="*/ 4685899 w 4685899"/>
              <a:gd name="connsiteY2" fmla="*/ 2133531 h 2133531"/>
              <a:gd name="connsiteX3" fmla="*/ 0 w 4685899"/>
              <a:gd name="connsiteY3" fmla="*/ 2133531 h 2133531"/>
              <a:gd name="connsiteX4" fmla="*/ 0 w 4685899"/>
              <a:gd name="connsiteY4" fmla="*/ 0 h 213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5899" h="2133531">
                <a:moveTo>
                  <a:pt x="0" y="0"/>
                </a:moveTo>
                <a:lnTo>
                  <a:pt x="4685899" y="0"/>
                </a:lnTo>
                <a:lnTo>
                  <a:pt x="4685899" y="2133531"/>
                </a:lnTo>
                <a:lnTo>
                  <a:pt x="0" y="2133531"/>
                </a:lnTo>
                <a:lnTo>
                  <a:pt x="0" y="0"/>
                </a:lnTo>
                <a:close/>
              </a:path>
            </a:pathLst>
          </a:custGeom>
          <a:solidFill>
            <a:schemeClr val="bg1">
              <a:lumMod val="85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9568" tIns="99568" rIns="99568" bIns="99568" numCol="1" spcCol="1270" anchor="ctr" anchorCtr="0">
            <a:noAutofit/>
          </a:bodyPr>
          <a:lstStyle/>
          <a:p>
            <a:pPr defTabSz="622300">
              <a:lnSpc>
                <a:spcPct val="90000"/>
              </a:lnSpc>
              <a:spcBef>
                <a:spcPct val="0"/>
              </a:spcBef>
              <a:spcAft>
                <a:spcPct val="35000"/>
              </a:spcAft>
            </a:pPr>
            <a:r>
              <a:rPr lang="en-US" sz="1600" b="1" dirty="0" smtClean="0">
                <a:solidFill>
                  <a:prstClr val="black"/>
                </a:solidFill>
              </a:rPr>
              <a:t>6. </a:t>
            </a:r>
            <a:r>
              <a:rPr lang="en-US" sz="1100" dirty="0" smtClean="0">
                <a:solidFill>
                  <a:prstClr val="black"/>
                </a:solidFill>
              </a:rPr>
              <a:t>Complete your SF 52 using the “How to Complete SF 52, AUS” power point instructions. </a:t>
            </a:r>
            <a:endParaRPr lang="en-US" sz="1100" kern="1200" dirty="0">
              <a:solidFill>
                <a:schemeClr val="tx1"/>
              </a:solidFill>
            </a:endParaRPr>
          </a:p>
        </p:txBody>
      </p:sp>
      <p:sp>
        <p:nvSpPr>
          <p:cNvPr id="56" name="Freeform 55"/>
          <p:cNvSpPr/>
          <p:nvPr/>
        </p:nvSpPr>
        <p:spPr>
          <a:xfrm>
            <a:off x="3707875" y="3932727"/>
            <a:ext cx="7572422" cy="1521303"/>
          </a:xfrm>
          <a:custGeom>
            <a:avLst/>
            <a:gdLst>
              <a:gd name="connsiteX0" fmla="*/ 0 w 4685899"/>
              <a:gd name="connsiteY0" fmla="*/ 0 h 2133531"/>
              <a:gd name="connsiteX1" fmla="*/ 4685899 w 4685899"/>
              <a:gd name="connsiteY1" fmla="*/ 0 h 2133531"/>
              <a:gd name="connsiteX2" fmla="*/ 4685899 w 4685899"/>
              <a:gd name="connsiteY2" fmla="*/ 2133531 h 2133531"/>
              <a:gd name="connsiteX3" fmla="*/ 0 w 4685899"/>
              <a:gd name="connsiteY3" fmla="*/ 2133531 h 2133531"/>
              <a:gd name="connsiteX4" fmla="*/ 0 w 4685899"/>
              <a:gd name="connsiteY4" fmla="*/ 0 h 213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5899" h="2133531">
                <a:moveTo>
                  <a:pt x="0" y="0"/>
                </a:moveTo>
                <a:lnTo>
                  <a:pt x="4685899" y="0"/>
                </a:lnTo>
                <a:lnTo>
                  <a:pt x="4685899" y="2133531"/>
                </a:lnTo>
                <a:lnTo>
                  <a:pt x="0" y="2133531"/>
                </a:lnTo>
                <a:lnTo>
                  <a:pt x="0" y="0"/>
                </a:lnTo>
                <a:close/>
              </a:path>
            </a:pathLst>
          </a:custGeom>
          <a:solidFill>
            <a:schemeClr val="bg1">
              <a:lumMod val="85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9568" tIns="99568" rIns="99568" bIns="99568" numCol="1" spcCol="1270" anchor="ctr" anchorCtr="0">
            <a:noAutofit/>
          </a:bodyPr>
          <a:lstStyle/>
          <a:p>
            <a:pPr defTabSz="622300">
              <a:lnSpc>
                <a:spcPct val="90000"/>
              </a:lnSpc>
              <a:spcBef>
                <a:spcPct val="0"/>
              </a:spcBef>
              <a:spcAft>
                <a:spcPct val="35000"/>
              </a:spcAft>
            </a:pPr>
            <a:r>
              <a:rPr lang="en-US" sz="1600" b="1" dirty="0" smtClean="0">
                <a:solidFill>
                  <a:schemeClr val="tx1"/>
                </a:solidFill>
              </a:rPr>
              <a:t>7. </a:t>
            </a:r>
            <a:r>
              <a:rPr lang="en-US" sz="1100" dirty="0" smtClean="0">
                <a:solidFill>
                  <a:schemeClr val="tx1"/>
                </a:solidFill>
              </a:rPr>
              <a:t>Submit all documents listed below to the Human Resources Office 60 days prior to the effective date:</a:t>
            </a:r>
          </a:p>
          <a:p>
            <a:pPr marL="171450" lvl="0" indent="-171450">
              <a:buFont typeface="Arial" panose="020B0604020202020204" pitchFamily="34" charset="0"/>
              <a:buChar char="•"/>
            </a:pPr>
            <a:r>
              <a:rPr lang="en-US" sz="1100" dirty="0">
                <a:solidFill>
                  <a:schemeClr val="tx1"/>
                </a:solidFill>
              </a:rPr>
              <a:t> A completed SF-52 (Request for Personnel Action) specifying the effective date</a:t>
            </a:r>
            <a:r>
              <a:rPr lang="en-US" sz="1100" dirty="0" smtClean="0">
                <a:solidFill>
                  <a:schemeClr val="tx1"/>
                </a:solidFill>
              </a:rPr>
              <a:t>.</a:t>
            </a:r>
            <a:endParaRPr lang="en-US" sz="1100" dirty="0">
              <a:solidFill>
                <a:schemeClr val="tx1"/>
              </a:solidFill>
            </a:endParaRPr>
          </a:p>
          <a:p>
            <a:pPr marL="171450" lvl="0" indent="-171450">
              <a:buFont typeface="Arial" panose="020B0604020202020204" pitchFamily="34" charset="0"/>
              <a:buChar char="•"/>
            </a:pPr>
            <a:r>
              <a:rPr lang="en-US" sz="1100" dirty="0">
                <a:solidFill>
                  <a:schemeClr val="tx1"/>
                </a:solidFill>
              </a:rPr>
              <a:t>A copy </a:t>
            </a:r>
            <a:r>
              <a:rPr lang="en-US" sz="1100" dirty="0" smtClean="0">
                <a:solidFill>
                  <a:schemeClr val="tx1"/>
                </a:solidFill>
              </a:rPr>
              <a:t>of military orders and any amendments.</a:t>
            </a:r>
            <a:endParaRPr lang="en-US" sz="1100" dirty="0">
              <a:solidFill>
                <a:schemeClr val="tx1"/>
              </a:solidFill>
            </a:endParaRPr>
          </a:p>
          <a:p>
            <a:pPr marL="171450" lvl="0" indent="-171450">
              <a:buFont typeface="Arial" panose="020B0604020202020204" pitchFamily="34" charset="0"/>
              <a:buChar char="•"/>
            </a:pPr>
            <a:r>
              <a:rPr lang="en-US" sz="1100" dirty="0">
                <a:solidFill>
                  <a:schemeClr val="tx1"/>
                </a:solidFill>
              </a:rPr>
              <a:t>A completed USERRA </a:t>
            </a:r>
            <a:r>
              <a:rPr lang="en-US" sz="1100" smtClean="0">
                <a:solidFill>
                  <a:schemeClr val="tx1"/>
                </a:solidFill>
              </a:rPr>
              <a:t>Election checklist.</a:t>
            </a:r>
            <a:endParaRPr lang="en-US" sz="1100" dirty="0">
              <a:solidFill>
                <a:schemeClr val="tx1"/>
              </a:solidFill>
            </a:endParaRPr>
          </a:p>
          <a:p>
            <a:pPr marL="171450" lvl="0" indent="-171450">
              <a:buFont typeface="Arial" panose="020B0604020202020204" pitchFamily="34" charset="0"/>
              <a:buChar char="•"/>
            </a:pPr>
            <a:r>
              <a:rPr lang="en-US" sz="1100" dirty="0" smtClean="0">
                <a:solidFill>
                  <a:schemeClr val="tx1"/>
                </a:solidFill>
                <a:ea typeface="Times New Roman" panose="02020603050405020304" pitchFamily="18" charset="0"/>
                <a:cs typeface="Times New Roman" panose="02020603050405020304" pitchFamily="18" charset="0"/>
              </a:rPr>
              <a:t>FEHB </a:t>
            </a:r>
            <a:r>
              <a:rPr lang="en-US" sz="1100" dirty="0">
                <a:solidFill>
                  <a:schemeClr val="tx1"/>
                </a:solidFill>
                <a:ea typeface="Times New Roman" panose="02020603050405020304" pitchFamily="18" charset="0"/>
                <a:cs typeface="Times New Roman" panose="02020603050405020304" pitchFamily="18" charset="0"/>
              </a:rPr>
              <a:t>Premium Conversion Waiver/Election form (if </a:t>
            </a:r>
            <a:r>
              <a:rPr lang="en-US" sz="1100" dirty="0" smtClean="0">
                <a:solidFill>
                  <a:schemeClr val="tx1"/>
                </a:solidFill>
                <a:ea typeface="Times New Roman" panose="02020603050405020304" pitchFamily="18" charset="0"/>
                <a:cs typeface="Times New Roman" panose="02020603050405020304" pitchFamily="18" charset="0"/>
              </a:rPr>
              <a:t>applicable).</a:t>
            </a:r>
          </a:p>
          <a:p>
            <a:pPr marL="171450" lvl="0" indent="-171450">
              <a:buFont typeface="Arial" panose="020B0604020202020204" pitchFamily="34" charset="0"/>
              <a:buChar char="•"/>
            </a:pPr>
            <a:r>
              <a:rPr lang="en-US" sz="1100" dirty="0" smtClean="0">
                <a:solidFill>
                  <a:schemeClr val="tx1"/>
                </a:solidFill>
                <a:ea typeface="Times New Roman" panose="02020603050405020304" pitchFamily="18" charset="0"/>
                <a:cs typeface="Times New Roman" panose="02020603050405020304" pitchFamily="18" charset="0"/>
              </a:rPr>
              <a:t>FEGLI </a:t>
            </a:r>
            <a:r>
              <a:rPr lang="en-US" sz="1100" dirty="0">
                <a:solidFill>
                  <a:schemeClr val="tx1"/>
                </a:solidFill>
                <a:ea typeface="Times New Roman" panose="02020603050405020304" pitchFamily="18" charset="0"/>
                <a:cs typeface="Times New Roman" panose="02020603050405020304" pitchFamily="18" charset="0"/>
              </a:rPr>
              <a:t>Notice and Election Form (if </a:t>
            </a:r>
            <a:r>
              <a:rPr lang="en-US" sz="1100" dirty="0" smtClean="0">
                <a:solidFill>
                  <a:schemeClr val="tx1"/>
                </a:solidFill>
                <a:ea typeface="Times New Roman" panose="02020603050405020304" pitchFamily="18" charset="0"/>
                <a:cs typeface="Times New Roman" panose="02020603050405020304" pitchFamily="18" charset="0"/>
              </a:rPr>
              <a:t>applicable).</a:t>
            </a:r>
          </a:p>
          <a:p>
            <a:pPr marL="171450" lvl="0" indent="-171450">
              <a:buFont typeface="Arial" panose="020B0604020202020204" pitchFamily="34" charset="0"/>
              <a:buChar char="•"/>
            </a:pPr>
            <a:r>
              <a:rPr lang="en-US" sz="1100" dirty="0" smtClean="0">
                <a:solidFill>
                  <a:schemeClr val="tx1"/>
                </a:solidFill>
                <a:ea typeface="Times New Roman" panose="02020603050405020304" pitchFamily="18" charset="0"/>
                <a:cs typeface="Times New Roman" panose="02020603050405020304" pitchFamily="18" charset="0"/>
              </a:rPr>
              <a:t>TSP </a:t>
            </a:r>
            <a:r>
              <a:rPr lang="en-US" sz="1100" dirty="0">
                <a:solidFill>
                  <a:schemeClr val="tx1"/>
                </a:solidFill>
                <a:ea typeface="Times New Roman" panose="02020603050405020304" pitchFamily="18" charset="0"/>
                <a:cs typeface="Times New Roman" panose="02020603050405020304" pitchFamily="18" charset="0"/>
              </a:rPr>
              <a:t>– 41 (if </a:t>
            </a:r>
            <a:r>
              <a:rPr lang="en-US" sz="1100" dirty="0" smtClean="0">
                <a:solidFill>
                  <a:schemeClr val="tx1"/>
                </a:solidFill>
                <a:ea typeface="Times New Roman" panose="02020603050405020304" pitchFamily="18" charset="0"/>
                <a:cs typeface="Times New Roman" panose="02020603050405020304" pitchFamily="18" charset="0"/>
              </a:rPr>
              <a:t>applicable)</a:t>
            </a:r>
            <a:r>
              <a:rPr lang="en-US" sz="1000" dirty="0" smtClean="0">
                <a:solidFill>
                  <a:schemeClr val="tx1"/>
                </a:solidFill>
                <a:ea typeface="Times New Roman" panose="02020603050405020304" pitchFamily="18" charset="0"/>
                <a:cs typeface="Times New Roman" panose="02020603050405020304" pitchFamily="18" charset="0"/>
              </a:rPr>
              <a:t>.</a:t>
            </a:r>
          </a:p>
        </p:txBody>
      </p:sp>
      <p:sp>
        <p:nvSpPr>
          <p:cNvPr id="16" name="TextBox 15"/>
          <p:cNvSpPr txBox="1"/>
          <p:nvPr/>
        </p:nvSpPr>
        <p:spPr>
          <a:xfrm>
            <a:off x="149607" y="5372234"/>
            <a:ext cx="11690747" cy="1384995"/>
          </a:xfrm>
          <a:prstGeom prst="rect">
            <a:avLst/>
          </a:prstGeom>
          <a:noFill/>
        </p:spPr>
        <p:txBody>
          <a:bodyPr wrap="square" rtlCol="0">
            <a:spAutoFit/>
          </a:bodyPr>
          <a:lstStyle/>
          <a:p>
            <a:r>
              <a:rPr lang="en-US" dirty="0" smtClean="0"/>
              <a:t>*Footnotes</a:t>
            </a:r>
            <a:endParaRPr lang="en-US" i="1" dirty="0" smtClean="0"/>
          </a:p>
          <a:p>
            <a:pPr marL="171450" indent="-171450">
              <a:buFont typeface="Arial" panose="020B0604020202020204" pitchFamily="34" charset="0"/>
              <a:buChar char="•"/>
            </a:pPr>
            <a:r>
              <a:rPr lang="en-US" sz="1100" dirty="0" smtClean="0"/>
              <a:t>Reserve differential – If your salary as a technician is more than if you were on military orders (only under certain authorities, reference Hawaii National Guard-Technician Information and Election Rights, para 8-1), you may qualify for Reserve Differential; qualification for reserve differential could affect determining the start of your effective date.  Under reserve differential, only regular compensatory time will affect your effective date. </a:t>
            </a:r>
            <a:r>
              <a:rPr lang="en-US" sz="1100"/>
              <a:t>See Hawaii National Guard Technician Information and Election Rights, para </a:t>
            </a:r>
            <a:r>
              <a:rPr lang="en-US" sz="1100" smtClean="0"/>
              <a:t>8.  </a:t>
            </a:r>
          </a:p>
          <a:p>
            <a:pPr marL="171450" indent="-171450">
              <a:buFont typeface="Arial" panose="020B0604020202020204" pitchFamily="34" charset="0"/>
              <a:buChar char="•"/>
            </a:pPr>
            <a:r>
              <a:rPr lang="en-US" sz="1100" smtClean="0"/>
              <a:t>Compensatory </a:t>
            </a:r>
            <a:r>
              <a:rPr lang="en-US" sz="1100" dirty="0" smtClean="0"/>
              <a:t>Time- Please review Hawaii National Guard Technician Information and Election Rights, para 4 and 5.</a:t>
            </a:r>
          </a:p>
          <a:p>
            <a:pPr marL="171450" indent="-171450">
              <a:buFont typeface="Arial" panose="020B0604020202020204" pitchFamily="34" charset="0"/>
              <a:buChar char="•"/>
            </a:pPr>
            <a:endParaRPr lang="en-US" sz="1100" dirty="0" smtClean="0"/>
          </a:p>
          <a:p>
            <a:r>
              <a:rPr lang="en-US" sz="1100" dirty="0" smtClean="0"/>
              <a:t> </a:t>
            </a:r>
            <a:endParaRPr lang="en-US" sz="1100" dirty="0"/>
          </a:p>
        </p:txBody>
      </p:sp>
    </p:spTree>
    <p:extLst>
      <p:ext uri="{BB962C8B-B14F-4D97-AF65-F5344CB8AC3E}">
        <p14:creationId xmlns:p14="http://schemas.microsoft.com/office/powerpoint/2010/main" val="12595598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RTD from AUS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Documents needed</a:t>
            </a:r>
          </a:p>
          <a:p>
            <a:pPr lvl="0"/>
            <a:r>
              <a:rPr lang="en-US" dirty="0"/>
              <a:t>  A completed SF-52 (Request for Personnel Action) specifying the effective date of return</a:t>
            </a:r>
            <a:r>
              <a:rPr lang="en-US" dirty="0" smtClean="0"/>
              <a:t>.</a:t>
            </a:r>
            <a:endParaRPr lang="en-US" dirty="0"/>
          </a:p>
          <a:p>
            <a:pPr lvl="0"/>
            <a:r>
              <a:rPr lang="en-US" dirty="0"/>
              <a:t>A copy of any amendment/modification to previous orders (if applicable</a:t>
            </a:r>
            <a:r>
              <a:rPr lang="en-US" dirty="0" smtClean="0"/>
              <a:t>).</a:t>
            </a:r>
            <a:endParaRPr lang="en-US" dirty="0"/>
          </a:p>
          <a:p>
            <a:pPr lvl="0"/>
            <a:r>
              <a:rPr lang="en-US" dirty="0"/>
              <a:t>Copy of DD Form 214, copy 2,4 or 7 only.  (if applicable</a:t>
            </a:r>
            <a:r>
              <a:rPr lang="en-US" dirty="0" smtClean="0"/>
              <a:t>)</a:t>
            </a:r>
            <a:endParaRPr lang="en-US" dirty="0"/>
          </a:p>
          <a:p>
            <a:pPr lvl="0"/>
            <a:r>
              <a:rPr lang="en-US" dirty="0"/>
              <a:t>A completed USERRA “RTD” Election Form. </a:t>
            </a:r>
            <a:r>
              <a:rPr lang="en-US" dirty="0" smtClean="0"/>
              <a:t>Application </a:t>
            </a:r>
            <a:r>
              <a:rPr lang="en-US" dirty="0"/>
              <a:t>for Reservist Differential Payments (if applicable</a:t>
            </a:r>
            <a:r>
              <a:rPr lang="en-US" dirty="0" smtClean="0"/>
              <a:t>)</a:t>
            </a:r>
            <a:endParaRPr lang="en-US" dirty="0"/>
          </a:p>
          <a:p>
            <a:pPr lvl="0"/>
            <a:r>
              <a:rPr lang="en-US" dirty="0"/>
              <a:t>TSP 41 (if applicable</a:t>
            </a:r>
            <a:r>
              <a:rPr lang="en-US" dirty="0" smtClean="0"/>
              <a:t>)</a:t>
            </a:r>
            <a:endParaRPr lang="en-US" dirty="0"/>
          </a:p>
          <a:p>
            <a:r>
              <a:rPr lang="en-US" dirty="0"/>
              <a:t>Request for USERRA Retroactive TSP Contributions Form (if </a:t>
            </a:r>
            <a:r>
              <a:rPr lang="en-US" dirty="0" smtClean="0"/>
              <a:t>applicable)</a:t>
            </a:r>
            <a:endParaRPr lang="en-US" dirty="0"/>
          </a:p>
        </p:txBody>
      </p:sp>
    </p:spTree>
    <p:extLst>
      <p:ext uri="{BB962C8B-B14F-4D97-AF65-F5344CB8AC3E}">
        <p14:creationId xmlns:p14="http://schemas.microsoft.com/office/powerpoint/2010/main" val="3388711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974" y="2770908"/>
            <a:ext cx="8283786" cy="1169324"/>
          </a:xfrm>
        </p:spPr>
        <p:txBody>
          <a:bodyPr>
            <a:noAutofit/>
          </a:bodyPr>
          <a:lstStyle/>
          <a:p>
            <a:r>
              <a:rPr lang="en-US" sz="6000" dirty="0" smtClean="0"/>
              <a:t>Election Form for RTD</a:t>
            </a:r>
            <a:endParaRPr lang="en-US" sz="6000" dirty="0"/>
          </a:p>
        </p:txBody>
      </p:sp>
    </p:spTree>
    <p:extLst>
      <p:ext uri="{BB962C8B-B14F-4D97-AF65-F5344CB8AC3E}">
        <p14:creationId xmlns:p14="http://schemas.microsoft.com/office/powerpoint/2010/main" val="3001083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49606" y="359269"/>
            <a:ext cx="3592993" cy="677108"/>
          </a:xfrm>
          <a:prstGeom prst="rect">
            <a:avLst/>
          </a:prstGeom>
          <a:solidFill>
            <a:schemeClr val="bg1">
              <a:lumMod val="85000"/>
            </a:schemeClr>
          </a:solidFill>
          <a:ln>
            <a:solidFill>
              <a:schemeClr val="tx1"/>
            </a:solidFill>
          </a:ln>
        </p:spPr>
        <p:txBody>
          <a:bodyPr wrap="square" rtlCol="0">
            <a:spAutoFit/>
          </a:bodyPr>
          <a:lstStyle/>
          <a:p>
            <a:r>
              <a:rPr lang="en-US" sz="1600" b="1" dirty="0" smtClean="0"/>
              <a:t>1</a:t>
            </a:r>
            <a:r>
              <a:rPr lang="en-US" sz="1100" dirty="0" smtClean="0"/>
              <a:t>. Submit all modified orders that may have changed your RTD date listed on your USERRA RTD election form.</a:t>
            </a:r>
            <a:endParaRPr lang="en-US" sz="1100" dirty="0"/>
          </a:p>
        </p:txBody>
      </p:sp>
      <p:sp>
        <p:nvSpPr>
          <p:cNvPr id="10" name="TextBox 9"/>
          <p:cNvSpPr txBox="1"/>
          <p:nvPr/>
        </p:nvSpPr>
        <p:spPr>
          <a:xfrm>
            <a:off x="3896544" y="465644"/>
            <a:ext cx="1828613" cy="846386"/>
          </a:xfrm>
          <a:prstGeom prst="rect">
            <a:avLst/>
          </a:prstGeom>
          <a:solidFill>
            <a:schemeClr val="bg1">
              <a:lumMod val="85000"/>
            </a:schemeClr>
          </a:solidFill>
          <a:ln>
            <a:solidFill>
              <a:schemeClr val="tx1"/>
            </a:solidFill>
          </a:ln>
        </p:spPr>
        <p:txBody>
          <a:bodyPr wrap="square" rtlCol="0">
            <a:spAutoFit/>
          </a:bodyPr>
          <a:lstStyle/>
          <a:p>
            <a:r>
              <a:rPr lang="en-US" sz="1600" b="1" dirty="0" smtClean="0">
                <a:solidFill>
                  <a:prstClr val="black"/>
                </a:solidFill>
              </a:rPr>
              <a:t>2. </a:t>
            </a:r>
            <a:r>
              <a:rPr lang="en-US" sz="1100" dirty="0" smtClean="0"/>
              <a:t>Complete your personal information on the USERRA RTD election form.</a:t>
            </a:r>
            <a:endParaRPr lang="en-US" sz="1100" dirty="0"/>
          </a:p>
        </p:txBody>
      </p:sp>
      <p:sp>
        <p:nvSpPr>
          <p:cNvPr id="82" name="TextBox 81"/>
          <p:cNvSpPr txBox="1"/>
          <p:nvPr/>
        </p:nvSpPr>
        <p:spPr>
          <a:xfrm>
            <a:off x="0" y="-30208"/>
            <a:ext cx="4524375" cy="369332"/>
          </a:xfrm>
          <a:prstGeom prst="rect">
            <a:avLst/>
          </a:prstGeom>
          <a:noFill/>
        </p:spPr>
        <p:txBody>
          <a:bodyPr wrap="square" rtlCol="0">
            <a:spAutoFit/>
          </a:bodyPr>
          <a:lstStyle/>
          <a:p>
            <a:r>
              <a:rPr lang="en-US" dirty="0" smtClean="0"/>
              <a:t>Processing RTD Actions Flowchart</a:t>
            </a:r>
            <a:endParaRPr lang="en-US" dirty="0"/>
          </a:p>
        </p:txBody>
      </p:sp>
      <p:sp>
        <p:nvSpPr>
          <p:cNvPr id="47" name="TextBox 46"/>
          <p:cNvSpPr txBox="1"/>
          <p:nvPr/>
        </p:nvSpPr>
        <p:spPr>
          <a:xfrm>
            <a:off x="5862509" y="395260"/>
            <a:ext cx="3088867" cy="1015663"/>
          </a:xfrm>
          <a:prstGeom prst="rect">
            <a:avLst/>
          </a:prstGeom>
          <a:solidFill>
            <a:schemeClr val="bg1">
              <a:lumMod val="85000"/>
            </a:schemeClr>
          </a:solidFill>
          <a:ln>
            <a:solidFill>
              <a:schemeClr val="tx1"/>
            </a:solidFill>
          </a:ln>
        </p:spPr>
        <p:txBody>
          <a:bodyPr wrap="square" rtlCol="0">
            <a:spAutoFit/>
          </a:bodyPr>
          <a:lstStyle/>
          <a:p>
            <a:r>
              <a:rPr lang="en-US" sz="1600" b="1" dirty="0" smtClean="0">
                <a:solidFill>
                  <a:prstClr val="black"/>
                </a:solidFill>
              </a:rPr>
              <a:t>3. </a:t>
            </a:r>
            <a:r>
              <a:rPr lang="en-US" sz="1100" dirty="0" smtClean="0"/>
              <a:t>Read the “Hawaii National Guard-Technician Information and Election Rights”.  This handout will provide you with more detailed information on the following items in the election form.</a:t>
            </a:r>
            <a:endParaRPr lang="en-US" sz="1100" dirty="0"/>
          </a:p>
        </p:txBody>
      </p:sp>
      <p:sp>
        <p:nvSpPr>
          <p:cNvPr id="48" name="Freeform 47"/>
          <p:cNvSpPr/>
          <p:nvPr/>
        </p:nvSpPr>
        <p:spPr>
          <a:xfrm>
            <a:off x="236003" y="1368168"/>
            <a:ext cx="8715373" cy="1813034"/>
          </a:xfrm>
          <a:custGeom>
            <a:avLst/>
            <a:gdLst>
              <a:gd name="connsiteX0" fmla="*/ 0 w 4685899"/>
              <a:gd name="connsiteY0" fmla="*/ 0 h 2133531"/>
              <a:gd name="connsiteX1" fmla="*/ 4685899 w 4685899"/>
              <a:gd name="connsiteY1" fmla="*/ 0 h 2133531"/>
              <a:gd name="connsiteX2" fmla="*/ 4685899 w 4685899"/>
              <a:gd name="connsiteY2" fmla="*/ 2133531 h 2133531"/>
              <a:gd name="connsiteX3" fmla="*/ 0 w 4685899"/>
              <a:gd name="connsiteY3" fmla="*/ 2133531 h 2133531"/>
              <a:gd name="connsiteX4" fmla="*/ 0 w 4685899"/>
              <a:gd name="connsiteY4" fmla="*/ 0 h 213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5899" h="2133531">
                <a:moveTo>
                  <a:pt x="0" y="0"/>
                </a:moveTo>
                <a:lnTo>
                  <a:pt x="4685899" y="0"/>
                </a:lnTo>
                <a:lnTo>
                  <a:pt x="4685899" y="2133531"/>
                </a:lnTo>
                <a:lnTo>
                  <a:pt x="0" y="2133531"/>
                </a:lnTo>
                <a:lnTo>
                  <a:pt x="0" y="0"/>
                </a:lnTo>
                <a:close/>
              </a:path>
            </a:pathLst>
          </a:custGeom>
          <a:solidFill>
            <a:schemeClr val="bg1">
              <a:lumMod val="85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9568" tIns="99568" rIns="99568" bIns="99568" numCol="1" spcCol="1270" anchor="ctr" anchorCtr="0">
            <a:noAutofit/>
          </a:bodyPr>
          <a:lstStyle/>
          <a:p>
            <a:pPr lvl="0" defTabSz="622300">
              <a:lnSpc>
                <a:spcPct val="90000"/>
              </a:lnSpc>
              <a:spcBef>
                <a:spcPct val="0"/>
              </a:spcBef>
              <a:spcAft>
                <a:spcPct val="35000"/>
              </a:spcAft>
            </a:pPr>
            <a:r>
              <a:rPr lang="en-US" sz="1600" b="1" dirty="0" smtClean="0">
                <a:solidFill>
                  <a:prstClr val="black"/>
                </a:solidFill>
              </a:rPr>
              <a:t>*5. </a:t>
            </a:r>
            <a:r>
              <a:rPr lang="en-US" sz="1100" dirty="0" smtClean="0">
                <a:solidFill>
                  <a:prstClr val="black"/>
                </a:solidFill>
              </a:rPr>
              <a:t>Determining Your Effective Date for RTD actions if military orders are longer than 30 days:</a:t>
            </a:r>
          </a:p>
          <a:p>
            <a:pPr marL="171450" indent="-171450" defTabSz="622300">
              <a:lnSpc>
                <a:spcPct val="90000"/>
              </a:lnSpc>
              <a:spcBef>
                <a:spcPct val="0"/>
              </a:spcBef>
              <a:spcAft>
                <a:spcPct val="35000"/>
              </a:spcAft>
              <a:buFont typeface="Arial" panose="020B0604020202020204" pitchFamily="34" charset="0"/>
              <a:buChar char="•"/>
            </a:pPr>
            <a:r>
              <a:rPr lang="en-US" sz="1100" dirty="0" smtClean="0">
                <a:solidFill>
                  <a:prstClr val="black"/>
                </a:solidFill>
              </a:rPr>
              <a:t>Based on your restoration period described above, the effective date of </a:t>
            </a:r>
            <a:r>
              <a:rPr lang="en-US" sz="1100" dirty="0">
                <a:solidFill>
                  <a:prstClr val="black"/>
                </a:solidFill>
              </a:rPr>
              <a:t>the </a:t>
            </a:r>
            <a:r>
              <a:rPr lang="en-US" sz="1100" dirty="0" smtClean="0">
                <a:solidFill>
                  <a:prstClr val="black"/>
                </a:solidFill>
              </a:rPr>
              <a:t>RTD action will be the first day the technician physically returns back to a “technician duty status”.  For example, Joe Smith’s orders end date falls on a Sunday (non-technician duty day) and he elects to use </a:t>
            </a:r>
            <a:r>
              <a:rPr lang="en-US" sz="1100" dirty="0">
                <a:solidFill>
                  <a:prstClr val="black"/>
                </a:solidFill>
              </a:rPr>
              <a:t>4</a:t>
            </a:r>
            <a:r>
              <a:rPr lang="en-US" sz="1100" dirty="0" smtClean="0">
                <a:solidFill>
                  <a:prstClr val="black"/>
                </a:solidFill>
              </a:rPr>
              <a:t> days of annual leave and also has up to 180 days to return to work; he decides to use his 4 days of annual leave but chooses to return the day after his annual leave, his effective RTD date is Friday.</a:t>
            </a:r>
          </a:p>
          <a:p>
            <a:pPr marL="171450" indent="-171450" defTabSz="622300">
              <a:lnSpc>
                <a:spcPct val="90000"/>
              </a:lnSpc>
              <a:spcBef>
                <a:spcPct val="0"/>
              </a:spcBef>
              <a:spcAft>
                <a:spcPct val="35000"/>
              </a:spcAft>
              <a:buFont typeface="Arial" panose="020B0604020202020204" pitchFamily="34" charset="0"/>
              <a:buChar char="•"/>
            </a:pPr>
            <a:r>
              <a:rPr lang="en-US" sz="1100" dirty="0" smtClean="0">
                <a:solidFill>
                  <a:prstClr val="black"/>
                </a:solidFill>
              </a:rPr>
              <a:t>If *presidential leave is used after the completion of your orders, your effective date will be the first day on presidential leave.</a:t>
            </a:r>
          </a:p>
          <a:p>
            <a:pPr marL="171450" indent="-171450" defTabSz="622300">
              <a:lnSpc>
                <a:spcPct val="90000"/>
              </a:lnSpc>
              <a:spcBef>
                <a:spcPct val="0"/>
              </a:spcBef>
              <a:spcAft>
                <a:spcPct val="35000"/>
              </a:spcAft>
              <a:buFont typeface="Arial" panose="020B0604020202020204" pitchFamily="34" charset="0"/>
              <a:buChar char="•"/>
            </a:pPr>
            <a:r>
              <a:rPr lang="en-US" sz="1100" dirty="0" smtClean="0">
                <a:solidFill>
                  <a:prstClr val="black"/>
                </a:solidFill>
              </a:rPr>
              <a:t>Based on your restoration period described above, if leave is not used at the end of your orders, your effective date will be the first “technician duty day” within the allotted time described above; you must physically return to your technician position within the restoration period listed in the guidelines described above.  </a:t>
            </a:r>
          </a:p>
        </p:txBody>
      </p:sp>
      <p:sp>
        <p:nvSpPr>
          <p:cNvPr id="50" name="Freeform 49"/>
          <p:cNvSpPr/>
          <p:nvPr/>
        </p:nvSpPr>
        <p:spPr>
          <a:xfrm>
            <a:off x="9329523" y="2559529"/>
            <a:ext cx="1874605" cy="760136"/>
          </a:xfrm>
          <a:custGeom>
            <a:avLst/>
            <a:gdLst>
              <a:gd name="connsiteX0" fmla="*/ 0 w 4685899"/>
              <a:gd name="connsiteY0" fmla="*/ 0 h 2133531"/>
              <a:gd name="connsiteX1" fmla="*/ 4685899 w 4685899"/>
              <a:gd name="connsiteY1" fmla="*/ 0 h 2133531"/>
              <a:gd name="connsiteX2" fmla="*/ 4685899 w 4685899"/>
              <a:gd name="connsiteY2" fmla="*/ 2133531 h 2133531"/>
              <a:gd name="connsiteX3" fmla="*/ 0 w 4685899"/>
              <a:gd name="connsiteY3" fmla="*/ 2133531 h 2133531"/>
              <a:gd name="connsiteX4" fmla="*/ 0 w 4685899"/>
              <a:gd name="connsiteY4" fmla="*/ 0 h 213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5899" h="2133531">
                <a:moveTo>
                  <a:pt x="0" y="0"/>
                </a:moveTo>
                <a:lnTo>
                  <a:pt x="4685899" y="0"/>
                </a:lnTo>
                <a:lnTo>
                  <a:pt x="4685899" y="2133531"/>
                </a:lnTo>
                <a:lnTo>
                  <a:pt x="0" y="2133531"/>
                </a:lnTo>
                <a:lnTo>
                  <a:pt x="0" y="0"/>
                </a:lnTo>
                <a:close/>
              </a:path>
            </a:pathLst>
          </a:custGeom>
          <a:solidFill>
            <a:schemeClr val="bg1">
              <a:lumMod val="85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9568" tIns="99568" rIns="99568" bIns="99568" numCol="1" spcCol="1270" anchor="ctr" anchorCtr="0">
            <a:noAutofit/>
          </a:bodyPr>
          <a:lstStyle/>
          <a:p>
            <a:pPr defTabSz="622300">
              <a:lnSpc>
                <a:spcPct val="90000"/>
              </a:lnSpc>
              <a:spcBef>
                <a:spcPct val="0"/>
              </a:spcBef>
              <a:spcAft>
                <a:spcPct val="35000"/>
              </a:spcAft>
            </a:pPr>
            <a:r>
              <a:rPr lang="en-US" sz="1600" b="1" dirty="0">
                <a:solidFill>
                  <a:prstClr val="black"/>
                </a:solidFill>
              </a:rPr>
              <a:t>6</a:t>
            </a:r>
            <a:r>
              <a:rPr lang="en-US" sz="1600" b="1" dirty="0" smtClean="0">
                <a:solidFill>
                  <a:prstClr val="black"/>
                </a:solidFill>
              </a:rPr>
              <a:t>. </a:t>
            </a:r>
            <a:r>
              <a:rPr lang="en-US" sz="1100" dirty="0" smtClean="0">
                <a:solidFill>
                  <a:prstClr val="black"/>
                </a:solidFill>
              </a:rPr>
              <a:t>Complete paragraphs 2 through 12 of the USERRA RTD election form, sign and date.</a:t>
            </a:r>
            <a:endParaRPr lang="en-US" sz="1100" kern="1200" dirty="0">
              <a:solidFill>
                <a:schemeClr val="tx1"/>
              </a:solidFill>
            </a:endParaRPr>
          </a:p>
        </p:txBody>
      </p:sp>
      <p:sp>
        <p:nvSpPr>
          <p:cNvPr id="54" name="Freeform 53"/>
          <p:cNvSpPr/>
          <p:nvPr/>
        </p:nvSpPr>
        <p:spPr>
          <a:xfrm>
            <a:off x="251669" y="3442907"/>
            <a:ext cx="2801923" cy="684477"/>
          </a:xfrm>
          <a:custGeom>
            <a:avLst/>
            <a:gdLst>
              <a:gd name="connsiteX0" fmla="*/ 0 w 4685899"/>
              <a:gd name="connsiteY0" fmla="*/ 0 h 2133531"/>
              <a:gd name="connsiteX1" fmla="*/ 4685899 w 4685899"/>
              <a:gd name="connsiteY1" fmla="*/ 0 h 2133531"/>
              <a:gd name="connsiteX2" fmla="*/ 4685899 w 4685899"/>
              <a:gd name="connsiteY2" fmla="*/ 2133531 h 2133531"/>
              <a:gd name="connsiteX3" fmla="*/ 0 w 4685899"/>
              <a:gd name="connsiteY3" fmla="*/ 2133531 h 2133531"/>
              <a:gd name="connsiteX4" fmla="*/ 0 w 4685899"/>
              <a:gd name="connsiteY4" fmla="*/ 0 h 213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5899" h="2133531">
                <a:moveTo>
                  <a:pt x="0" y="0"/>
                </a:moveTo>
                <a:lnTo>
                  <a:pt x="4685899" y="0"/>
                </a:lnTo>
                <a:lnTo>
                  <a:pt x="4685899" y="2133531"/>
                </a:lnTo>
                <a:lnTo>
                  <a:pt x="0" y="2133531"/>
                </a:lnTo>
                <a:lnTo>
                  <a:pt x="0" y="0"/>
                </a:lnTo>
                <a:close/>
              </a:path>
            </a:pathLst>
          </a:custGeom>
          <a:solidFill>
            <a:schemeClr val="bg1">
              <a:lumMod val="85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9568" tIns="99568" rIns="99568" bIns="99568" numCol="1" spcCol="1270" anchor="ctr" anchorCtr="0">
            <a:noAutofit/>
          </a:bodyPr>
          <a:lstStyle/>
          <a:p>
            <a:pPr defTabSz="622300">
              <a:lnSpc>
                <a:spcPct val="90000"/>
              </a:lnSpc>
              <a:spcBef>
                <a:spcPct val="0"/>
              </a:spcBef>
              <a:spcAft>
                <a:spcPct val="35000"/>
              </a:spcAft>
            </a:pPr>
            <a:r>
              <a:rPr lang="en-US" sz="1600" b="1" dirty="0">
                <a:solidFill>
                  <a:prstClr val="black"/>
                </a:solidFill>
              </a:rPr>
              <a:t>7</a:t>
            </a:r>
            <a:r>
              <a:rPr lang="en-US" sz="1600" b="1" dirty="0" smtClean="0">
                <a:solidFill>
                  <a:prstClr val="black"/>
                </a:solidFill>
              </a:rPr>
              <a:t>. </a:t>
            </a:r>
            <a:r>
              <a:rPr lang="en-US" sz="1100" dirty="0" smtClean="0">
                <a:solidFill>
                  <a:prstClr val="black"/>
                </a:solidFill>
              </a:rPr>
              <a:t>Complete your SF 52 using the “How to Complete SF 52, RTD” power point instructions. </a:t>
            </a:r>
            <a:endParaRPr lang="en-US" sz="1100" kern="1200" dirty="0">
              <a:solidFill>
                <a:schemeClr val="tx1"/>
              </a:solidFill>
            </a:endParaRPr>
          </a:p>
        </p:txBody>
      </p:sp>
      <p:sp>
        <p:nvSpPr>
          <p:cNvPr id="56" name="Freeform 55"/>
          <p:cNvSpPr/>
          <p:nvPr/>
        </p:nvSpPr>
        <p:spPr>
          <a:xfrm>
            <a:off x="3742599" y="3227409"/>
            <a:ext cx="3997107" cy="2466684"/>
          </a:xfrm>
          <a:custGeom>
            <a:avLst/>
            <a:gdLst>
              <a:gd name="connsiteX0" fmla="*/ 0 w 4685899"/>
              <a:gd name="connsiteY0" fmla="*/ 0 h 2133531"/>
              <a:gd name="connsiteX1" fmla="*/ 4685899 w 4685899"/>
              <a:gd name="connsiteY1" fmla="*/ 0 h 2133531"/>
              <a:gd name="connsiteX2" fmla="*/ 4685899 w 4685899"/>
              <a:gd name="connsiteY2" fmla="*/ 2133531 h 2133531"/>
              <a:gd name="connsiteX3" fmla="*/ 0 w 4685899"/>
              <a:gd name="connsiteY3" fmla="*/ 2133531 h 2133531"/>
              <a:gd name="connsiteX4" fmla="*/ 0 w 4685899"/>
              <a:gd name="connsiteY4" fmla="*/ 0 h 213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5899" h="2133531">
                <a:moveTo>
                  <a:pt x="0" y="0"/>
                </a:moveTo>
                <a:lnTo>
                  <a:pt x="4685899" y="0"/>
                </a:lnTo>
                <a:lnTo>
                  <a:pt x="4685899" y="2133531"/>
                </a:lnTo>
                <a:lnTo>
                  <a:pt x="0" y="2133531"/>
                </a:lnTo>
                <a:lnTo>
                  <a:pt x="0" y="0"/>
                </a:lnTo>
                <a:close/>
              </a:path>
            </a:pathLst>
          </a:custGeom>
          <a:solidFill>
            <a:schemeClr val="bg1">
              <a:lumMod val="85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9568" tIns="99568" rIns="99568" bIns="99568" numCol="1" spcCol="1270" anchor="ctr" anchorCtr="0">
            <a:noAutofit/>
          </a:bodyPr>
          <a:lstStyle/>
          <a:p>
            <a:pPr defTabSz="622300">
              <a:lnSpc>
                <a:spcPct val="90000"/>
              </a:lnSpc>
              <a:spcBef>
                <a:spcPct val="0"/>
              </a:spcBef>
              <a:spcAft>
                <a:spcPct val="35000"/>
              </a:spcAft>
            </a:pPr>
            <a:r>
              <a:rPr lang="en-US" sz="1600" b="1" dirty="0" smtClean="0">
                <a:solidFill>
                  <a:prstClr val="black"/>
                </a:solidFill>
              </a:rPr>
              <a:t>8. </a:t>
            </a:r>
            <a:r>
              <a:rPr lang="en-US" sz="1100" dirty="0" smtClean="0">
                <a:solidFill>
                  <a:prstClr val="black"/>
                </a:solidFill>
              </a:rPr>
              <a:t>Submit all documents listed below to the Human Resources Office one pay period prior to the </a:t>
            </a:r>
            <a:r>
              <a:rPr lang="en-US" sz="1100" dirty="0" smtClean="0">
                <a:solidFill>
                  <a:schemeClr val="tx1"/>
                </a:solidFill>
              </a:rPr>
              <a:t>effective date:</a:t>
            </a:r>
          </a:p>
          <a:p>
            <a:pPr marL="171450" lvl="0" indent="-171450">
              <a:buFont typeface="Arial" panose="020B0604020202020204" pitchFamily="34" charset="0"/>
              <a:buChar char="•"/>
            </a:pPr>
            <a:r>
              <a:rPr lang="en-US" sz="1100" dirty="0">
                <a:solidFill>
                  <a:schemeClr val="tx1"/>
                </a:solidFill>
              </a:rPr>
              <a:t> A completed SF-52 (Request for Personnel Action) specifying the effective date</a:t>
            </a:r>
            <a:r>
              <a:rPr lang="en-US" sz="1100" dirty="0" smtClean="0">
                <a:solidFill>
                  <a:schemeClr val="tx1"/>
                </a:solidFill>
              </a:rPr>
              <a:t>.</a:t>
            </a:r>
            <a:endParaRPr lang="en-US" sz="1100" dirty="0">
              <a:solidFill>
                <a:schemeClr val="tx1"/>
              </a:solidFill>
            </a:endParaRPr>
          </a:p>
          <a:p>
            <a:pPr marL="171450" lvl="0" indent="-171450">
              <a:buFont typeface="Arial" panose="020B0604020202020204" pitchFamily="34" charset="0"/>
              <a:buChar char="•"/>
            </a:pPr>
            <a:r>
              <a:rPr lang="en-US" sz="1100" dirty="0">
                <a:solidFill>
                  <a:schemeClr val="tx1"/>
                </a:solidFill>
              </a:rPr>
              <a:t>A copy </a:t>
            </a:r>
            <a:r>
              <a:rPr lang="en-US" sz="1100" dirty="0" smtClean="0">
                <a:solidFill>
                  <a:schemeClr val="tx1"/>
                </a:solidFill>
              </a:rPr>
              <a:t>of any amendment/modification to previous orders (if applicable).</a:t>
            </a:r>
          </a:p>
          <a:p>
            <a:pPr marL="171450" indent="-171450">
              <a:buFont typeface="Arial" panose="020B0604020202020204" pitchFamily="34" charset="0"/>
              <a:buChar char="•"/>
            </a:pPr>
            <a:r>
              <a:rPr lang="en-US" sz="1100" dirty="0">
                <a:solidFill>
                  <a:schemeClr val="tx1"/>
                </a:solidFill>
              </a:rPr>
              <a:t>Copy of DD Form 214, copy 2,4 or 7 only.  (if applicable</a:t>
            </a:r>
            <a:r>
              <a:rPr lang="en-US" sz="1100" dirty="0" smtClean="0">
                <a:solidFill>
                  <a:schemeClr val="tx1"/>
                </a:solidFill>
              </a:rPr>
              <a:t>)</a:t>
            </a:r>
            <a:endParaRPr lang="en-US" sz="1100" dirty="0">
              <a:solidFill>
                <a:schemeClr val="tx1"/>
              </a:solidFill>
            </a:endParaRPr>
          </a:p>
          <a:p>
            <a:pPr marL="171450" lvl="0" indent="-171450">
              <a:buFont typeface="Arial" panose="020B0604020202020204" pitchFamily="34" charset="0"/>
              <a:buChar char="•"/>
            </a:pPr>
            <a:r>
              <a:rPr lang="en-US" sz="1100" dirty="0">
                <a:solidFill>
                  <a:schemeClr val="tx1"/>
                </a:solidFill>
              </a:rPr>
              <a:t>A completed USERRA </a:t>
            </a:r>
            <a:r>
              <a:rPr lang="en-US" sz="1100" dirty="0" smtClean="0">
                <a:solidFill>
                  <a:schemeClr val="tx1"/>
                </a:solidFill>
              </a:rPr>
              <a:t>RTD Election checklist.</a:t>
            </a:r>
            <a:endParaRPr lang="en-US" sz="1100" dirty="0">
              <a:solidFill>
                <a:schemeClr val="tx1"/>
              </a:solidFill>
            </a:endParaRPr>
          </a:p>
          <a:p>
            <a:pPr marL="171450" lvl="0" indent="-171450">
              <a:buFont typeface="Arial" panose="020B0604020202020204" pitchFamily="34" charset="0"/>
              <a:buChar char="•"/>
            </a:pPr>
            <a:r>
              <a:rPr lang="en-US" sz="1100" dirty="0" smtClean="0">
                <a:solidFill>
                  <a:schemeClr val="tx1"/>
                </a:solidFill>
              </a:rPr>
              <a:t>Application for Reservist Differential Payments (if applicable).</a:t>
            </a:r>
            <a:endParaRPr lang="en-US" sz="1100" dirty="0">
              <a:solidFill>
                <a:schemeClr val="tx1"/>
              </a:solidFill>
            </a:endParaRPr>
          </a:p>
          <a:p>
            <a:pPr marL="171450" lvl="0" indent="-171450">
              <a:buFont typeface="Arial" panose="020B0604020202020204" pitchFamily="34" charset="0"/>
              <a:buChar char="•"/>
            </a:pPr>
            <a:r>
              <a:rPr lang="en-US" sz="1100" dirty="0" smtClean="0">
                <a:solidFill>
                  <a:schemeClr val="tx1"/>
                </a:solidFill>
              </a:rPr>
              <a:t>Request for USERRA Retroactive TSP Contributions Form (if </a:t>
            </a:r>
            <a:r>
              <a:rPr lang="en-US" sz="1100" dirty="0">
                <a:solidFill>
                  <a:schemeClr val="tx1"/>
                </a:solidFill>
              </a:rPr>
              <a:t>applicable</a:t>
            </a:r>
            <a:r>
              <a:rPr lang="en-US" sz="1100" dirty="0" smtClean="0">
                <a:solidFill>
                  <a:schemeClr val="tx1"/>
                </a:solidFill>
              </a:rPr>
              <a:t>).</a:t>
            </a:r>
          </a:p>
          <a:p>
            <a:pPr marL="171450" lvl="0" indent="-171450">
              <a:buFont typeface="Arial" panose="020B0604020202020204" pitchFamily="34" charset="0"/>
              <a:buChar char="•"/>
            </a:pPr>
            <a:r>
              <a:rPr lang="en-US" sz="1100" dirty="0" smtClean="0">
                <a:solidFill>
                  <a:schemeClr val="tx1"/>
                </a:solidFill>
              </a:rPr>
              <a:t>TSP 41 (if applicable)</a:t>
            </a:r>
            <a:endParaRPr lang="en-US" sz="1100" dirty="0">
              <a:solidFill>
                <a:schemeClr val="tx1"/>
              </a:solidFill>
            </a:endParaRPr>
          </a:p>
        </p:txBody>
      </p:sp>
      <p:sp>
        <p:nvSpPr>
          <p:cNvPr id="16" name="TextBox 15"/>
          <p:cNvSpPr txBox="1"/>
          <p:nvPr/>
        </p:nvSpPr>
        <p:spPr>
          <a:xfrm>
            <a:off x="149607" y="5372234"/>
            <a:ext cx="11690747" cy="1723549"/>
          </a:xfrm>
          <a:prstGeom prst="rect">
            <a:avLst/>
          </a:prstGeom>
          <a:noFill/>
        </p:spPr>
        <p:txBody>
          <a:bodyPr wrap="square" rtlCol="0">
            <a:spAutoFit/>
          </a:bodyPr>
          <a:lstStyle/>
          <a:p>
            <a:r>
              <a:rPr lang="en-US" dirty="0" smtClean="0"/>
              <a:t>*Footnotes</a:t>
            </a:r>
          </a:p>
          <a:p>
            <a:pPr marL="171450" indent="-171450">
              <a:buFont typeface="Arial" panose="020B0604020202020204" pitchFamily="34" charset="0"/>
              <a:buChar char="•"/>
            </a:pPr>
            <a:r>
              <a:rPr lang="en-US" sz="1100" dirty="0" smtClean="0"/>
              <a:t>Reserve differential – If your salary as a technician is more than if you were on military orders, you may qualify for Reserve Differential; qualification for reserve differential could affect determining the start of your effective date.  Under reserve differential, only compensatory time will affect your effective date.  See Hawaii National Guard Technician Information and Election Rights, para 8.</a:t>
            </a:r>
          </a:p>
          <a:p>
            <a:pPr marL="171450" indent="-171450">
              <a:buFont typeface="Arial" panose="020B0604020202020204" pitchFamily="34" charset="0"/>
              <a:buChar char="•"/>
            </a:pPr>
            <a:r>
              <a:rPr lang="en-US" sz="1100" dirty="0" smtClean="0"/>
              <a:t>Presidential Leave – Only applicable if military service consists of 42 consecutive days and  is in connection with Global War on Terrorism (GWOT) contingency.  Entitled to five work days of excused absence without charge to leave.  For more information, please refer to Hawaii National Guard Technician Information and Election Rights, para 6.</a:t>
            </a:r>
          </a:p>
          <a:p>
            <a:pPr marL="171450" indent="-171450">
              <a:buFont typeface="Arial" panose="020B0604020202020204" pitchFamily="34" charset="0"/>
              <a:buChar char="•"/>
            </a:pPr>
            <a:r>
              <a:rPr lang="en-US" sz="1100" dirty="0" smtClean="0"/>
              <a:t>Restoration Period is the amount of time given to a technician before they have to report back to their technician position.  Military leave cannot be used during restoration period; military leave may only be used during the duration of the military orders.</a:t>
            </a:r>
          </a:p>
          <a:p>
            <a:pPr marL="171450" indent="-171450">
              <a:buFont typeface="Arial" panose="020B0604020202020204" pitchFamily="34" charset="0"/>
              <a:buChar char="•"/>
            </a:pPr>
            <a:endParaRPr lang="en-US" sz="1100" dirty="0" smtClean="0"/>
          </a:p>
          <a:p>
            <a:r>
              <a:rPr lang="en-US" sz="1100" dirty="0" smtClean="0"/>
              <a:t> </a:t>
            </a:r>
            <a:endParaRPr lang="en-US" sz="1100" dirty="0"/>
          </a:p>
        </p:txBody>
      </p:sp>
      <p:sp>
        <p:nvSpPr>
          <p:cNvPr id="11" name="TextBox 10"/>
          <p:cNvSpPr txBox="1"/>
          <p:nvPr/>
        </p:nvSpPr>
        <p:spPr>
          <a:xfrm>
            <a:off x="9088728" y="465643"/>
            <a:ext cx="3103271" cy="1862048"/>
          </a:xfrm>
          <a:prstGeom prst="rect">
            <a:avLst/>
          </a:prstGeom>
          <a:solidFill>
            <a:schemeClr val="bg1">
              <a:lumMod val="85000"/>
            </a:schemeClr>
          </a:solidFill>
          <a:ln>
            <a:solidFill>
              <a:schemeClr val="tx1"/>
            </a:solidFill>
          </a:ln>
        </p:spPr>
        <p:txBody>
          <a:bodyPr wrap="square" rtlCol="0">
            <a:spAutoFit/>
          </a:bodyPr>
          <a:lstStyle/>
          <a:p>
            <a:r>
              <a:rPr lang="en-US" sz="1600" b="1" dirty="0" smtClean="0">
                <a:solidFill>
                  <a:prstClr val="black"/>
                </a:solidFill>
              </a:rPr>
              <a:t>*4. </a:t>
            </a:r>
            <a:r>
              <a:rPr lang="en-US" sz="1100" dirty="0" smtClean="0"/>
              <a:t>Determine your restoration period by reviewing the guidance below:</a:t>
            </a:r>
          </a:p>
          <a:p>
            <a:pPr marL="228600" indent="-228600">
              <a:buFont typeface="+mj-lt"/>
              <a:buAutoNum type="arabicPeriod"/>
            </a:pPr>
            <a:r>
              <a:rPr lang="en-US" sz="1100" dirty="0" smtClean="0"/>
              <a:t>If military orders time frame is 1-30 days= effective date is the next technician duty day</a:t>
            </a:r>
          </a:p>
          <a:p>
            <a:pPr marL="228600" indent="-228600">
              <a:buFont typeface="+mj-lt"/>
              <a:buAutoNum type="arabicPeriod"/>
            </a:pPr>
            <a:r>
              <a:rPr lang="en-US" sz="1100" dirty="0" smtClean="0"/>
              <a:t>If military orders time frame is 31-180 days= effective date will be within 14 calendar days.</a:t>
            </a:r>
          </a:p>
          <a:p>
            <a:pPr marL="228600" indent="-228600">
              <a:buFont typeface="+mj-lt"/>
              <a:buAutoNum type="arabicPeriod"/>
            </a:pPr>
            <a:r>
              <a:rPr lang="en-US" sz="1100" dirty="0" smtClean="0"/>
              <a:t>If military orders time frame is 181+ days= effective date will be within 90 days.</a:t>
            </a:r>
            <a:endParaRPr lang="en-US" sz="1100" dirty="0"/>
          </a:p>
        </p:txBody>
      </p:sp>
    </p:spTree>
    <p:extLst>
      <p:ext uri="{BB962C8B-B14F-4D97-AF65-F5344CB8AC3E}">
        <p14:creationId xmlns:p14="http://schemas.microsoft.com/office/powerpoint/2010/main" val="2974230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4524" y="2430088"/>
            <a:ext cx="9193875" cy="1418705"/>
          </a:xfrm>
        </p:spPr>
        <p:txBody>
          <a:bodyPr>
            <a:noAutofit/>
          </a:bodyPr>
          <a:lstStyle/>
          <a:p>
            <a:r>
              <a:rPr lang="en-US" sz="6600" dirty="0" smtClean="0"/>
              <a:t>USERRA Using DCPDS</a:t>
            </a:r>
            <a:endParaRPr lang="en-US" sz="6600" dirty="0"/>
          </a:p>
        </p:txBody>
      </p:sp>
    </p:spTree>
    <p:extLst>
      <p:ext uri="{BB962C8B-B14F-4D97-AF65-F5344CB8AC3E}">
        <p14:creationId xmlns:p14="http://schemas.microsoft.com/office/powerpoint/2010/main" val="82261610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754</TotalTime>
  <Words>1423</Words>
  <Application>Microsoft Office PowerPoint</Application>
  <PresentationFormat>Widescreen</PresentationFormat>
  <Paragraphs>76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Times New Roman</vt:lpstr>
      <vt:lpstr>Trebuchet MS</vt:lpstr>
      <vt:lpstr>Wingdings 3</vt:lpstr>
      <vt:lpstr>Facet</vt:lpstr>
      <vt:lpstr>USERRA Actions</vt:lpstr>
      <vt:lpstr>Entry into AUS</vt:lpstr>
      <vt:lpstr>AUS and RTD Policy Draft</vt:lpstr>
      <vt:lpstr>Election Form for AUS</vt:lpstr>
      <vt:lpstr>PowerPoint Presentation</vt:lpstr>
      <vt:lpstr>RTD from AUS</vt:lpstr>
      <vt:lpstr>Election Form for RTD</vt:lpstr>
      <vt:lpstr>PowerPoint Presentation</vt:lpstr>
      <vt:lpstr>USERRA Using DCPDS</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Lora-Jan Basuel Kaonohi</dc:creator>
  <cp:lastModifiedBy>Lora-Jan Basuel Kaonohi</cp:lastModifiedBy>
  <cp:revision>51</cp:revision>
  <cp:lastPrinted>2015-09-24T01:44:18Z</cp:lastPrinted>
  <dcterms:created xsi:type="dcterms:W3CDTF">2015-08-19T01:37:50Z</dcterms:created>
  <dcterms:modified xsi:type="dcterms:W3CDTF">2015-11-12T18:37:18Z</dcterms:modified>
</cp:coreProperties>
</file>