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057275"/>
            <a:ext cx="8201761" cy="35423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4395" y="1057275"/>
            <a:ext cx="1864004" cy="56578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" y="4591837"/>
            <a:ext cx="6337096" cy="21233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29730" y="4591837"/>
            <a:ext cx="1872399" cy="3605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22234" y="4944617"/>
            <a:ext cx="379907" cy="177051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9730" y="5485536"/>
            <a:ext cx="1500251" cy="122960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848136" y="3094101"/>
            <a:ext cx="180975" cy="792480"/>
          </a:xfrm>
          <a:custGeom>
            <a:avLst/>
            <a:gdLst/>
            <a:ahLst/>
            <a:cxnLst/>
            <a:rect l="l" t="t" r="r" b="b"/>
            <a:pathLst>
              <a:path w="180975" h="792479">
                <a:moveTo>
                  <a:pt x="180835" y="0"/>
                </a:moveTo>
                <a:lnTo>
                  <a:pt x="180835" y="792099"/>
                </a:lnTo>
                <a:lnTo>
                  <a:pt x="0" y="792099"/>
                </a:lnTo>
              </a:path>
            </a:pathLst>
          </a:custGeom>
          <a:ln w="10477">
            <a:solidFill>
              <a:srgbClr val="3359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029187" y="3094101"/>
            <a:ext cx="4167504" cy="1584325"/>
          </a:xfrm>
          <a:custGeom>
            <a:avLst/>
            <a:gdLst/>
            <a:ahLst/>
            <a:cxnLst/>
            <a:rect l="l" t="t" r="r" b="b"/>
            <a:pathLst>
              <a:path w="4167504" h="1584325">
                <a:moveTo>
                  <a:pt x="0" y="0"/>
                </a:moveTo>
                <a:lnTo>
                  <a:pt x="0" y="1403464"/>
                </a:lnTo>
                <a:lnTo>
                  <a:pt x="4167327" y="1403464"/>
                </a:lnTo>
                <a:lnTo>
                  <a:pt x="4167327" y="1584299"/>
                </a:lnTo>
              </a:path>
              <a:path w="4167504" h="1584325">
                <a:moveTo>
                  <a:pt x="0" y="0"/>
                </a:moveTo>
                <a:lnTo>
                  <a:pt x="0" y="1403464"/>
                </a:lnTo>
                <a:lnTo>
                  <a:pt x="2083663" y="1403464"/>
                </a:lnTo>
                <a:lnTo>
                  <a:pt x="2083663" y="1584299"/>
                </a:lnTo>
              </a:path>
              <a:path w="4167504" h="1584325">
                <a:moveTo>
                  <a:pt x="0" y="0"/>
                </a:moveTo>
                <a:lnTo>
                  <a:pt x="0" y="1584299"/>
                </a:lnTo>
              </a:path>
            </a:pathLst>
          </a:custGeom>
          <a:ln w="10477">
            <a:solidFill>
              <a:srgbClr val="3359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945841" y="3094101"/>
            <a:ext cx="2084070" cy="1584325"/>
          </a:xfrm>
          <a:custGeom>
            <a:avLst/>
            <a:gdLst/>
            <a:ahLst/>
            <a:cxnLst/>
            <a:rect l="l" t="t" r="r" b="b"/>
            <a:pathLst>
              <a:path w="2084070" h="1584325">
                <a:moveTo>
                  <a:pt x="2083663" y="0"/>
                </a:moveTo>
                <a:lnTo>
                  <a:pt x="2083663" y="1403464"/>
                </a:lnTo>
                <a:lnTo>
                  <a:pt x="0" y="1403464"/>
                </a:lnTo>
                <a:lnTo>
                  <a:pt x="0" y="1584299"/>
                </a:lnTo>
              </a:path>
            </a:pathLst>
          </a:custGeom>
          <a:ln w="10477">
            <a:solidFill>
              <a:srgbClr val="3359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61225" y="3094101"/>
            <a:ext cx="4167504" cy="1584325"/>
          </a:xfrm>
          <a:custGeom>
            <a:avLst/>
            <a:gdLst/>
            <a:ahLst/>
            <a:cxnLst/>
            <a:rect l="l" t="t" r="r" b="b"/>
            <a:pathLst>
              <a:path w="4167504" h="1584325">
                <a:moveTo>
                  <a:pt x="4167327" y="0"/>
                </a:moveTo>
                <a:lnTo>
                  <a:pt x="4167327" y="1403464"/>
                </a:lnTo>
                <a:lnTo>
                  <a:pt x="0" y="1403464"/>
                </a:lnTo>
                <a:lnTo>
                  <a:pt x="0" y="1584299"/>
                </a:lnTo>
              </a:path>
            </a:pathLst>
          </a:custGeom>
          <a:ln w="10477">
            <a:solidFill>
              <a:srgbClr val="3359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168584" y="2232850"/>
            <a:ext cx="2165985" cy="861694"/>
          </a:xfrm>
          <a:custGeom>
            <a:avLst/>
            <a:gdLst/>
            <a:ahLst/>
            <a:cxnLst/>
            <a:rect l="l" t="t" r="r" b="b"/>
            <a:pathLst>
              <a:path w="2165985" h="861694">
                <a:moveTo>
                  <a:pt x="2165667" y="861250"/>
                </a:moveTo>
                <a:lnTo>
                  <a:pt x="2165667" y="0"/>
                </a:lnTo>
                <a:lnTo>
                  <a:pt x="0" y="0"/>
                </a:lnTo>
                <a:lnTo>
                  <a:pt x="0" y="861250"/>
                </a:lnTo>
                <a:lnTo>
                  <a:pt x="2165667" y="861250"/>
                </a:lnTo>
                <a:close/>
              </a:path>
            </a:pathLst>
          </a:custGeom>
          <a:solidFill>
            <a:srgbClr val="4870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james.barros@hawaii.gov" TargetMode="External"/><Relationship Id="rId3" Type="http://schemas.openxmlformats.org/officeDocument/2006/relationships/image" Target="../media/image7.jpg"/><Relationship Id="rId4" Type="http://schemas.openxmlformats.org/officeDocument/2006/relationships/hyperlink" Target="mailto:shirley.t.k.amundson@hawaii.gov" TargetMode="External"/><Relationship Id="rId5" Type="http://schemas.openxmlformats.org/officeDocument/2006/relationships/image" Target="../media/image8.jpg"/><Relationship Id="rId6" Type="http://schemas.openxmlformats.org/officeDocument/2006/relationships/hyperlink" Target="mailto:jack.d.lee@hawaii.gov" TargetMode="External"/><Relationship Id="rId7" Type="http://schemas.openxmlformats.org/officeDocument/2006/relationships/image" Target="../media/image9.jpg"/><Relationship Id="rId8" Type="http://schemas.openxmlformats.org/officeDocument/2006/relationships/hyperlink" Target="mailto:jacquelyn.l.russell@hawaii.gov" TargetMode="External"/><Relationship Id="rId9" Type="http://schemas.openxmlformats.org/officeDocument/2006/relationships/image" Target="../media/image10.jpg"/><Relationship Id="rId10" Type="http://schemas.openxmlformats.org/officeDocument/2006/relationships/hyperlink" Target="mailto:matthew.w.wall@hawaii.gov" TargetMode="External"/><Relationship Id="rId11" Type="http://schemas.openxmlformats.org/officeDocument/2006/relationships/image" Target="../media/image11.jpg"/><Relationship Id="rId12" Type="http://schemas.openxmlformats.org/officeDocument/2006/relationships/hyperlink" Target="mailto:&#272;&#346;&#349;&#374;&#336;@hawaii.gov" TargetMode="External"/><Relationship Id="rId13" Type="http://schemas.openxmlformats.org/officeDocument/2006/relationships/image" Target="../media/image12.jpg"/><Relationship Id="rId14" Type="http://schemas.openxmlformats.org/officeDocument/2006/relationships/hyperlink" Target="mailto:donald.s.aweau@hawaii.gov" TargetMode="External"/><Relationship Id="rId15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70009" y="2232860"/>
            <a:ext cx="2172335" cy="861694"/>
          </a:xfrm>
          <a:prstGeom prst="rect">
            <a:avLst/>
          </a:prstGeom>
          <a:ln w="11019">
            <a:solidFill>
              <a:srgbClr val="FFFFFF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1005205" marR="347980" indent="-79375">
              <a:lnSpc>
                <a:spcPts val="1090"/>
              </a:lnSpc>
              <a:spcBef>
                <a:spcPts val="645"/>
              </a:spcBef>
            </a:pP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James</a:t>
            </a:r>
            <a:r>
              <a:rPr dirty="0" sz="9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DS.</a:t>
            </a:r>
            <a:r>
              <a:rPr dirty="0" sz="95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</a:rPr>
              <a:t>Barros Administrator </a:t>
            </a: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808-733-</a:t>
            </a:r>
            <a:r>
              <a:rPr dirty="0" sz="950" spc="-20" b="1">
                <a:solidFill>
                  <a:srgbClr val="FFFFFF"/>
                </a:solidFill>
                <a:latin typeface="Calibri"/>
                <a:cs typeface="Calibri"/>
              </a:rPr>
              <a:t>4300</a:t>
            </a:r>
            <a:endParaRPr sz="950">
              <a:latin typeface="Calibri"/>
              <a:cs typeface="Calibri"/>
            </a:endParaRPr>
          </a:p>
          <a:p>
            <a:pPr marL="694690">
              <a:lnSpc>
                <a:spcPct val="100000"/>
              </a:lnSpc>
              <a:spcBef>
                <a:spcPts val="500"/>
              </a:spcBef>
            </a:pP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james.barros@hawaii.gov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46" y="2314206"/>
            <a:ext cx="4775200" cy="3164840"/>
            <a:chOff x="1646" y="2314206"/>
            <a:chExt cx="4775200" cy="316484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4690" y="2319604"/>
              <a:ext cx="516750" cy="6877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54690" y="2319604"/>
              <a:ext cx="516890" cy="688340"/>
            </a:xfrm>
            <a:custGeom>
              <a:avLst/>
              <a:gdLst/>
              <a:ahLst/>
              <a:cxnLst/>
              <a:rect l="l" t="t" r="r" b="b"/>
              <a:pathLst>
                <a:path w="516889" h="688339">
                  <a:moveTo>
                    <a:pt x="0" y="0"/>
                  </a:moveTo>
                  <a:lnTo>
                    <a:pt x="0" y="687743"/>
                  </a:lnTo>
                  <a:lnTo>
                    <a:pt x="516750" y="687743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46" y="4678121"/>
              <a:ext cx="1990089" cy="800735"/>
            </a:xfrm>
            <a:custGeom>
              <a:avLst/>
              <a:gdLst/>
              <a:ahLst/>
              <a:cxnLst/>
              <a:rect l="l" t="t" r="r" b="b"/>
              <a:pathLst>
                <a:path w="1990089" h="800735">
                  <a:moveTo>
                    <a:pt x="1989607" y="800315"/>
                  </a:moveTo>
                  <a:lnTo>
                    <a:pt x="1989607" y="0"/>
                  </a:lnTo>
                  <a:lnTo>
                    <a:pt x="0" y="0"/>
                  </a:lnTo>
                  <a:lnTo>
                    <a:pt x="0" y="800315"/>
                  </a:lnTo>
                  <a:lnTo>
                    <a:pt x="1989607" y="800315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844" y="4678963"/>
            <a:ext cx="1990725" cy="796290"/>
          </a:xfrm>
          <a:prstGeom prst="rect">
            <a:avLst/>
          </a:prstGeom>
          <a:ln w="10242">
            <a:solidFill>
              <a:srgbClr val="FFFFF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782320" marR="219075" indent="-635">
              <a:lnSpc>
                <a:spcPts val="819"/>
              </a:lnSpc>
            </a:pPr>
            <a:r>
              <a:rPr dirty="0" sz="750">
                <a:solidFill>
                  <a:srgbClr val="FFFFFF"/>
                </a:solidFill>
                <a:latin typeface="Calibri"/>
                <a:cs typeface="Calibri"/>
              </a:rPr>
              <a:t>&lt;īele</a:t>
            </a:r>
            <a:r>
              <a:rPr dirty="0" sz="750" spc="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mundson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r>
              <a:rPr dirty="0" sz="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ϴϬϴͲϳϯϯͲϰϯϬϬ</a:t>
            </a:r>
            <a:endParaRPr sz="750">
              <a:latin typeface="Calibri"/>
              <a:cs typeface="Calibri"/>
            </a:endParaRPr>
          </a:p>
          <a:p>
            <a:pPr algn="ctr" marL="557530">
              <a:lnSpc>
                <a:spcPts val="760"/>
              </a:lnSpc>
            </a:pPr>
            <a:r>
              <a:rPr dirty="0" sz="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ǆt.ϱϮϬ</a:t>
            </a:r>
            <a:endParaRPr sz="750">
              <a:latin typeface="Calibri"/>
              <a:cs typeface="Calibri"/>
            </a:endParaRPr>
          </a:p>
          <a:p>
            <a:pPr algn="ctr" marL="555625">
              <a:lnSpc>
                <a:spcPts val="860"/>
              </a:lnSpc>
            </a:pPr>
            <a:r>
              <a:rPr dirty="0" sz="750" spc="-10">
                <a:solidFill>
                  <a:srgbClr val="F1F1F2"/>
                </a:solidFill>
                <a:latin typeface="Calibri"/>
                <a:cs typeface="Calibri"/>
                <a:hlinkClick r:id="rId4"/>
              </a:rPr>
              <a:t>shirley.t.k.amundson@hawaii.gov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9886" y="4678108"/>
            <a:ext cx="3775710" cy="793750"/>
            <a:chOff x="39886" y="4678108"/>
            <a:chExt cx="3775710" cy="7937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86" y="4724908"/>
              <a:ext cx="516754" cy="68774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9964" y="4724908"/>
              <a:ext cx="516890" cy="688340"/>
            </a:xfrm>
            <a:custGeom>
              <a:avLst/>
              <a:gdLst/>
              <a:ahLst/>
              <a:cxnLst/>
              <a:rect l="l" t="t" r="r" b="b"/>
              <a:pathLst>
                <a:path w="516890" h="688339">
                  <a:moveTo>
                    <a:pt x="0" y="0"/>
                  </a:moveTo>
                  <a:lnTo>
                    <a:pt x="0" y="687743"/>
                  </a:lnTo>
                  <a:lnTo>
                    <a:pt x="516750" y="687743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07996" y="4678108"/>
              <a:ext cx="1607185" cy="793750"/>
            </a:xfrm>
            <a:custGeom>
              <a:avLst/>
              <a:gdLst/>
              <a:ahLst/>
              <a:cxnLst/>
              <a:rect l="l" t="t" r="r" b="b"/>
              <a:pathLst>
                <a:path w="1607185" h="793750">
                  <a:moveTo>
                    <a:pt x="1607172" y="793661"/>
                  </a:moveTo>
                  <a:lnTo>
                    <a:pt x="1607172" y="0"/>
                  </a:lnTo>
                  <a:lnTo>
                    <a:pt x="0" y="0"/>
                  </a:lnTo>
                  <a:lnTo>
                    <a:pt x="0" y="793661"/>
                  </a:lnTo>
                  <a:lnTo>
                    <a:pt x="1607172" y="793661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94429" y="4678963"/>
            <a:ext cx="1611630" cy="796290"/>
          </a:xfrm>
          <a:prstGeom prst="rect">
            <a:avLst/>
          </a:prstGeom>
          <a:ln w="9644">
            <a:solidFill>
              <a:srgbClr val="FFFFFF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imes New Roman"/>
              <a:cs typeface="Times New Roman"/>
            </a:endParaRPr>
          </a:p>
          <a:p>
            <a:pPr marL="596265" marR="74295" indent="309880">
              <a:lnSpc>
                <a:spcPts val="819"/>
              </a:lnSpc>
            </a:pPr>
            <a:r>
              <a:rPr dirty="0" sz="750">
                <a:solidFill>
                  <a:srgbClr val="FFFFFF"/>
                </a:solidFill>
                <a:latin typeface="Calibri"/>
                <a:cs typeface="Calibri"/>
              </a:rPr>
              <a:t>:ack</a:t>
            </a:r>
            <a:r>
              <a:rPr dirty="0" sz="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25">
                <a:solidFill>
                  <a:srgbClr val="FFFFFF"/>
                </a:solidFill>
                <a:latin typeface="Calibri"/>
                <a:cs typeface="Calibri"/>
              </a:rPr>
              <a:t>Lee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dirty="0" sz="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dirty="0" sz="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endParaRPr sz="750">
              <a:latin typeface="Calibri"/>
              <a:cs typeface="Calibri"/>
            </a:endParaRPr>
          </a:p>
          <a:p>
            <a:pPr algn="ctr" marL="514350">
              <a:lnSpc>
                <a:spcPts val="760"/>
              </a:lnSpc>
            </a:pP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ϴϬϴͲϳϯϯͲϰϯϬϬ</a:t>
            </a:r>
            <a:endParaRPr sz="750">
              <a:latin typeface="Calibri"/>
              <a:cs typeface="Calibri"/>
            </a:endParaRPr>
          </a:p>
          <a:p>
            <a:pPr algn="ctr" marL="514350">
              <a:lnSpc>
                <a:spcPts val="819"/>
              </a:lnSpc>
            </a:pPr>
            <a:r>
              <a:rPr dirty="0" sz="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60">
                <a:solidFill>
                  <a:srgbClr val="FFFFFF"/>
                </a:solidFill>
                <a:latin typeface="Calibri"/>
                <a:cs typeface="Calibri"/>
              </a:rPr>
              <a:t>ǆt.</a:t>
            </a:r>
            <a:r>
              <a:rPr dirty="0" sz="7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25">
                <a:solidFill>
                  <a:srgbClr val="FFFFFF"/>
                </a:solidFill>
                <a:latin typeface="Calibri"/>
                <a:cs typeface="Calibri"/>
              </a:rPr>
              <a:t>ϱϮϵ</a:t>
            </a:r>
            <a:endParaRPr sz="750">
              <a:latin typeface="Calibri"/>
              <a:cs typeface="Calibri"/>
            </a:endParaRPr>
          </a:p>
          <a:p>
            <a:pPr algn="ctr" marL="514350">
              <a:lnSpc>
                <a:spcPts val="860"/>
              </a:lnSpc>
            </a:pP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jack.d.lee@hawaii.gov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231021" y="4678108"/>
            <a:ext cx="3659504" cy="793750"/>
            <a:chOff x="2231021" y="4678108"/>
            <a:chExt cx="3659504" cy="79375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5360" y="4736173"/>
              <a:ext cx="516750" cy="68774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236419" y="4731601"/>
              <a:ext cx="516890" cy="688340"/>
            </a:xfrm>
            <a:custGeom>
              <a:avLst/>
              <a:gdLst/>
              <a:ahLst/>
              <a:cxnLst/>
              <a:rect l="l" t="t" r="r" b="b"/>
              <a:pathLst>
                <a:path w="516889" h="688339">
                  <a:moveTo>
                    <a:pt x="0" y="0"/>
                  </a:moveTo>
                  <a:lnTo>
                    <a:pt x="0" y="687743"/>
                  </a:lnTo>
                  <a:lnTo>
                    <a:pt x="516750" y="687743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24871" y="4678108"/>
              <a:ext cx="1865630" cy="793750"/>
            </a:xfrm>
            <a:custGeom>
              <a:avLst/>
              <a:gdLst/>
              <a:ahLst/>
              <a:cxnLst/>
              <a:rect l="l" t="t" r="r" b="b"/>
              <a:pathLst>
                <a:path w="1865629" h="793750">
                  <a:moveTo>
                    <a:pt x="1865350" y="793661"/>
                  </a:moveTo>
                  <a:lnTo>
                    <a:pt x="1865350" y="0"/>
                  </a:lnTo>
                  <a:lnTo>
                    <a:pt x="0" y="0"/>
                  </a:lnTo>
                  <a:lnTo>
                    <a:pt x="0" y="793661"/>
                  </a:lnTo>
                  <a:lnTo>
                    <a:pt x="1865350" y="793661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036568" y="4678963"/>
            <a:ext cx="1853564" cy="796290"/>
          </a:xfrm>
          <a:prstGeom prst="rect">
            <a:avLst/>
          </a:prstGeom>
          <a:ln w="10006">
            <a:solidFill>
              <a:srgbClr val="FFFFFF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814069" marR="201295">
              <a:lnSpc>
                <a:spcPts val="819"/>
              </a:lnSpc>
              <a:spcBef>
                <a:spcPts val="5"/>
              </a:spcBef>
            </a:pPr>
            <a:r>
              <a:rPr dirty="0" sz="750">
                <a:solidFill>
                  <a:srgbClr val="FFFFFF"/>
                </a:solidFill>
                <a:latin typeface="Calibri"/>
                <a:cs typeface="Calibri"/>
              </a:rPr>
              <a:t>:ackie</a:t>
            </a:r>
            <a:r>
              <a:rPr dirty="0" sz="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Russell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Logistics</a:t>
            </a:r>
            <a:r>
              <a:rPr dirty="0" sz="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dirty="0" sz="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ϴϬϴͲϳϯϯͲϰϯϬϬ</a:t>
            </a:r>
            <a:endParaRPr sz="750">
              <a:latin typeface="Calibri"/>
              <a:cs typeface="Calibri"/>
            </a:endParaRPr>
          </a:p>
          <a:p>
            <a:pPr algn="ctr" marL="604520">
              <a:lnSpc>
                <a:spcPts val="760"/>
              </a:lnSpc>
            </a:pPr>
            <a:r>
              <a:rPr dirty="0" sz="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65">
                <a:solidFill>
                  <a:srgbClr val="FFFFFF"/>
                </a:solidFill>
                <a:latin typeface="Calibri"/>
                <a:cs typeface="Calibri"/>
              </a:rPr>
              <a:t>ǆt.</a:t>
            </a:r>
            <a:r>
              <a:rPr dirty="0" sz="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25">
                <a:solidFill>
                  <a:srgbClr val="FFFFFF"/>
                </a:solidFill>
                <a:latin typeface="Calibri"/>
                <a:cs typeface="Calibri"/>
              </a:rPr>
              <a:t>ϱϰϮ</a:t>
            </a:r>
            <a:endParaRPr sz="750">
              <a:latin typeface="Calibri"/>
              <a:cs typeface="Calibri"/>
            </a:endParaRPr>
          </a:p>
          <a:p>
            <a:pPr algn="ctr" marL="605155">
              <a:lnSpc>
                <a:spcPts val="860"/>
              </a:lnSpc>
            </a:pP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jacquelyn.l.russell@hawaii.gov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088676" y="4678121"/>
            <a:ext cx="3782060" cy="800735"/>
            <a:chOff x="4088676" y="4678121"/>
            <a:chExt cx="3782060" cy="800735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9501" y="4738293"/>
              <a:ext cx="516750" cy="68774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094073" y="4744986"/>
              <a:ext cx="516890" cy="688340"/>
            </a:xfrm>
            <a:custGeom>
              <a:avLst/>
              <a:gdLst/>
              <a:ahLst/>
              <a:cxnLst/>
              <a:rect l="l" t="t" r="r" b="b"/>
              <a:pathLst>
                <a:path w="516889" h="688339">
                  <a:moveTo>
                    <a:pt x="0" y="0"/>
                  </a:moveTo>
                  <a:lnTo>
                    <a:pt x="0" y="687743"/>
                  </a:lnTo>
                  <a:lnTo>
                    <a:pt x="516750" y="687743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72593" y="4678121"/>
              <a:ext cx="1797685" cy="800735"/>
            </a:xfrm>
            <a:custGeom>
              <a:avLst/>
              <a:gdLst/>
              <a:ahLst/>
              <a:cxnLst/>
              <a:rect l="l" t="t" r="r" b="b"/>
              <a:pathLst>
                <a:path w="1797684" h="800735">
                  <a:moveTo>
                    <a:pt x="1797621" y="800315"/>
                  </a:moveTo>
                  <a:lnTo>
                    <a:pt x="1797621" y="0"/>
                  </a:lnTo>
                  <a:lnTo>
                    <a:pt x="0" y="0"/>
                  </a:lnTo>
                  <a:lnTo>
                    <a:pt x="0" y="800315"/>
                  </a:lnTo>
                  <a:lnTo>
                    <a:pt x="1797621" y="800315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077584" y="4678963"/>
            <a:ext cx="1791970" cy="796290"/>
          </a:xfrm>
          <a:prstGeom prst="rect">
            <a:avLst/>
          </a:prstGeom>
          <a:ln w="10159">
            <a:solidFill>
              <a:srgbClr val="FFFFFF"/>
            </a:solidFill>
          </a:ln>
        </p:spPr>
        <p:txBody>
          <a:bodyPr wrap="square" lIns="0" tIns="107314" rIns="0" bIns="0" rtlCol="0" vert="horz">
            <a:spAutoFit/>
          </a:bodyPr>
          <a:lstStyle/>
          <a:p>
            <a:pPr algn="ctr" marL="582295">
              <a:lnSpc>
                <a:spcPts val="860"/>
              </a:lnSpc>
              <a:spcBef>
                <a:spcPts val="844"/>
              </a:spcBef>
            </a:pPr>
            <a:r>
              <a:rPr dirty="0" sz="750">
                <a:solidFill>
                  <a:srgbClr val="FFFFFF"/>
                </a:solidFill>
                <a:latin typeface="Calibri"/>
                <a:cs typeface="Calibri"/>
              </a:rPr>
              <a:t>Datthew</a:t>
            </a:r>
            <a:r>
              <a:rPr dirty="0" sz="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70">
                <a:solidFill>
                  <a:srgbClr val="FFFFFF"/>
                </a:solidFill>
                <a:latin typeface="Calibri"/>
                <a:cs typeface="Calibri"/>
              </a:rPr>
              <a:t>tall</a:t>
            </a:r>
            <a:endParaRPr sz="750">
              <a:latin typeface="Calibri"/>
              <a:cs typeface="Calibri"/>
            </a:endParaRPr>
          </a:p>
          <a:p>
            <a:pPr algn="ctr" marL="744220" marR="153670">
              <a:lnSpc>
                <a:spcPts val="819"/>
              </a:lnSpc>
              <a:spcBef>
                <a:spcPts val="50"/>
              </a:spcBef>
            </a:pP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dirty="0" sz="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Branch Chief</a:t>
            </a:r>
            <a:r>
              <a:rPr dirty="0" sz="7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ϴϬϴͲϳϯϯͲϰϯϬ0</a:t>
            </a:r>
            <a:endParaRPr sz="750">
              <a:latin typeface="Calibri"/>
              <a:cs typeface="Calibri"/>
            </a:endParaRPr>
          </a:p>
          <a:p>
            <a:pPr algn="ctr" marL="582295">
              <a:lnSpc>
                <a:spcPts val="760"/>
              </a:lnSpc>
            </a:pPr>
            <a:r>
              <a:rPr dirty="0" sz="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</a:rPr>
              <a:t>ǆt.ϴϭϲ</a:t>
            </a:r>
            <a:endParaRPr sz="750">
              <a:latin typeface="Calibri"/>
              <a:cs typeface="Calibri"/>
            </a:endParaRPr>
          </a:p>
          <a:p>
            <a:pPr algn="ctr" marL="582295">
              <a:lnSpc>
                <a:spcPts val="860"/>
              </a:lnSpc>
            </a:pPr>
            <a:r>
              <a:rPr dirty="0" sz="750" spc="-1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matthew.w.wall@hawaii.gov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118491" y="4677486"/>
            <a:ext cx="3857625" cy="872490"/>
            <a:chOff x="6118491" y="4677486"/>
            <a:chExt cx="3857625" cy="872490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7274" y="4724907"/>
              <a:ext cx="516737" cy="68774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123889" y="4731600"/>
              <a:ext cx="516890" cy="688340"/>
            </a:xfrm>
            <a:custGeom>
              <a:avLst/>
              <a:gdLst/>
              <a:ahLst/>
              <a:cxnLst/>
              <a:rect l="l" t="t" r="r" b="b"/>
              <a:pathLst>
                <a:path w="516890" h="688339">
                  <a:moveTo>
                    <a:pt x="0" y="0"/>
                  </a:moveTo>
                  <a:lnTo>
                    <a:pt x="0" y="687743"/>
                  </a:lnTo>
                  <a:lnTo>
                    <a:pt x="516750" y="687743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239886" y="4678083"/>
              <a:ext cx="1721485" cy="784225"/>
            </a:xfrm>
            <a:custGeom>
              <a:avLst/>
              <a:gdLst/>
              <a:ahLst/>
              <a:cxnLst/>
              <a:rect l="l" t="t" r="r" b="b"/>
              <a:pathLst>
                <a:path w="1721484" h="784225">
                  <a:moveTo>
                    <a:pt x="1721243" y="784225"/>
                  </a:moveTo>
                  <a:lnTo>
                    <a:pt x="1721243" y="0"/>
                  </a:lnTo>
                  <a:lnTo>
                    <a:pt x="0" y="0"/>
                  </a:lnTo>
                  <a:lnTo>
                    <a:pt x="0" y="784225"/>
                  </a:lnTo>
                  <a:lnTo>
                    <a:pt x="1721243" y="784225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249030" y="4682883"/>
              <a:ext cx="1721485" cy="861694"/>
            </a:xfrm>
            <a:custGeom>
              <a:avLst/>
              <a:gdLst/>
              <a:ahLst/>
              <a:cxnLst/>
              <a:rect l="l" t="t" r="r" b="b"/>
              <a:pathLst>
                <a:path w="1721484" h="861695">
                  <a:moveTo>
                    <a:pt x="0" y="0"/>
                  </a:moveTo>
                  <a:lnTo>
                    <a:pt x="0" y="861250"/>
                  </a:lnTo>
                  <a:lnTo>
                    <a:pt x="1721243" y="861250"/>
                  </a:lnTo>
                  <a:lnTo>
                    <a:pt x="1721243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254269" y="4810146"/>
            <a:ext cx="1711325" cy="509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561975">
              <a:lnSpc>
                <a:spcPts val="755"/>
              </a:lnSpc>
              <a:spcBef>
                <a:spcPts val="110"/>
              </a:spcBef>
            </a:pPr>
            <a:r>
              <a:rPr dirty="0" sz="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45">
                <a:solidFill>
                  <a:srgbClr val="FFFFFF"/>
                </a:solidFill>
                <a:latin typeface="Calibri"/>
                <a:cs typeface="Calibri"/>
              </a:rPr>
              <a:t>ĂƌƌŝĐŬ</a:t>
            </a:r>
            <a:r>
              <a:rPr dirty="0" sz="6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FFFFFF"/>
                </a:solidFill>
                <a:latin typeface="Calibri"/>
                <a:cs typeface="Calibri"/>
              </a:rPr>
              <a:t>ŚŝŶŐ</a:t>
            </a:r>
            <a:endParaRPr sz="650">
              <a:latin typeface="Calibri"/>
              <a:cs typeface="Calibri"/>
            </a:endParaRPr>
          </a:p>
          <a:p>
            <a:pPr algn="ctr" marL="561340">
              <a:lnSpc>
                <a:spcPts val="755"/>
              </a:lnSpc>
            </a:pPr>
            <a:r>
              <a:rPr dirty="0" sz="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50">
                <a:solidFill>
                  <a:srgbClr val="FFFFFF"/>
                </a:solidFill>
                <a:latin typeface="Calibri"/>
                <a:cs typeface="Calibri"/>
              </a:rPr>
              <a:t>dmin</a:t>
            </a:r>
            <a:r>
              <a:rPr dirty="0" sz="650">
                <a:solidFill>
                  <a:srgbClr val="FFFFFF"/>
                </a:solidFill>
                <a:latin typeface="Calibri"/>
                <a:cs typeface="Calibri"/>
              </a:rPr>
              <a:t> Θ</a:t>
            </a:r>
            <a:r>
              <a:rPr dirty="0" sz="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FFFFFF"/>
                </a:solidFill>
                <a:latin typeface="Calibri"/>
                <a:cs typeface="Calibri"/>
              </a:rPr>
              <a:t>&amp;inance</a:t>
            </a:r>
            <a:r>
              <a:rPr dirty="0" sz="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dirty="0" sz="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endParaRPr sz="650">
              <a:latin typeface="Calibri"/>
              <a:cs typeface="Calibri"/>
            </a:endParaRPr>
          </a:p>
          <a:p>
            <a:pPr algn="ctr" marL="570865">
              <a:lnSpc>
                <a:spcPts val="765"/>
              </a:lnSpc>
              <a:spcBef>
                <a:spcPts val="5"/>
              </a:spcBef>
            </a:pPr>
            <a:r>
              <a:rPr dirty="0" sz="650" spc="-10">
                <a:solidFill>
                  <a:srgbClr val="FFFFFF"/>
                </a:solidFill>
                <a:latin typeface="Calibri"/>
                <a:cs typeface="Calibri"/>
              </a:rPr>
              <a:t>ϴϬϴͲϳϯϯͲϰϯϬϬ</a:t>
            </a:r>
            <a:endParaRPr sz="650">
              <a:latin typeface="Calibri"/>
              <a:cs typeface="Calibri"/>
            </a:endParaRPr>
          </a:p>
          <a:p>
            <a:pPr marL="685165" marR="97155" indent="328295">
              <a:lnSpc>
                <a:spcPts val="750"/>
              </a:lnSpc>
              <a:spcBef>
                <a:spcPts val="35"/>
              </a:spcBef>
            </a:pPr>
            <a:r>
              <a:rPr dirty="0" sz="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FFFFFF"/>
                </a:solidFill>
                <a:latin typeface="Calibri"/>
                <a:cs typeface="Calibri"/>
              </a:rPr>
              <a:t>ǆt.ϳϲϱ</a:t>
            </a:r>
            <a:r>
              <a:rPr dirty="0" sz="6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30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ĚĂƌƌŝĐŬ͘ũ͘ĐŚŝŶŐ@hawaii.gov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473979" y="3450504"/>
            <a:ext cx="6339205" cy="1953260"/>
            <a:chOff x="2473979" y="3450504"/>
            <a:chExt cx="6339205" cy="1953260"/>
          </a:xfrm>
        </p:grpSpPr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90407" y="4740249"/>
              <a:ext cx="516750" cy="645934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290663" y="4746374"/>
              <a:ext cx="516890" cy="652145"/>
            </a:xfrm>
            <a:custGeom>
              <a:avLst/>
              <a:gdLst/>
              <a:ahLst/>
              <a:cxnLst/>
              <a:rect l="l" t="t" r="r" b="b"/>
              <a:pathLst>
                <a:path w="516890" h="652145">
                  <a:moveTo>
                    <a:pt x="0" y="651859"/>
                  </a:moveTo>
                  <a:lnTo>
                    <a:pt x="516769" y="651859"/>
                  </a:lnTo>
                  <a:lnTo>
                    <a:pt x="516769" y="0"/>
                  </a:lnTo>
                  <a:lnTo>
                    <a:pt x="0" y="0"/>
                  </a:lnTo>
                  <a:lnTo>
                    <a:pt x="0" y="651859"/>
                  </a:lnTo>
                  <a:close/>
                </a:path>
              </a:pathLst>
            </a:custGeom>
            <a:ln w="102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86406" y="3456216"/>
              <a:ext cx="2360930" cy="860425"/>
            </a:xfrm>
            <a:custGeom>
              <a:avLst/>
              <a:gdLst/>
              <a:ahLst/>
              <a:cxnLst/>
              <a:rect l="l" t="t" r="r" b="b"/>
              <a:pathLst>
                <a:path w="2360929" h="860425">
                  <a:moveTo>
                    <a:pt x="2360739" y="859993"/>
                  </a:moveTo>
                  <a:lnTo>
                    <a:pt x="2360739" y="0"/>
                  </a:lnTo>
                  <a:lnTo>
                    <a:pt x="0" y="0"/>
                  </a:lnTo>
                  <a:lnTo>
                    <a:pt x="0" y="859993"/>
                  </a:lnTo>
                  <a:lnTo>
                    <a:pt x="2360739" y="859993"/>
                  </a:lnTo>
                  <a:close/>
                </a:path>
              </a:pathLst>
            </a:custGeom>
            <a:solidFill>
              <a:srgbClr val="4870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479694" y="3456219"/>
              <a:ext cx="2366010" cy="860425"/>
            </a:xfrm>
            <a:custGeom>
              <a:avLst/>
              <a:gdLst/>
              <a:ahLst/>
              <a:cxnLst/>
              <a:rect l="l" t="t" r="r" b="b"/>
              <a:pathLst>
                <a:path w="2366010" h="860425">
                  <a:moveTo>
                    <a:pt x="0" y="859997"/>
                  </a:moveTo>
                  <a:lnTo>
                    <a:pt x="2365819" y="859997"/>
                  </a:lnTo>
                  <a:lnTo>
                    <a:pt x="2365819" y="0"/>
                  </a:lnTo>
                  <a:lnTo>
                    <a:pt x="0" y="0"/>
                  </a:lnTo>
                  <a:lnTo>
                    <a:pt x="0" y="859997"/>
                  </a:lnTo>
                  <a:close/>
                </a:path>
              </a:pathLst>
            </a:custGeom>
            <a:ln w="109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486405" y="3456216"/>
            <a:ext cx="2360930" cy="8604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730250" marR="106680">
              <a:lnSpc>
                <a:spcPts val="1090"/>
              </a:lnSpc>
            </a:pP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Don</a:t>
            </a:r>
            <a:r>
              <a:rPr dirty="0" sz="95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Aweau</a:t>
            </a:r>
            <a:r>
              <a:rPr dirty="0" sz="9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r>
              <a:rPr dirty="0" sz="95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</a:rPr>
              <a:t>Officer </a:t>
            </a: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808-733-</a:t>
            </a:r>
            <a:r>
              <a:rPr dirty="0" sz="950" spc="-20" b="1">
                <a:solidFill>
                  <a:srgbClr val="FFFFFF"/>
                </a:solidFill>
                <a:latin typeface="Calibri"/>
                <a:cs typeface="Calibri"/>
              </a:rPr>
              <a:t>4300</a:t>
            </a:r>
            <a:endParaRPr sz="950">
              <a:latin typeface="Calibri"/>
              <a:cs typeface="Calibri"/>
            </a:endParaRPr>
          </a:p>
          <a:p>
            <a:pPr algn="ctr" marL="616585">
              <a:lnSpc>
                <a:spcPts val="1035"/>
              </a:lnSpc>
            </a:pP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Ext.</a:t>
            </a:r>
            <a:r>
              <a:rPr dirty="0" sz="95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spc="-25" b="1">
                <a:solidFill>
                  <a:srgbClr val="FFFFFF"/>
                </a:solidFill>
                <a:latin typeface="Calibri"/>
                <a:cs typeface="Calibri"/>
              </a:rPr>
              <a:t>521</a:t>
            </a:r>
            <a:endParaRPr sz="950">
              <a:latin typeface="Calibri"/>
              <a:cs typeface="Calibri"/>
            </a:endParaRPr>
          </a:p>
          <a:p>
            <a:pPr algn="ctr" marL="506095">
              <a:lnSpc>
                <a:spcPts val="1115"/>
              </a:lnSpc>
            </a:pP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donald.s.aweau@hawaii.gov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549855" y="3529780"/>
            <a:ext cx="528955" cy="701040"/>
            <a:chOff x="2549855" y="3529780"/>
            <a:chExt cx="528955" cy="701040"/>
          </a:xfrm>
        </p:grpSpPr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9855" y="3541712"/>
              <a:ext cx="516750" cy="68900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556548" y="3535019"/>
              <a:ext cx="516890" cy="689610"/>
            </a:xfrm>
            <a:custGeom>
              <a:avLst/>
              <a:gdLst/>
              <a:ahLst/>
              <a:cxnLst/>
              <a:rect l="l" t="t" r="r" b="b"/>
              <a:pathLst>
                <a:path w="516889" h="689610">
                  <a:moveTo>
                    <a:pt x="0" y="0"/>
                  </a:moveTo>
                  <a:lnTo>
                    <a:pt x="0" y="689000"/>
                  </a:lnTo>
                  <a:lnTo>
                    <a:pt x="516750" y="689000"/>
                  </a:lnTo>
                  <a:lnTo>
                    <a:pt x="516750" y="0"/>
                  </a:lnTo>
                  <a:lnTo>
                    <a:pt x="0" y="0"/>
                  </a:lnTo>
                  <a:close/>
                </a:path>
              </a:pathLst>
            </a:custGeom>
            <a:ln w="104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Reina, Hollie</dc:creator>
  <dc:title>PowerPoint Presentation</dc:title>
  <dcterms:created xsi:type="dcterms:W3CDTF">2025-03-07T22:01:12Z</dcterms:created>
  <dcterms:modified xsi:type="dcterms:W3CDTF">2025-03-07T22:01:12Z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2025-03-07T00:00:00Z</vt:filetime>
  </property>
  <property fmtid="{D5CDD505-2E9C-101B-9397-08002B2CF9AE}" pid="5" name="Producer">
    <vt:lpwstr>Acrobat Distiller 24.0 (Windows)</vt:lpwstr>
  </property>
</Properties>
</file>