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897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2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9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46FD6A-9C94-4201-B0FD-77A845D6AE13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555AB1-867E-4442-9AB7-96AF671334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837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E5EEB7-9ED5-49AF-8FB9-200DD8B7446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0232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BD5C5-1E63-632D-AFE8-7AF6F5DB58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29D5CE-8864-6263-0AE2-AEDA46257C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C1A907-89EA-AB5D-77DD-C838AD138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E07DF-4E7E-408F-BE79-D1900046BD66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DAD3D4-1E0C-E025-E776-3711F6C08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ACAFF3-8751-CEBF-CF16-D977C1608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8EBEB-8EAA-48A1-B3A7-8C598F6AA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494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78ED9-9891-7260-FEB0-C72E135FA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E890FF-FB90-0661-8C93-2EF6BF625B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4E495E-55DB-F534-3D36-9553C654F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E07DF-4E7E-408F-BE79-D1900046BD66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D0BCB-E475-6419-9238-AA4F45D3C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FA6074-E25A-4A1A-E310-9939717C2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8EBEB-8EAA-48A1-B3A7-8C598F6AA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870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EDCB5C-BDFB-D051-8F65-89A3CB67DB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7903C4-0194-B553-54F1-4367267680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95DDA2-32D0-F584-D824-80C4DFF46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E07DF-4E7E-408F-BE79-D1900046BD66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AFC3FA-CC37-F8CC-4CE8-95CA3E95F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240F17-5407-40E6-7CE8-57921DC2E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8EBEB-8EAA-48A1-B3A7-8C598F6AA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353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C42EF-6D6D-788D-31A2-F4F8ADBD6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E10C7F-0601-4315-E831-57D4A6189E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D12C8C-EAA4-4F3F-E596-16B4AEC73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E07DF-4E7E-408F-BE79-D1900046BD66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37CBCB-5B13-7882-1AD3-C3EF6B8F8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CA949E-75C8-CAF6-9C4E-702DD11D6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8EBEB-8EAA-48A1-B3A7-8C598F6AA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417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46D28-ED4D-5771-1328-DAD0F0A0E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0CE0A0-6321-3409-B7C6-5079C3392D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DADD0E-20AF-0B2A-6E08-EF99C93C2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E07DF-4E7E-408F-BE79-D1900046BD66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FF4908-8D8C-52C0-5B28-395742CF5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E98FD3-53F0-5425-CF84-158D85F3E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8EBEB-8EAA-48A1-B3A7-8C598F6AA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700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A40DB-CA5B-B4A5-0418-87B40002B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EB9D8-6FF0-A635-8719-E3280A2036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BAE90E-8276-EB9B-2925-070572545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DBB286-9EC6-95F9-F328-32C611115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E07DF-4E7E-408F-BE79-D1900046BD66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3F4367-7600-8ECF-7C09-9C62A462F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BD14B6-8206-D019-1EA1-860AD813D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8EBEB-8EAA-48A1-B3A7-8C598F6AA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017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D107C-28C5-F83C-9212-817753180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7961BD-A7DA-9EF5-2BC4-84981C7785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56A21E-ACC0-384A-6D6B-B7F1E994F6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CB2BAD-06C1-1126-1D16-FA2AF9AE55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869F72-1925-E21C-710B-49B7928E2B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F6368E-F416-8CB5-32BB-D4ABCABDC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E07DF-4E7E-408F-BE79-D1900046BD66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A990D6-2443-3C4E-4679-15622E62D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A6B355-EE50-B065-0F41-0A1EFAD58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8EBEB-8EAA-48A1-B3A7-8C598F6AA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44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046E6-92EA-EBD9-3483-B48BD8F80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DDD97C-A779-B20F-6CC3-C6109ABDB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E07DF-4E7E-408F-BE79-D1900046BD66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F4CCAD-1BD7-A4AF-F72D-0F03C2260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AF31E5-BCCA-9F56-9343-A08C3F1DC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8EBEB-8EAA-48A1-B3A7-8C598F6AA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21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87F597-3BDC-9742-0C12-7043B08F8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E07DF-4E7E-408F-BE79-D1900046BD66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3AD4F1-6656-0E13-D9DD-1B9FDE5E8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D84802-42F0-A1E1-42AD-7EC473A9D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8EBEB-8EAA-48A1-B3A7-8C598F6AA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265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0FDCB-E426-8938-5BCF-89BF63D57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BE2F22-4D6E-7006-1CF2-FAD6B69D84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E52566-16E2-4D81-2DF6-929D086A6D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8240D6-E7A9-81E3-21B9-903E90B63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E07DF-4E7E-408F-BE79-D1900046BD66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8724F4-CCF9-2F03-F7C9-C7C546AE2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00C5EC-2542-E241-10FE-429A2E5CD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8EBEB-8EAA-48A1-B3A7-8C598F6AA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198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3A731-4670-084B-A0FF-0E1F8BD8C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6777DF-49C3-20A3-C544-C88C83DA05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B4A0DD-740E-9397-9F86-6E773DF3F7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BAA712-1E76-E9BD-E86B-093A9FD91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E07DF-4E7E-408F-BE79-D1900046BD66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AA85B6-075E-C61A-1A3C-703B94C3A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A3A7CF-A443-58D2-F6A9-4D35B4FC4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8EBEB-8EAA-48A1-B3A7-8C598F6AA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762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FA32C5-EAA4-6B9C-7E16-A67442022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F76241-89D4-BAA5-072F-46AD62CBC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9A4E9-8B78-A2CA-C414-915B68F903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E07DF-4E7E-408F-BE79-D1900046BD66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442FA-95FC-551E-FC7C-4406D5BD48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2F59F4-0E61-DEB4-1F57-9BF82943C4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8EBEB-8EAA-48A1-B3A7-8C598F6AA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609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7568D35-7FC2-6F05-CCBC-7D29BBED4BB9}"/>
              </a:ext>
            </a:extLst>
          </p:cNvPr>
          <p:cNvCxnSpPr>
            <a:cxnSpLocks/>
          </p:cNvCxnSpPr>
          <p:nvPr/>
        </p:nvCxnSpPr>
        <p:spPr>
          <a:xfrm flipV="1">
            <a:off x="366320" y="1057013"/>
            <a:ext cx="11434893" cy="547801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A9EAF5CA-D09D-7721-6826-BE95370C66FB}"/>
              </a:ext>
            </a:extLst>
          </p:cNvPr>
          <p:cNvSpPr/>
          <p:nvPr/>
        </p:nvSpPr>
        <p:spPr>
          <a:xfrm>
            <a:off x="248195" y="1040894"/>
            <a:ext cx="2116415" cy="20098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8E18096-1A31-9C72-3857-21BD6E4FCF70}"/>
              </a:ext>
            </a:extLst>
          </p:cNvPr>
          <p:cNvSpPr/>
          <p:nvPr/>
        </p:nvSpPr>
        <p:spPr>
          <a:xfrm>
            <a:off x="1093379" y="5987953"/>
            <a:ext cx="280332" cy="24328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4239CFD-0E31-5A65-B3FD-C1979B0931D4}"/>
              </a:ext>
            </a:extLst>
          </p:cNvPr>
          <p:cNvSpPr/>
          <p:nvPr/>
        </p:nvSpPr>
        <p:spPr>
          <a:xfrm>
            <a:off x="11599179" y="922055"/>
            <a:ext cx="280332" cy="24328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CCA816E-9FFC-64C9-1691-673694782639}"/>
              </a:ext>
            </a:extLst>
          </p:cNvPr>
          <p:cNvSpPr txBox="1"/>
          <p:nvPr/>
        </p:nvSpPr>
        <p:spPr>
          <a:xfrm>
            <a:off x="940131" y="1056799"/>
            <a:ext cx="8423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LEGEND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F7ECE04-4819-5A20-5B56-D235309346F1}"/>
              </a:ext>
            </a:extLst>
          </p:cNvPr>
          <p:cNvSpPr txBox="1"/>
          <p:nvPr/>
        </p:nvSpPr>
        <p:spPr>
          <a:xfrm>
            <a:off x="1005346" y="6217558"/>
            <a:ext cx="1617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Notice of Intent (NOI) Window Opens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205FD11-E286-B776-0C2D-93B3DB810733}"/>
              </a:ext>
            </a:extLst>
          </p:cNvPr>
          <p:cNvSpPr txBox="1"/>
          <p:nvPr/>
        </p:nvSpPr>
        <p:spPr>
          <a:xfrm>
            <a:off x="7173678" y="3201492"/>
            <a:ext cx="1641103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HMGP (DR-4724) Applications submitted for FEMA Review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18892F2-650B-5174-8DBC-E192666F4F45}"/>
              </a:ext>
            </a:extLst>
          </p:cNvPr>
          <p:cNvSpPr txBox="1"/>
          <p:nvPr/>
        </p:nvSpPr>
        <p:spPr>
          <a:xfrm>
            <a:off x="8253627" y="2678009"/>
            <a:ext cx="1641103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FM-5474 Projects awarded / Project Management Begins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16EBCE8-8684-2F7F-E6CD-837469E5550A}"/>
              </a:ext>
            </a:extLst>
          </p:cNvPr>
          <p:cNvSpPr txBox="1"/>
          <p:nvPr/>
        </p:nvSpPr>
        <p:spPr>
          <a:xfrm>
            <a:off x="11191074" y="1202718"/>
            <a:ext cx="1197096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DR-4724 Projects Completed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7DE21C4-E34B-13D4-7AB7-5CFFCB4E8FDE}"/>
              </a:ext>
            </a:extLst>
          </p:cNvPr>
          <p:cNvSpPr txBox="1"/>
          <p:nvPr/>
        </p:nvSpPr>
        <p:spPr>
          <a:xfrm>
            <a:off x="4597544" y="4640745"/>
            <a:ext cx="250705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Scope of Work (SOW) Development / Project Prioritization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DB4581A-B9AC-6B16-CDB7-834C5F52AF87}"/>
              </a:ext>
            </a:extLst>
          </p:cNvPr>
          <p:cNvSpPr txBox="1"/>
          <p:nvPr/>
        </p:nvSpPr>
        <p:spPr>
          <a:xfrm>
            <a:off x="725599" y="1380049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HI-EMA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EEA28F-EEEC-11F6-6AD9-D882B61466BE}"/>
              </a:ext>
            </a:extLst>
          </p:cNvPr>
          <p:cNvSpPr txBox="1"/>
          <p:nvPr/>
        </p:nvSpPr>
        <p:spPr>
          <a:xfrm>
            <a:off x="710430" y="3271545"/>
            <a:ext cx="11549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Important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82E4EE8-AB7F-C7A3-A7F1-09209ED1CEE4}"/>
              </a:ext>
            </a:extLst>
          </p:cNvPr>
          <p:cNvSpPr txBox="1"/>
          <p:nvPr/>
        </p:nvSpPr>
        <p:spPr>
          <a:xfrm>
            <a:off x="695197" y="1846914"/>
            <a:ext cx="26383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Subapplicants/ Subrecipients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BD8B927-43BB-63CB-00D6-D935DE172F2B}"/>
              </a:ext>
            </a:extLst>
          </p:cNvPr>
          <p:cNvSpPr/>
          <p:nvPr/>
        </p:nvSpPr>
        <p:spPr>
          <a:xfrm>
            <a:off x="5194440" y="4008083"/>
            <a:ext cx="280332" cy="2432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D0D6FF3-2474-92FD-62BC-9AD9901D8947}"/>
              </a:ext>
            </a:extLst>
          </p:cNvPr>
          <p:cNvCxnSpPr/>
          <p:nvPr/>
        </p:nvCxnSpPr>
        <p:spPr>
          <a:xfrm>
            <a:off x="578926" y="1324624"/>
            <a:ext cx="142615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D0B87B4A-2B60-82D2-F2B6-32291A887E34}"/>
              </a:ext>
            </a:extLst>
          </p:cNvPr>
          <p:cNvSpPr txBox="1"/>
          <p:nvPr/>
        </p:nvSpPr>
        <p:spPr>
          <a:xfrm>
            <a:off x="10480297" y="1786491"/>
            <a:ext cx="127692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FM-5474 Projects Completed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EE5A183-040B-E386-F721-0489DA5110E3}"/>
              </a:ext>
            </a:extLst>
          </p:cNvPr>
          <p:cNvSpPr txBox="1"/>
          <p:nvPr/>
        </p:nvSpPr>
        <p:spPr>
          <a:xfrm>
            <a:off x="9489440" y="1278572"/>
            <a:ext cx="9471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>
                <a:solidFill>
                  <a:srgbClr val="000000"/>
                </a:solidFill>
                <a:latin typeface="Calibri" panose="020F0502020204030204"/>
              </a:rPr>
              <a:t>SEPT</a:t>
            </a: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2028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F6280D18-A05B-682A-FF23-B7F266DB99F9}"/>
              </a:ext>
            </a:extLst>
          </p:cNvPr>
          <p:cNvSpPr txBox="1"/>
          <p:nvPr/>
        </p:nvSpPr>
        <p:spPr>
          <a:xfrm>
            <a:off x="7457734" y="2289231"/>
            <a:ext cx="947182" cy="30777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>
                <a:latin typeface="Calibri" panose="020F0502020204030204"/>
              </a:rPr>
              <a:t>SEPT</a:t>
            </a: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2025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844002FB-F083-E70A-4F17-98F4098983F8}"/>
              </a:ext>
            </a:extLst>
          </p:cNvPr>
          <p:cNvSpPr txBox="1"/>
          <p:nvPr/>
        </p:nvSpPr>
        <p:spPr>
          <a:xfrm>
            <a:off x="5208554" y="3357784"/>
            <a:ext cx="947182" cy="30777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>
                <a:latin typeface="Calibri" panose="020F0502020204030204"/>
              </a:rPr>
              <a:t>SEPT</a:t>
            </a: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2024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1ECE101B-1004-743A-0CD3-43EB716D5BAC}"/>
              </a:ext>
            </a:extLst>
          </p:cNvPr>
          <p:cNvSpPr txBox="1"/>
          <p:nvPr/>
        </p:nvSpPr>
        <p:spPr>
          <a:xfrm>
            <a:off x="586880" y="5628659"/>
            <a:ext cx="8956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OCT 2023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3878247D-D030-F18D-D054-869AC1D761CE}"/>
              </a:ext>
            </a:extLst>
          </p:cNvPr>
          <p:cNvSpPr/>
          <p:nvPr/>
        </p:nvSpPr>
        <p:spPr>
          <a:xfrm>
            <a:off x="3811910" y="4708462"/>
            <a:ext cx="280332" cy="25391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6F3CF330-1B0C-5425-B97E-D469D7CAB7BA}"/>
              </a:ext>
            </a:extLst>
          </p:cNvPr>
          <p:cNvSpPr txBox="1"/>
          <p:nvPr/>
        </p:nvSpPr>
        <p:spPr>
          <a:xfrm>
            <a:off x="3773702" y="4900431"/>
            <a:ext cx="153989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NOI Deadline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6C929204-E895-960E-98AE-65CFACBE882A}"/>
              </a:ext>
            </a:extLst>
          </p:cNvPr>
          <p:cNvSpPr txBox="1"/>
          <p:nvPr/>
        </p:nvSpPr>
        <p:spPr>
          <a:xfrm>
            <a:off x="3755647" y="4121949"/>
            <a:ext cx="8418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dirty="0">
                <a:latin typeface="Calibri" panose="020F0502020204030204"/>
              </a:rPr>
              <a:t>JUL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2024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4B718BDA-A62F-A137-1A41-5CE788EA1AE0}"/>
              </a:ext>
            </a:extLst>
          </p:cNvPr>
          <p:cNvSpPr txBox="1"/>
          <p:nvPr/>
        </p:nvSpPr>
        <p:spPr>
          <a:xfrm>
            <a:off x="10637986" y="814780"/>
            <a:ext cx="861133" cy="30777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FEB 2029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1ACE182C-2DA6-A762-CDF7-D70E441664A7}"/>
              </a:ext>
            </a:extLst>
          </p:cNvPr>
          <p:cNvSpPr/>
          <p:nvPr/>
        </p:nvSpPr>
        <p:spPr>
          <a:xfrm>
            <a:off x="4486008" y="4413533"/>
            <a:ext cx="280332" cy="24328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C90D94B-6F10-FAE8-86ED-F4ADF318BFD9}"/>
              </a:ext>
            </a:extLst>
          </p:cNvPr>
          <p:cNvSpPr/>
          <p:nvPr/>
        </p:nvSpPr>
        <p:spPr>
          <a:xfrm>
            <a:off x="1762649" y="5650414"/>
            <a:ext cx="280332" cy="24328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288811D-2F77-E904-C37F-006B1E63C782}"/>
              </a:ext>
            </a:extLst>
          </p:cNvPr>
          <p:cNvSpPr txBox="1"/>
          <p:nvPr/>
        </p:nvSpPr>
        <p:spPr>
          <a:xfrm>
            <a:off x="1840947" y="5838600"/>
            <a:ext cx="11331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Publish State Priorities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F10DE83-E295-2F2E-6539-4305C61CA549}"/>
              </a:ext>
            </a:extLst>
          </p:cNvPr>
          <p:cNvSpPr txBox="1"/>
          <p:nvPr/>
        </p:nvSpPr>
        <p:spPr>
          <a:xfrm>
            <a:off x="11060026" y="6515425"/>
            <a:ext cx="2002376" cy="2154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 of 03 APR </a:t>
            </a:r>
            <a:r>
              <a:rPr lang="en-US" sz="800" dirty="0">
                <a:solidFill>
                  <a:prstClr val="black"/>
                </a:solidFill>
                <a:latin typeface="Calibri" panose="020F0502020204030204"/>
              </a:rPr>
              <a:t>2024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F40941-0EBB-D58A-FC2C-6C168C1758B2}"/>
              </a:ext>
            </a:extLst>
          </p:cNvPr>
          <p:cNvSpPr txBox="1"/>
          <p:nvPr/>
        </p:nvSpPr>
        <p:spPr>
          <a:xfrm>
            <a:off x="6192309" y="3765799"/>
            <a:ext cx="1887894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HMGP Post Fire (FM-5474) Applications Submitted for FEMA Review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6D3C9FC-3A11-9F4C-1351-0769DB0BFBE3}"/>
              </a:ext>
            </a:extLst>
          </p:cNvPr>
          <p:cNvSpPr txBox="1"/>
          <p:nvPr/>
        </p:nvSpPr>
        <p:spPr>
          <a:xfrm>
            <a:off x="5324773" y="4197202"/>
            <a:ext cx="135321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12-month Funding Lock In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97CBEAE-514F-2EC1-2E84-0E158C71AF8E}"/>
              </a:ext>
            </a:extLst>
          </p:cNvPr>
          <p:cNvSpPr/>
          <p:nvPr/>
        </p:nvSpPr>
        <p:spPr>
          <a:xfrm>
            <a:off x="2638329" y="5255587"/>
            <a:ext cx="280332" cy="2432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4665320-FB99-588B-5015-136AD89B11B4}"/>
              </a:ext>
            </a:extLst>
          </p:cNvPr>
          <p:cNvSpPr txBox="1"/>
          <p:nvPr/>
        </p:nvSpPr>
        <p:spPr>
          <a:xfrm>
            <a:off x="2407506" y="5532159"/>
            <a:ext cx="11331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6-month Funding Estimate 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473C5A8-30A2-F7C1-4B0B-2A1AE053CB49}"/>
              </a:ext>
            </a:extLst>
          </p:cNvPr>
          <p:cNvSpPr txBox="1"/>
          <p:nvPr/>
        </p:nvSpPr>
        <p:spPr>
          <a:xfrm>
            <a:off x="2576469" y="4722837"/>
            <a:ext cx="8851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dirty="0">
                <a:latin typeface="Calibri" panose="020F0502020204030204"/>
              </a:rPr>
              <a:t>JUN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2024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5168F83-6882-9939-8ABE-11D988EC6225}"/>
              </a:ext>
            </a:extLst>
          </p:cNvPr>
          <p:cNvSpPr txBox="1"/>
          <p:nvPr/>
        </p:nvSpPr>
        <p:spPr>
          <a:xfrm>
            <a:off x="735179" y="2679200"/>
            <a:ext cx="744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FEMA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CF6BB66D-8A27-3EE8-511B-8CB6A7EED976}"/>
              </a:ext>
            </a:extLst>
          </p:cNvPr>
          <p:cNvSpPr txBox="1"/>
          <p:nvPr/>
        </p:nvSpPr>
        <p:spPr>
          <a:xfrm>
            <a:off x="4338334" y="3730243"/>
            <a:ext cx="9269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AUG 2024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C4C5E838-FBAA-72FD-72C8-68BD21122F1C}"/>
              </a:ext>
            </a:extLst>
          </p:cNvPr>
          <p:cNvSpPr/>
          <p:nvPr/>
        </p:nvSpPr>
        <p:spPr>
          <a:xfrm>
            <a:off x="332013" y="6330290"/>
            <a:ext cx="280332" cy="2432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62F423DD-1E57-4892-B6C5-A40BE4C70883}"/>
              </a:ext>
            </a:extLst>
          </p:cNvPr>
          <p:cNvSpPr txBox="1"/>
          <p:nvPr/>
        </p:nvSpPr>
        <p:spPr>
          <a:xfrm>
            <a:off x="7574" y="5981108"/>
            <a:ext cx="9471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SEPT 2023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677B1CA4-7618-A1AC-E4B9-EE6820139130}"/>
              </a:ext>
            </a:extLst>
          </p:cNvPr>
          <p:cNvSpPr txBox="1"/>
          <p:nvPr/>
        </p:nvSpPr>
        <p:spPr>
          <a:xfrm>
            <a:off x="544771" y="6520605"/>
            <a:ext cx="1020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30-day Funding Estimate 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C3CF989D-633C-6299-83B1-3A78F6C811A1}"/>
              </a:ext>
            </a:extLst>
          </p:cNvPr>
          <p:cNvSpPr txBox="1"/>
          <p:nvPr/>
        </p:nvSpPr>
        <p:spPr>
          <a:xfrm>
            <a:off x="3198837" y="180893"/>
            <a:ext cx="5794326" cy="861774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HI-EMA Hazard Mitigation Grant Program Project Cycle</a:t>
            </a:r>
          </a:p>
        </p:txBody>
      </p:sp>
      <p:sp>
        <p:nvSpPr>
          <p:cNvPr id="89" name="Star: 5 Points 88">
            <a:extLst>
              <a:ext uri="{FF2B5EF4-FFF2-40B4-BE49-F238E27FC236}">
                <a16:creationId xmlns:a16="http://schemas.microsoft.com/office/drawing/2014/main" id="{01795AAF-06F9-7F62-9985-283E7ABE85D4}"/>
              </a:ext>
            </a:extLst>
          </p:cNvPr>
          <p:cNvSpPr/>
          <p:nvPr/>
        </p:nvSpPr>
        <p:spPr>
          <a:xfrm>
            <a:off x="253327" y="3147973"/>
            <a:ext cx="472272" cy="457797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FF00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6FC388C2-5C40-2906-01FF-2765BE5A21A6}"/>
              </a:ext>
            </a:extLst>
          </p:cNvPr>
          <p:cNvSpPr/>
          <p:nvPr/>
        </p:nvSpPr>
        <p:spPr>
          <a:xfrm>
            <a:off x="344350" y="2004813"/>
            <a:ext cx="296223" cy="37629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726916C8-252F-7004-3260-6288B1763D76}"/>
              </a:ext>
            </a:extLst>
          </p:cNvPr>
          <p:cNvSpPr/>
          <p:nvPr/>
        </p:nvSpPr>
        <p:spPr>
          <a:xfrm>
            <a:off x="344350" y="1454164"/>
            <a:ext cx="296223" cy="37629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437DA804-FC6B-782F-4D63-E0015F265E12}"/>
              </a:ext>
            </a:extLst>
          </p:cNvPr>
          <p:cNvSpPr/>
          <p:nvPr/>
        </p:nvSpPr>
        <p:spPr>
          <a:xfrm>
            <a:off x="348168" y="2597324"/>
            <a:ext cx="296223" cy="37629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4BF57C37-D15E-92F9-F341-A8489F0C9E5D}"/>
              </a:ext>
            </a:extLst>
          </p:cNvPr>
          <p:cNvSpPr txBox="1"/>
          <p:nvPr/>
        </p:nvSpPr>
        <p:spPr>
          <a:xfrm>
            <a:off x="1295487" y="5337824"/>
            <a:ext cx="8731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JAN 2024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04A58805-DD61-98F3-DE5B-14E267D959B4}"/>
              </a:ext>
            </a:extLst>
          </p:cNvPr>
          <p:cNvSpPr/>
          <p:nvPr/>
        </p:nvSpPr>
        <p:spPr>
          <a:xfrm>
            <a:off x="10448420" y="1517067"/>
            <a:ext cx="280332" cy="24328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ABD8070-F95F-48CC-C62A-BE6A4694883A}"/>
              </a:ext>
            </a:extLst>
          </p:cNvPr>
          <p:cNvSpPr txBox="1"/>
          <p:nvPr/>
        </p:nvSpPr>
        <p:spPr>
          <a:xfrm>
            <a:off x="9498902" y="2157212"/>
            <a:ext cx="1454855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DR-4724 Projects awarded / Project Management Begins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25B187CE-4829-E817-F671-5B5DDFCF558D}"/>
              </a:ext>
            </a:extLst>
          </p:cNvPr>
          <p:cNvSpPr txBox="1"/>
          <p:nvPr/>
        </p:nvSpPr>
        <p:spPr>
          <a:xfrm>
            <a:off x="8675939" y="1775193"/>
            <a:ext cx="861133" cy="30777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FEB 2026</a:t>
            </a:r>
          </a:p>
        </p:txBody>
      </p:sp>
      <p:sp>
        <p:nvSpPr>
          <p:cNvPr id="57" name="Star: 5 Points 56">
            <a:extLst>
              <a:ext uri="{FF2B5EF4-FFF2-40B4-BE49-F238E27FC236}">
                <a16:creationId xmlns:a16="http://schemas.microsoft.com/office/drawing/2014/main" id="{F7DED0B0-216C-2E27-FBD3-06DAD7CA606A}"/>
              </a:ext>
            </a:extLst>
          </p:cNvPr>
          <p:cNvSpPr/>
          <p:nvPr/>
        </p:nvSpPr>
        <p:spPr>
          <a:xfrm>
            <a:off x="9445348" y="1955499"/>
            <a:ext cx="258150" cy="255819"/>
          </a:xfrm>
          <a:prstGeom prst="star5">
            <a:avLst/>
          </a:prstGeom>
          <a:solidFill>
            <a:srgbClr val="FFFF00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2AE4A1F3-1ED7-83F8-B64A-BB92C6A19646}"/>
              </a:ext>
            </a:extLst>
          </p:cNvPr>
          <p:cNvSpPr txBox="1"/>
          <p:nvPr/>
        </p:nvSpPr>
        <p:spPr>
          <a:xfrm>
            <a:off x="6460176" y="2819136"/>
            <a:ext cx="861133" cy="30777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>
                <a:latin typeface="Calibri" panose="020F0502020204030204"/>
              </a:rPr>
              <a:t>FEB</a:t>
            </a: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/>
              </a:rPr>
              <a:t> 2025</a:t>
            </a:r>
            <a:endParaRPr lang="en-US" sz="1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Calibri" panose="020F0502020204030204"/>
              <a:cs typeface="Calibri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2B356A45-4E3B-0EC6-BCF0-143ABC9E1B50}"/>
              </a:ext>
            </a:extLst>
          </p:cNvPr>
          <p:cNvSpPr txBox="1"/>
          <p:nvPr/>
        </p:nvSpPr>
        <p:spPr>
          <a:xfrm>
            <a:off x="1929386" y="4979283"/>
            <a:ext cx="8611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FEB 2024</a:t>
            </a:r>
          </a:p>
        </p:txBody>
      </p:sp>
      <p:sp>
        <p:nvSpPr>
          <p:cNvPr id="4" name="Star: 5 Points 3">
            <a:extLst>
              <a:ext uri="{FF2B5EF4-FFF2-40B4-BE49-F238E27FC236}">
                <a16:creationId xmlns:a16="http://schemas.microsoft.com/office/drawing/2014/main" id="{3CC1F9D2-C03F-73A3-ADC5-A373C1813B6D}"/>
              </a:ext>
            </a:extLst>
          </p:cNvPr>
          <p:cNvSpPr/>
          <p:nvPr/>
        </p:nvSpPr>
        <p:spPr>
          <a:xfrm>
            <a:off x="8294475" y="2489793"/>
            <a:ext cx="258150" cy="255819"/>
          </a:xfrm>
          <a:prstGeom prst="star5">
            <a:avLst/>
          </a:prstGeom>
          <a:solidFill>
            <a:srgbClr val="FFFF00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tar: 5 Points 4">
            <a:extLst>
              <a:ext uri="{FF2B5EF4-FFF2-40B4-BE49-F238E27FC236}">
                <a16:creationId xmlns:a16="http://schemas.microsoft.com/office/drawing/2014/main" id="{90A5EE90-381F-0F5C-6F06-E0C582E8A2FC}"/>
              </a:ext>
            </a:extLst>
          </p:cNvPr>
          <p:cNvSpPr/>
          <p:nvPr/>
        </p:nvSpPr>
        <p:spPr>
          <a:xfrm>
            <a:off x="7233665" y="3004366"/>
            <a:ext cx="258150" cy="255819"/>
          </a:xfrm>
          <a:prstGeom prst="star5">
            <a:avLst/>
          </a:prstGeom>
          <a:solidFill>
            <a:srgbClr val="FFFF00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tar: 5 Points 5">
            <a:extLst>
              <a:ext uri="{FF2B5EF4-FFF2-40B4-BE49-F238E27FC236}">
                <a16:creationId xmlns:a16="http://schemas.microsoft.com/office/drawing/2014/main" id="{F3AB65BD-0F2E-6FCD-62F9-FCEBCF14C180}"/>
              </a:ext>
            </a:extLst>
          </p:cNvPr>
          <p:cNvSpPr/>
          <p:nvPr/>
        </p:nvSpPr>
        <p:spPr>
          <a:xfrm>
            <a:off x="6097885" y="3563211"/>
            <a:ext cx="258150" cy="255819"/>
          </a:xfrm>
          <a:prstGeom prst="star5">
            <a:avLst/>
          </a:prstGeom>
          <a:solidFill>
            <a:srgbClr val="FFFF00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Graphic 8" descr="Checkmark with solid fill">
            <a:extLst>
              <a:ext uri="{FF2B5EF4-FFF2-40B4-BE49-F238E27FC236}">
                <a16:creationId xmlns:a16="http://schemas.microsoft.com/office/drawing/2014/main" id="{5F74E944-2A6D-712A-1CAE-DF6AC1EAB0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2238" y="6256999"/>
            <a:ext cx="369333" cy="369333"/>
          </a:xfrm>
          <a:prstGeom prst="rect">
            <a:avLst/>
          </a:prstGeom>
        </p:spPr>
      </p:pic>
      <p:pic>
        <p:nvPicPr>
          <p:cNvPr id="12" name="Graphic 11" descr="Checkmark with solid fill">
            <a:extLst>
              <a:ext uri="{FF2B5EF4-FFF2-40B4-BE49-F238E27FC236}">
                <a16:creationId xmlns:a16="http://schemas.microsoft.com/office/drawing/2014/main" id="{F3D58591-550C-FA0A-111E-564FFDB68A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7283" y="5880784"/>
            <a:ext cx="403785" cy="403785"/>
          </a:xfrm>
          <a:prstGeom prst="rect">
            <a:avLst/>
          </a:prstGeom>
        </p:spPr>
      </p:pic>
      <p:pic>
        <p:nvPicPr>
          <p:cNvPr id="13" name="Graphic 12" descr="Checkmark with solid fill">
            <a:extLst>
              <a:ext uri="{FF2B5EF4-FFF2-40B4-BE49-F238E27FC236}">
                <a16:creationId xmlns:a16="http://schemas.microsoft.com/office/drawing/2014/main" id="{F84532B6-F66D-CF71-7ECD-56668501C8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791143" y="5540391"/>
            <a:ext cx="403785" cy="403785"/>
          </a:xfrm>
          <a:prstGeom prst="rect">
            <a:avLst/>
          </a:prstGeom>
        </p:spPr>
      </p:pic>
      <p:pic>
        <p:nvPicPr>
          <p:cNvPr id="7" name="Graphic 6" descr="Checkmark with solid fill">
            <a:extLst>
              <a:ext uri="{FF2B5EF4-FFF2-40B4-BE49-F238E27FC236}">
                <a16:creationId xmlns:a16="http://schemas.microsoft.com/office/drawing/2014/main" id="{5B59D1B9-1064-5D26-24EB-0C7FF09031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5135" y="3857460"/>
            <a:ext cx="403785" cy="403785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E749E114-A622-1354-75B6-7C15E45F0A16}"/>
              </a:ext>
            </a:extLst>
          </p:cNvPr>
          <p:cNvSpPr txBox="1"/>
          <p:nvPr/>
        </p:nvSpPr>
        <p:spPr>
          <a:xfrm>
            <a:off x="710430" y="3894864"/>
            <a:ext cx="11035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Complete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D302A370-B32C-CD1A-AD6F-F9463A24C79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490" y="70498"/>
            <a:ext cx="705578" cy="731837"/>
          </a:xfrm>
          <a:prstGeom prst="rect">
            <a:avLst/>
          </a:prstGeom>
        </p:spPr>
      </p:pic>
      <p:pic>
        <p:nvPicPr>
          <p:cNvPr id="24" name="Graphic 23" descr="Checkmark with solid fill">
            <a:extLst>
              <a:ext uri="{FF2B5EF4-FFF2-40B4-BE49-F238E27FC236}">
                <a16:creationId xmlns:a16="http://schemas.microsoft.com/office/drawing/2014/main" id="{500552DC-EBB5-CF5D-39E9-9CC0D409FE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645853" y="5141800"/>
            <a:ext cx="403785" cy="403785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54F2D94B-66C3-6944-0E37-2F5D8E3F2291}"/>
              </a:ext>
            </a:extLst>
          </p:cNvPr>
          <p:cNvSpPr/>
          <p:nvPr/>
        </p:nvSpPr>
        <p:spPr>
          <a:xfrm>
            <a:off x="3235212" y="4985866"/>
            <a:ext cx="280332" cy="24015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CE98E56-D1E2-2CE7-25C6-55709D45E41B}"/>
              </a:ext>
            </a:extLst>
          </p:cNvPr>
          <p:cNvSpPr txBox="1"/>
          <p:nvPr/>
        </p:nvSpPr>
        <p:spPr>
          <a:xfrm>
            <a:off x="3091411" y="4429058"/>
            <a:ext cx="8851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dirty="0">
                <a:latin typeface="Calibri" panose="020F0502020204030204"/>
              </a:rPr>
              <a:t>JUN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2024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976A5E5-6408-3BAA-8B4B-1580E4AA9244}"/>
              </a:ext>
            </a:extLst>
          </p:cNvPr>
          <p:cNvSpPr txBox="1"/>
          <p:nvPr/>
        </p:nvSpPr>
        <p:spPr>
          <a:xfrm>
            <a:off x="3287386" y="5220431"/>
            <a:ext cx="210189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2024 NLE/FEMA Mitigation Consultation </a:t>
            </a:r>
          </a:p>
        </p:txBody>
      </p:sp>
    </p:spTree>
    <p:extLst>
      <p:ext uri="{BB962C8B-B14F-4D97-AF65-F5344CB8AC3E}">
        <p14:creationId xmlns:p14="http://schemas.microsoft.com/office/powerpoint/2010/main" val="1093853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C793D0B2848B4689D9CAE6AA3F1661" ma:contentTypeVersion="15" ma:contentTypeDescription="Create a new document." ma:contentTypeScope="" ma:versionID="c178ba2f30044d089f3698c47ebd516f">
  <xsd:schema xmlns:xsd="http://www.w3.org/2001/XMLSchema" xmlns:xs="http://www.w3.org/2001/XMLSchema" xmlns:p="http://schemas.microsoft.com/office/2006/metadata/properties" xmlns:ns2="7f34f161-3e31-4ccf-8f03-a899c3427ed3" xmlns:ns3="3a25b7df-644f-422b-9400-3cb383f2621f" targetNamespace="http://schemas.microsoft.com/office/2006/metadata/properties" ma:root="true" ma:fieldsID="560f04bfc4aa954a60dcd2a78d84187d" ns2:_="" ns3:_="">
    <xsd:import namespace="7f34f161-3e31-4ccf-8f03-a899c3427ed3"/>
    <xsd:import namespace="3a25b7df-644f-422b-9400-3cb383f2621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FileDescrip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34f161-3e31-4ccf-8f03-a899c3427e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7c0b7209-8b30-4d9f-9476-6b035fe2b63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FileDescription" ma:index="21" nillable="true" ma:displayName="File Description" ma:format="Dropdown" ma:internalName="FileDescription">
      <xsd:simpleType>
        <xsd:restriction base="dms:Text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25b7df-644f-422b-9400-3cb383f2621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07d98ae0-a98a-4ee1-9ca5-83ceaa7ab442}" ma:internalName="TaxCatchAll" ma:showField="CatchAllData" ma:web="3a25b7df-644f-422b-9400-3cb383f2621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ileDescription xmlns="7f34f161-3e31-4ccf-8f03-a899c3427ed3" xsi:nil="true"/>
    <TaxCatchAll xmlns="3a25b7df-644f-422b-9400-3cb383f2621f" xsi:nil="true"/>
    <lcf76f155ced4ddcb4097134ff3c332f xmlns="7f34f161-3e31-4ccf-8f03-a899c3427ed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D57A31C-C9A1-48D2-AD0E-D27155359A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f34f161-3e31-4ccf-8f03-a899c3427ed3"/>
    <ds:schemaRef ds:uri="3a25b7df-644f-422b-9400-3cb383f2621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1B80043-A0F8-478F-8FEE-0EE150FB520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2A6530D-C4B5-4AD9-A7A1-C50CB75E1343}">
  <ds:schemaRefs>
    <ds:schemaRef ds:uri="http://purl.org/dc/terms/"/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3a25b7df-644f-422b-9400-3cb383f2621f"/>
    <ds:schemaRef ds:uri="7f34f161-3e31-4ccf-8f03-a899c3427ed3"/>
  </ds:schemaRefs>
</ds:datastoreItem>
</file>

<file path=docMetadata/LabelInfo.xml><?xml version="1.0" encoding="utf-8"?>
<clbl:labelList xmlns:clbl="http://schemas.microsoft.com/office/2020/mipLabelMetadata">
  <clbl:label id="{3847dec6-63b2-43f9-a6d0-58a40aaa1a10}" enabled="0" method="" siteId="{3847dec6-63b2-43f9-a6d0-58a40aaa1a1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128</Words>
  <Application>Microsoft Office PowerPoint</Application>
  <PresentationFormat>Widescreen</PresentationFormat>
  <Paragraphs>37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Justin Niimi</dc:creator>
  <cp:lastModifiedBy>Guzman, Dean P</cp:lastModifiedBy>
  <cp:revision>4</cp:revision>
  <dcterms:created xsi:type="dcterms:W3CDTF">2024-04-03T18:56:31Z</dcterms:created>
  <dcterms:modified xsi:type="dcterms:W3CDTF">2024-04-09T21:28:25Z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0x0101000EC793D0B2848B4689D9CAE6AA3F1661</vt:lpwstr>
  </property>
  <property fmtid="{D5CDD505-2E9C-101B-9397-08002B2CF9AE}" pid="3" name="MediaServiceImageTags">
    <vt:lpwstr/>
  </property>
</Properties>
</file>