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4"/>
    <p:sldMasterId id="2147483927" r:id="rId5"/>
  </p:sldMasterIdLst>
  <p:notesMasterIdLst>
    <p:notesMasterId r:id="rId21"/>
  </p:notesMasterIdLst>
  <p:handoutMasterIdLst>
    <p:handoutMasterId r:id="rId22"/>
  </p:handoutMasterIdLst>
  <p:sldIdLst>
    <p:sldId id="326" r:id="rId6"/>
    <p:sldId id="325" r:id="rId7"/>
    <p:sldId id="327" r:id="rId8"/>
    <p:sldId id="328" r:id="rId9"/>
    <p:sldId id="372" r:id="rId10"/>
    <p:sldId id="603" r:id="rId11"/>
    <p:sldId id="370" r:id="rId12"/>
    <p:sldId id="371" r:id="rId13"/>
    <p:sldId id="353" r:id="rId14"/>
    <p:sldId id="340" r:id="rId15"/>
    <p:sldId id="602" r:id="rId16"/>
    <p:sldId id="329" r:id="rId17"/>
    <p:sldId id="358" r:id="rId18"/>
    <p:sldId id="341" r:id="rId19"/>
    <p:sldId id="339" r:id="rId20"/>
  </p:sldIdLst>
  <p:sldSz cx="12192000" cy="6858000"/>
  <p:notesSz cx="6881813"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000"/>
    <a:srgbClr val="979797"/>
    <a:srgbClr val="070000"/>
    <a:srgbClr val="FE1BE8"/>
    <a:srgbClr val="040000"/>
    <a:srgbClr val="000000"/>
    <a:srgbClr val="99999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6388E-C053-49B5-955C-B689E4828245}" v="66" dt="2021-03-14T23:13:13.219"/>
    <p1510:client id="{E57F2476-72DF-4F07-B2D1-0BBF814CA70D}" v="11" dt="2021-03-15T20:16:24.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003, HIEMA" userId="1c8e5f23-97ac-4c3c-a990-abdcffce36ac" providerId="ADAL" clId="{E57F2476-72DF-4F07-B2D1-0BBF814CA70D}"/>
    <pc:docChg chg="modSld">
      <pc:chgData name="DAIS003, HIEMA" userId="1c8e5f23-97ac-4c3c-a990-abdcffce36ac" providerId="ADAL" clId="{E57F2476-72DF-4F07-B2D1-0BBF814CA70D}" dt="2021-03-15T20:16:24.669" v="10" actId="6549"/>
      <pc:docMkLst>
        <pc:docMk/>
      </pc:docMkLst>
      <pc:sldChg chg="modTransition">
        <pc:chgData name="DAIS003, HIEMA" userId="1c8e5f23-97ac-4c3c-a990-abdcffce36ac" providerId="ADAL" clId="{E57F2476-72DF-4F07-B2D1-0BBF814CA70D}" dt="2021-03-15T20:15:31.680" v="0"/>
        <pc:sldMkLst>
          <pc:docMk/>
          <pc:sldMk cId="2893082791" sldId="327"/>
        </pc:sldMkLst>
      </pc:sldChg>
      <pc:sldChg chg="modSp mod">
        <pc:chgData name="DAIS003, HIEMA" userId="1c8e5f23-97ac-4c3c-a990-abdcffce36ac" providerId="ADAL" clId="{E57F2476-72DF-4F07-B2D1-0BBF814CA70D}" dt="2021-03-15T20:16:11.842" v="8" actId="1076"/>
        <pc:sldMkLst>
          <pc:docMk/>
          <pc:sldMk cId="3214775762" sldId="372"/>
        </pc:sldMkLst>
        <pc:spChg chg="mod">
          <ac:chgData name="DAIS003, HIEMA" userId="1c8e5f23-97ac-4c3c-a990-abdcffce36ac" providerId="ADAL" clId="{E57F2476-72DF-4F07-B2D1-0BBF814CA70D}" dt="2021-03-15T20:16:11.842" v="8" actId="1076"/>
          <ac:spMkLst>
            <pc:docMk/>
            <pc:sldMk cId="3214775762" sldId="372"/>
            <ac:spMk id="5" creationId="{D892A938-595B-4625-8657-94F028C3F23D}"/>
          </ac:spMkLst>
        </pc:spChg>
        <pc:spChg chg="mod">
          <ac:chgData name="DAIS003, HIEMA" userId="1c8e5f23-97ac-4c3c-a990-abdcffce36ac" providerId="ADAL" clId="{E57F2476-72DF-4F07-B2D1-0BBF814CA70D}" dt="2021-03-15T20:16:09.307" v="7" actId="1076"/>
          <ac:spMkLst>
            <pc:docMk/>
            <pc:sldMk cId="3214775762" sldId="372"/>
            <ac:spMk id="6" creationId="{0D6970B0-3FFF-49F6-97B2-6DDD53C923D9}"/>
          </ac:spMkLst>
        </pc:spChg>
      </pc:sldChg>
      <pc:sldChg chg="modSp mod">
        <pc:chgData name="DAIS003, HIEMA" userId="1c8e5f23-97ac-4c3c-a990-abdcffce36ac" providerId="ADAL" clId="{E57F2476-72DF-4F07-B2D1-0BBF814CA70D}" dt="2021-03-15T20:16:24.669" v="10" actId="6549"/>
        <pc:sldMkLst>
          <pc:docMk/>
          <pc:sldMk cId="3660429745" sldId="603"/>
        </pc:sldMkLst>
        <pc:spChg chg="mod">
          <ac:chgData name="DAIS003, HIEMA" userId="1c8e5f23-97ac-4c3c-a990-abdcffce36ac" providerId="ADAL" clId="{E57F2476-72DF-4F07-B2D1-0BBF814CA70D}" dt="2021-03-15T20:16:24.669" v="10" actId="6549"/>
          <ac:spMkLst>
            <pc:docMk/>
            <pc:sldMk cId="3660429745" sldId="603"/>
            <ac:spMk id="6" creationId="{0D6970B0-3FFF-49F6-97B2-6DDD53C923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t" anchorCtr="0" compatLnSpc="1">
            <a:prstTxWarp prst="textNoShape">
              <a:avLst/>
            </a:prstTxWarp>
          </a:bodyPr>
          <a:lstStyle>
            <a:lvl1pPr>
              <a:defRPr sz="1200">
                <a:latin typeface="Times" pitchFamily="18" charset="0"/>
              </a:defRPr>
            </a:lvl1pPr>
          </a:lstStyle>
          <a:p>
            <a:pPr>
              <a:defRPr/>
            </a:pPr>
            <a:endParaRPr lang="en-US" altLang="en-US"/>
          </a:p>
        </p:txBody>
      </p:sp>
      <p:sp>
        <p:nvSpPr>
          <p:cNvPr id="14339" name="Rectangle 3"/>
          <p:cNvSpPr>
            <a:spLocks noGrp="1" noChangeArrowheads="1"/>
          </p:cNvSpPr>
          <p:nvPr>
            <p:ph type="dt" sz="quarter"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t" anchorCtr="0" compatLnSpc="1">
            <a:prstTxWarp prst="textNoShape">
              <a:avLst/>
            </a:prstTxWarp>
          </a:bodyPr>
          <a:lstStyle>
            <a:lvl1pPr algn="r">
              <a:defRPr sz="1200">
                <a:latin typeface="Times" pitchFamily="18" charset="0"/>
              </a:defRPr>
            </a:lvl1pPr>
          </a:lstStyle>
          <a:p>
            <a:pPr>
              <a:defRPr/>
            </a:pPr>
            <a:endParaRPr lang="en-US" altLang="en-US"/>
          </a:p>
        </p:txBody>
      </p:sp>
      <p:sp>
        <p:nvSpPr>
          <p:cNvPr id="14340" name="Rectangle 4"/>
          <p:cNvSpPr>
            <a:spLocks noGrp="1" noChangeArrowheads="1"/>
          </p:cNvSpPr>
          <p:nvPr>
            <p:ph type="ftr" sz="quarter" idx="2"/>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b" anchorCtr="0" compatLnSpc="1">
            <a:prstTxWarp prst="textNoShape">
              <a:avLst/>
            </a:prstTxWarp>
          </a:bodyPr>
          <a:lstStyle>
            <a:lvl1pPr>
              <a:defRPr sz="1200">
                <a:latin typeface="Times" pitchFamily="18" charset="0"/>
              </a:defRPr>
            </a:lvl1pPr>
          </a:lstStyle>
          <a:p>
            <a:pPr>
              <a:defRPr/>
            </a:pPr>
            <a:endParaRPr lang="en-US" altLang="en-US"/>
          </a:p>
        </p:txBody>
      </p:sp>
      <p:sp>
        <p:nvSpPr>
          <p:cNvPr id="14341" name="Rectangle 5"/>
          <p:cNvSpPr>
            <a:spLocks noGrp="1" noChangeArrowheads="1"/>
          </p:cNvSpPr>
          <p:nvPr>
            <p:ph type="sldNum" sz="quarter" idx="3"/>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2" tIns="46211" rIns="92422" bIns="46211" numCol="1" anchor="b" anchorCtr="0" compatLnSpc="1">
            <a:prstTxWarp prst="textNoShape">
              <a:avLst/>
            </a:prstTxWarp>
          </a:bodyPr>
          <a:lstStyle>
            <a:lvl1pPr algn="r">
              <a:defRPr sz="1200">
                <a:latin typeface="Times" panose="02020603050405020304" pitchFamily="18" charset="0"/>
              </a:defRPr>
            </a:lvl1pPr>
          </a:lstStyle>
          <a:p>
            <a:pPr>
              <a:defRPr/>
            </a:pPr>
            <a:fld id="{678ED085-9361-4863-BA61-56311AC65086}" type="slidenum">
              <a:rPr lang="en-US" altLang="en-US"/>
              <a:pPr>
                <a:defRPr/>
              </a:pPr>
              <a:t>‹#›</a:t>
            </a:fld>
            <a:endParaRPr lang="en-US" altLang="en-US"/>
          </a:p>
        </p:txBody>
      </p:sp>
    </p:spTree>
    <p:extLst>
      <p:ext uri="{BB962C8B-B14F-4D97-AF65-F5344CB8AC3E}">
        <p14:creationId xmlns:p14="http://schemas.microsoft.com/office/powerpoint/2010/main" val="762808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591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t" anchorCtr="0" compatLnSpc="1">
            <a:prstTxWarp prst="textNoShape">
              <a:avLst/>
            </a:prstTxWarp>
          </a:bodyPr>
          <a:lstStyle>
            <a:lvl1pPr defTabSz="899848">
              <a:defRPr sz="1200">
                <a:latin typeface="Times"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22713" y="0"/>
            <a:ext cx="29591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t" anchorCtr="0" compatLnSpc="1">
            <a:prstTxWarp prst="textNoShape">
              <a:avLst/>
            </a:prstTxWarp>
          </a:bodyPr>
          <a:lstStyle>
            <a:lvl1pPr algn="r" defTabSz="899848">
              <a:defRPr sz="1200">
                <a:latin typeface="Times" pitchFamily="18" charset="0"/>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388938" y="679450"/>
            <a:ext cx="617855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887413" y="4383088"/>
            <a:ext cx="5106987"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840788"/>
            <a:ext cx="29591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b" anchorCtr="0" compatLnSpc="1">
            <a:prstTxWarp prst="textNoShape">
              <a:avLst/>
            </a:prstTxWarp>
          </a:bodyPr>
          <a:lstStyle>
            <a:lvl1pPr defTabSz="899848">
              <a:defRPr sz="1200">
                <a:latin typeface="Times"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22713" y="8840788"/>
            <a:ext cx="29591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60" tIns="44930" rIns="89860" bIns="44930" numCol="1" anchor="b" anchorCtr="0" compatLnSpc="1">
            <a:prstTxWarp prst="textNoShape">
              <a:avLst/>
            </a:prstTxWarp>
          </a:bodyPr>
          <a:lstStyle>
            <a:lvl1pPr algn="r" defTabSz="898525">
              <a:defRPr sz="1200">
                <a:latin typeface="Times" panose="02020603050405020304" pitchFamily="18" charset="0"/>
              </a:defRPr>
            </a:lvl1pPr>
          </a:lstStyle>
          <a:p>
            <a:pPr>
              <a:defRPr/>
            </a:pPr>
            <a:fld id="{350F85B6-C8DE-44DA-AABD-D34B8C810E7E}" type="slidenum">
              <a:rPr lang="en-US" altLang="en-US"/>
              <a:pPr>
                <a:defRPr/>
              </a:pPr>
              <a:t>‹#›</a:t>
            </a:fld>
            <a:endParaRPr lang="en-US" altLang="en-US"/>
          </a:p>
        </p:txBody>
      </p:sp>
    </p:spTree>
    <p:extLst>
      <p:ext uri="{BB962C8B-B14F-4D97-AF65-F5344CB8AC3E}">
        <p14:creationId xmlns:p14="http://schemas.microsoft.com/office/powerpoint/2010/main" val="4230756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a:p>
        </p:txBody>
      </p:sp>
      <p:sp>
        <p:nvSpPr>
          <p:cNvPr id="8196" name="Slide Number Placeholder 3"/>
          <p:cNvSpPr>
            <a:spLocks noGrp="1"/>
          </p:cNvSpPr>
          <p:nvPr>
            <p:ph type="sldNum" sz="quarter" idx="5"/>
          </p:nvPr>
        </p:nvSpPr>
        <p:spPr>
          <a:noFill/>
        </p:spPr>
        <p:txBody>
          <a:bodyPr/>
          <a:lstStyle>
            <a:lvl1pPr defTabSz="898525">
              <a:defRPr sz="2400">
                <a:solidFill>
                  <a:schemeClr val="tx1"/>
                </a:solidFill>
                <a:latin typeface="Arial" panose="020B0604020202020204" pitchFamily="34" charset="0"/>
              </a:defRPr>
            </a:lvl1pPr>
            <a:lvl2pPr marL="742950" indent="-285750" defTabSz="898525">
              <a:defRPr sz="2400">
                <a:solidFill>
                  <a:schemeClr val="tx1"/>
                </a:solidFill>
                <a:latin typeface="Arial" panose="020B0604020202020204" pitchFamily="34" charset="0"/>
              </a:defRPr>
            </a:lvl2pPr>
            <a:lvl3pPr marL="1143000" indent="-228600" defTabSz="898525">
              <a:defRPr sz="2400">
                <a:solidFill>
                  <a:schemeClr val="tx1"/>
                </a:solidFill>
                <a:latin typeface="Arial" panose="020B0604020202020204" pitchFamily="34" charset="0"/>
              </a:defRPr>
            </a:lvl3pPr>
            <a:lvl4pPr marL="1600200" indent="-228600" defTabSz="898525">
              <a:defRPr sz="2400">
                <a:solidFill>
                  <a:schemeClr val="tx1"/>
                </a:solidFill>
                <a:latin typeface="Arial" panose="020B0604020202020204" pitchFamily="34" charset="0"/>
              </a:defRPr>
            </a:lvl4pPr>
            <a:lvl5pPr marL="2057400" indent="-228600" defTabSz="898525">
              <a:defRPr sz="2400">
                <a:solidFill>
                  <a:schemeClr val="tx1"/>
                </a:solidFill>
                <a:latin typeface="Arial" panose="020B0604020202020204" pitchFamily="34" charset="0"/>
              </a:defRPr>
            </a:lvl5pPr>
            <a:lvl6pPr marL="2514600" indent="-228600" defTabSz="8985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85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85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8525" eaLnBrk="0" fontAlgn="base" hangingPunct="0">
              <a:spcBef>
                <a:spcPct val="0"/>
              </a:spcBef>
              <a:spcAft>
                <a:spcPct val="0"/>
              </a:spcAft>
              <a:defRPr sz="2400">
                <a:solidFill>
                  <a:schemeClr val="tx1"/>
                </a:solidFill>
                <a:latin typeface="Arial" panose="020B0604020202020204" pitchFamily="34" charset="0"/>
              </a:defRPr>
            </a:lvl9pPr>
          </a:lstStyle>
          <a:p>
            <a:fld id="{26D0D5A3-A866-4D46-88EB-A38A765EF7FB}" type="slidenum">
              <a:rPr lang="en-US" altLang="en-US" sz="1200" smtClean="0">
                <a:latin typeface="Times" panose="02020603050405020304" pitchFamily="18" charset="0"/>
              </a:rPr>
              <a:pPr/>
              <a:t>2</a:t>
            </a:fld>
            <a:endParaRPr lang="en-US" altLang="en-US" sz="1200">
              <a:latin typeface="Times" panose="02020603050405020304" pitchFamily="18" charset="0"/>
            </a:endParaRPr>
          </a:p>
        </p:txBody>
      </p:sp>
    </p:spTree>
    <p:extLst>
      <p:ext uri="{BB962C8B-B14F-4D97-AF65-F5344CB8AC3E}">
        <p14:creationId xmlns:p14="http://schemas.microsoft.com/office/powerpoint/2010/main" val="155857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47E743-F6CD-4CEC-B8AF-389268ECA2AB}" type="slidenum">
              <a:rPr lang="en-US" smtClean="0"/>
              <a:t>7</a:t>
            </a:fld>
            <a:endParaRPr lang="en-US"/>
          </a:p>
        </p:txBody>
      </p:sp>
    </p:spTree>
    <p:extLst>
      <p:ext uri="{BB962C8B-B14F-4D97-AF65-F5344CB8AC3E}">
        <p14:creationId xmlns:p14="http://schemas.microsoft.com/office/powerpoint/2010/main" val="350663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r>
              <a:rPr lang="en-US"/>
              <a:t>As of 10PM, 3/9: Parks and Rec reports damage to the multi-use path in the vicinity of Coco Palms. Parking lot damage and beachfront erosion along </a:t>
            </a:r>
            <a:r>
              <a:rPr lang="en-US" err="1"/>
              <a:t>Wailua</a:t>
            </a:r>
            <a:r>
              <a:rPr lang="en-US"/>
              <a:t>. (see </a:t>
            </a:r>
            <a:r>
              <a:rPr lang="en-US" err="1"/>
              <a:t>steve’s</a:t>
            </a:r>
            <a:r>
              <a:rPr lang="en-US"/>
              <a:t> email sent at 10:24 pm)</a:t>
            </a:r>
          </a:p>
        </p:txBody>
      </p:sp>
      <p:sp>
        <p:nvSpPr>
          <p:cNvPr id="4" name="Slide Number Placeholder 3"/>
          <p:cNvSpPr>
            <a:spLocks noGrp="1"/>
          </p:cNvSpPr>
          <p:nvPr>
            <p:ph type="sldNum" sz="quarter" idx="5"/>
          </p:nvPr>
        </p:nvSpPr>
        <p:spPr/>
        <p:txBody>
          <a:bodyPr/>
          <a:lstStyle/>
          <a:p>
            <a:fld id="{8347E743-F6CD-4CEC-B8AF-389268ECA2AB}" type="slidenum">
              <a:rPr lang="en-US" smtClean="0"/>
              <a:t>8</a:t>
            </a:fld>
            <a:endParaRPr lang="en-US"/>
          </a:p>
        </p:txBody>
      </p:sp>
    </p:spTree>
    <p:extLst>
      <p:ext uri="{BB962C8B-B14F-4D97-AF65-F5344CB8AC3E}">
        <p14:creationId xmlns:p14="http://schemas.microsoft.com/office/powerpoint/2010/main" val="197165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A0C36-57BA-4010-B679-C3DB849A02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72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423334" y="352426"/>
            <a:ext cx="10968567" cy="701675"/>
          </a:xfrm>
        </p:spPr>
        <p:txBody>
          <a:bodyPr/>
          <a:lstStyle>
            <a:lvl1pPr>
              <a:defRPr/>
            </a:lvl1pPr>
          </a:lstStyle>
          <a:p>
            <a:pPr lvl="0"/>
            <a:r>
              <a:rPr lang="en-US" altLang="en-US" noProof="0"/>
              <a:t>Click to edit Master title style</a:t>
            </a:r>
          </a:p>
        </p:txBody>
      </p:sp>
      <p:sp>
        <p:nvSpPr>
          <p:cNvPr id="148483" name="Rectangle 3"/>
          <p:cNvSpPr>
            <a:spLocks noGrp="1" noChangeArrowheads="1"/>
          </p:cNvSpPr>
          <p:nvPr>
            <p:ph type="subTitle" idx="1"/>
          </p:nvPr>
        </p:nvSpPr>
        <p:spPr bwMode="auto">
          <a:xfrm>
            <a:off x="457201" y="1143000"/>
            <a:ext cx="10358967" cy="609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pPr lvl="0"/>
            <a:r>
              <a:rPr lang="en-US" altLang="en-US" noProof="0"/>
              <a:t>Click to edit Master subtitle style</a:t>
            </a:r>
          </a:p>
        </p:txBody>
      </p:sp>
    </p:spTree>
    <p:extLst>
      <p:ext uri="{BB962C8B-B14F-4D97-AF65-F5344CB8AC3E}">
        <p14:creationId xmlns:p14="http://schemas.microsoft.com/office/powerpoint/2010/main" val="205691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AAA7-A6D5-4D5A-AE46-0FCEA6BF6FE7}"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201845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8AAA7-A6D5-4D5A-AE46-0FCEA6BF6FE7}"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399803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8AAA7-A6D5-4D5A-AE46-0FCEA6BF6FE7}"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358847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8AAA7-A6D5-4D5A-AE46-0FCEA6BF6FE7}"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11052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8AAA7-A6D5-4D5A-AE46-0FCEA6BF6FE7}"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427158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17" descr="C:\Documents and Settings\mquealy\Desktop\DHS_fema_W.jpg"/>
          <p:cNvPicPr>
            <a:picLocks noChangeAspect="1" noChangeArrowheads="1"/>
          </p:cNvPicPr>
          <p:nvPr userDrawn="1"/>
        </p:nvPicPr>
        <p:blipFill>
          <a:blip r:embed="rId2">
            <a:extLst>
              <a:ext uri="{28A0092B-C50C-407E-A947-70E740481C1C}">
                <a14:useLocalDpi xmlns:a14="http://schemas.microsoft.com/office/drawing/2010/main" val="0"/>
              </a:ext>
            </a:extLst>
          </a:blip>
          <a:srcRect l="5367" r="61028" b="12500"/>
          <a:stretch>
            <a:fillRect/>
          </a:stretch>
        </p:blipFill>
        <p:spPr bwMode="auto">
          <a:xfrm>
            <a:off x="76200" y="5715000"/>
            <a:ext cx="954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83B36E5C-0A3F-43F6-8DBB-256EADB53FD1}"/>
              </a:ext>
            </a:extLst>
          </p:cNvPr>
          <p:cNvPicPr>
            <a:picLocks noChangeAspect="1"/>
          </p:cNvPicPr>
          <p:nvPr userDrawn="1"/>
        </p:nvPicPr>
        <p:blipFill>
          <a:blip r:embed="rId3"/>
          <a:stretch>
            <a:fillRect/>
          </a:stretch>
        </p:blipFill>
        <p:spPr>
          <a:xfrm>
            <a:off x="131127" y="4953000"/>
            <a:ext cx="860367" cy="881063"/>
          </a:xfrm>
          <a:prstGeom prst="rect">
            <a:avLst/>
          </a:prstGeom>
        </p:spPr>
      </p:pic>
    </p:spTree>
    <p:extLst>
      <p:ext uri="{BB962C8B-B14F-4D97-AF65-F5344CB8AC3E}">
        <p14:creationId xmlns:p14="http://schemas.microsoft.com/office/powerpoint/2010/main" val="150493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D0856-777A-4F81-B9C1-98B0224DB883}" type="datetime1">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AAAEC4-658F-4BFB-9F7E-B720F331882B}" type="slidenum">
              <a:rPr lang="en-US" smtClean="0"/>
              <a:t>‹#›</a:t>
            </a:fld>
            <a:endParaRPr lang="en-US"/>
          </a:p>
        </p:txBody>
      </p:sp>
    </p:spTree>
    <p:extLst>
      <p:ext uri="{BB962C8B-B14F-4D97-AF65-F5344CB8AC3E}">
        <p14:creationId xmlns:p14="http://schemas.microsoft.com/office/powerpoint/2010/main" val="163714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A8AAA7-A6D5-4D5A-AE46-0FCEA6BF6FE7}"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139234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A8AAA7-A6D5-4D5A-AE46-0FCEA6BF6FE7}"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388818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A8AAA7-A6D5-4D5A-AE46-0FCEA6BF6FE7}"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102269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A8AAA7-A6D5-4D5A-AE46-0FCEA6BF6FE7}"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188138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A8AAA7-A6D5-4D5A-AE46-0FCEA6BF6FE7}"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40510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8AAA7-A6D5-4D5A-AE46-0FCEA6BF6FE7}"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DEBC9-A76B-4F48-9013-7B06656FF062}" type="slidenum">
              <a:rPr lang="en-US" smtClean="0"/>
              <a:t>‹#›</a:t>
            </a:fld>
            <a:endParaRPr lang="en-US"/>
          </a:p>
        </p:txBody>
      </p:sp>
    </p:spTree>
    <p:extLst>
      <p:ext uri="{BB962C8B-B14F-4D97-AF65-F5344CB8AC3E}">
        <p14:creationId xmlns:p14="http://schemas.microsoft.com/office/powerpoint/2010/main" val="2698589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0688" y="0"/>
            <a:ext cx="9959975"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p:cNvSpPr>
            <a:spLocks noChangeArrowheads="1"/>
          </p:cNvSpPr>
          <p:nvPr/>
        </p:nvSpPr>
        <p:spPr bwMode="black">
          <a:xfrm>
            <a:off x="7721600" y="6400800"/>
            <a:ext cx="467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r>
              <a:rPr lang="en-US" altLang="en-US" sz="1100">
                <a:solidFill>
                  <a:srgbClr val="FFFFFF"/>
                </a:solidFill>
              </a:rPr>
              <a:t>Presenter’s Name          June 17, 2003</a:t>
            </a:r>
          </a:p>
        </p:txBody>
      </p:sp>
    </p:spTree>
  </p:cSld>
  <p:clrMap bg1="dk2" tx1="lt1" bg2="dk1" tx2="lt2" accent1="accent1" accent2="accent2" accent3="accent3" accent4="accent4" accent5="accent5" accent6="accent6" hlink="hlink" folHlink="folHlink"/>
  <p:sldLayoutIdLst>
    <p:sldLayoutId id="2147483924" r:id="rId1"/>
    <p:sldLayoutId id="2147483925" r:id="rId2"/>
    <p:sldLayoutId id="2147483926" r:id="rId3"/>
  </p:sldLayoutIdLst>
  <p:hf sldNum="0" hdr="0" ftr="0"/>
  <p:txStyles>
    <p:titleStyle>
      <a:lvl1pPr algn="l" rtl="0" eaLnBrk="0" fontAlgn="base" hangingPunct="0">
        <a:spcBef>
          <a:spcPct val="0"/>
        </a:spcBef>
        <a:spcAft>
          <a:spcPct val="0"/>
        </a:spcAft>
        <a:defRPr sz="4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6196465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www.kauai.gov/Government/Departments-Agencies/Emergency-Management-Agency-formerly-Civil-Defense/March-2021-Flood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0" name="Rectangle 6"/>
          <p:cNvSpPr>
            <a:spLocks noGrp="1" noChangeArrowheads="1"/>
          </p:cNvSpPr>
          <p:nvPr>
            <p:ph type="ctrTitle"/>
          </p:nvPr>
        </p:nvSpPr>
        <p:spPr>
          <a:xfrm>
            <a:off x="400050" y="184150"/>
            <a:ext cx="9658350" cy="701675"/>
          </a:xfrm>
        </p:spPr>
        <p:txBody>
          <a:bodyPr anchor="t"/>
          <a:lstStyle/>
          <a:p>
            <a:pPr>
              <a:defRPr/>
            </a:pPr>
            <a:r>
              <a:rPr lang="en-US" altLang="en-US" b="1">
                <a:solidFill>
                  <a:schemeClr val="accent2">
                    <a:lumMod val="50000"/>
                  </a:schemeClr>
                </a:solidFill>
              </a:rPr>
              <a:t>SEVERE WEATHER &amp; FLOODING EVENT </a:t>
            </a:r>
            <a:endParaRPr lang="en-US" altLang="en-US" sz="1800">
              <a:solidFill>
                <a:schemeClr val="tx1">
                  <a:lumMod val="50000"/>
                </a:schemeClr>
              </a:solidFill>
            </a:endParaRPr>
          </a:p>
        </p:txBody>
      </p:sp>
      <p:sp>
        <p:nvSpPr>
          <p:cNvPr id="6147" name="Rectangle 12"/>
          <p:cNvSpPr>
            <a:spLocks noChangeArrowheads="1"/>
          </p:cNvSpPr>
          <p:nvPr/>
        </p:nvSpPr>
        <p:spPr bwMode="auto">
          <a:xfrm>
            <a:off x="457200" y="2667000"/>
            <a:ext cx="776922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indent="-109538">
              <a:defRPr sz="2400">
                <a:solidFill>
                  <a:schemeClr val="tx1"/>
                </a:solidFill>
                <a:latin typeface="Arial" panose="020B0604020202020204" pitchFamily="34" charset="0"/>
              </a:defRPr>
            </a:lvl2pPr>
            <a:lvl3pPr marL="909638" indent="-222250">
              <a:defRPr sz="2400">
                <a:solidFill>
                  <a:schemeClr val="tx1"/>
                </a:solidFill>
                <a:latin typeface="Arial" panose="020B0604020202020204" pitchFamily="34" charset="0"/>
              </a:defRPr>
            </a:lvl3pPr>
            <a:lvl4pPr marL="1200150" indent="-173038">
              <a:defRPr sz="2400">
                <a:solidFill>
                  <a:schemeClr val="tx1"/>
                </a:solidFill>
                <a:latin typeface="Arial" panose="020B0604020202020204" pitchFamily="34" charset="0"/>
              </a:defRPr>
            </a:lvl4pPr>
            <a:lvl5pPr marL="1543050" indent="-166688">
              <a:defRPr sz="2400">
                <a:solidFill>
                  <a:schemeClr val="tx1"/>
                </a:solidFill>
                <a:latin typeface="Arial" panose="020B0604020202020204" pitchFamily="34" charset="0"/>
              </a:defRPr>
            </a:lvl5pPr>
            <a:lvl6pPr marL="2000250" indent="-166688" eaLnBrk="0" fontAlgn="base" hangingPunct="0">
              <a:spcBef>
                <a:spcPct val="0"/>
              </a:spcBef>
              <a:spcAft>
                <a:spcPct val="0"/>
              </a:spcAft>
              <a:defRPr sz="2400">
                <a:solidFill>
                  <a:schemeClr val="tx1"/>
                </a:solidFill>
                <a:latin typeface="Arial" panose="020B0604020202020204" pitchFamily="34" charset="0"/>
              </a:defRPr>
            </a:lvl6pPr>
            <a:lvl7pPr marL="2457450" indent="-166688" eaLnBrk="0" fontAlgn="base" hangingPunct="0">
              <a:spcBef>
                <a:spcPct val="0"/>
              </a:spcBef>
              <a:spcAft>
                <a:spcPct val="0"/>
              </a:spcAft>
              <a:defRPr sz="2400">
                <a:solidFill>
                  <a:schemeClr val="tx1"/>
                </a:solidFill>
                <a:latin typeface="Arial" panose="020B0604020202020204" pitchFamily="34" charset="0"/>
              </a:defRPr>
            </a:lvl7pPr>
            <a:lvl8pPr marL="2914650" indent="-166688" eaLnBrk="0" fontAlgn="base" hangingPunct="0">
              <a:spcBef>
                <a:spcPct val="0"/>
              </a:spcBef>
              <a:spcAft>
                <a:spcPct val="0"/>
              </a:spcAft>
              <a:defRPr sz="2400">
                <a:solidFill>
                  <a:schemeClr val="tx1"/>
                </a:solidFill>
                <a:latin typeface="Arial" panose="020B0604020202020204" pitchFamily="34" charset="0"/>
              </a:defRPr>
            </a:lvl8pPr>
            <a:lvl9pPr marL="3371850" indent="-166688" eaLnBrk="0" fontAlgn="base" hangingPunct="0">
              <a:spcBef>
                <a:spcPct val="0"/>
              </a:spcBef>
              <a:spcAft>
                <a:spcPct val="0"/>
              </a:spcAft>
              <a:defRPr sz="2400">
                <a:solidFill>
                  <a:schemeClr val="tx1"/>
                </a:solidFill>
                <a:latin typeface="Arial" panose="020B0604020202020204" pitchFamily="34" charset="0"/>
              </a:defRPr>
            </a:lvl9pPr>
          </a:lstStyle>
          <a:p>
            <a:pPr>
              <a:spcBef>
                <a:spcPct val="60000"/>
              </a:spcBef>
              <a:buClr>
                <a:srgbClr val="B0B1B3"/>
              </a:buClr>
              <a:buFont typeface="Wingdings" panose="05000000000000000000" pitchFamily="2" charset="2"/>
              <a:buNone/>
            </a:pPr>
            <a:endParaRPr lang="en-US" altLang="en-US" sz="2200" b="1">
              <a:solidFill>
                <a:schemeClr val="bg1"/>
              </a:solidFill>
            </a:endParaRPr>
          </a:p>
        </p:txBody>
      </p:sp>
      <p:sp>
        <p:nvSpPr>
          <p:cNvPr id="6149" name="Rectangle 12"/>
          <p:cNvSpPr>
            <a:spLocks noChangeArrowheads="1"/>
          </p:cNvSpPr>
          <p:nvPr/>
        </p:nvSpPr>
        <p:spPr bwMode="auto">
          <a:xfrm>
            <a:off x="439738" y="1917700"/>
            <a:ext cx="11676062"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defRPr>
            </a:lvl1pPr>
            <a:lvl2pPr indent="-109538">
              <a:defRPr sz="2400">
                <a:solidFill>
                  <a:schemeClr val="tx1"/>
                </a:solidFill>
                <a:latin typeface="Arial" panose="020B0604020202020204" pitchFamily="34" charset="0"/>
              </a:defRPr>
            </a:lvl2pPr>
            <a:lvl3pPr marL="909638" indent="-222250">
              <a:defRPr sz="2400">
                <a:solidFill>
                  <a:schemeClr val="tx1"/>
                </a:solidFill>
                <a:latin typeface="Arial" panose="020B0604020202020204" pitchFamily="34" charset="0"/>
              </a:defRPr>
            </a:lvl3pPr>
            <a:lvl4pPr marL="1200150" indent="-173038">
              <a:defRPr sz="2400">
                <a:solidFill>
                  <a:schemeClr val="tx1"/>
                </a:solidFill>
                <a:latin typeface="Arial" panose="020B0604020202020204" pitchFamily="34" charset="0"/>
              </a:defRPr>
            </a:lvl4pPr>
            <a:lvl5pPr marL="1543050" indent="-166688">
              <a:defRPr sz="2400">
                <a:solidFill>
                  <a:schemeClr val="tx1"/>
                </a:solidFill>
                <a:latin typeface="Arial" panose="020B0604020202020204" pitchFamily="34" charset="0"/>
              </a:defRPr>
            </a:lvl5pPr>
            <a:lvl6pPr marL="2000250" indent="-166688" eaLnBrk="0" fontAlgn="base" hangingPunct="0">
              <a:spcBef>
                <a:spcPct val="0"/>
              </a:spcBef>
              <a:spcAft>
                <a:spcPct val="0"/>
              </a:spcAft>
              <a:defRPr sz="2400">
                <a:solidFill>
                  <a:schemeClr val="tx1"/>
                </a:solidFill>
                <a:latin typeface="Arial" panose="020B0604020202020204" pitchFamily="34" charset="0"/>
              </a:defRPr>
            </a:lvl6pPr>
            <a:lvl7pPr marL="2457450" indent="-166688" eaLnBrk="0" fontAlgn="base" hangingPunct="0">
              <a:spcBef>
                <a:spcPct val="0"/>
              </a:spcBef>
              <a:spcAft>
                <a:spcPct val="0"/>
              </a:spcAft>
              <a:defRPr sz="2400">
                <a:solidFill>
                  <a:schemeClr val="tx1"/>
                </a:solidFill>
                <a:latin typeface="Arial" panose="020B0604020202020204" pitchFamily="34" charset="0"/>
              </a:defRPr>
            </a:lvl7pPr>
            <a:lvl8pPr marL="2914650" indent="-166688" eaLnBrk="0" fontAlgn="base" hangingPunct="0">
              <a:spcBef>
                <a:spcPct val="0"/>
              </a:spcBef>
              <a:spcAft>
                <a:spcPct val="0"/>
              </a:spcAft>
              <a:defRPr sz="2400">
                <a:solidFill>
                  <a:schemeClr val="tx1"/>
                </a:solidFill>
                <a:latin typeface="Arial" panose="020B0604020202020204" pitchFamily="34" charset="0"/>
              </a:defRPr>
            </a:lvl8pPr>
            <a:lvl9pPr marL="3371850" indent="-166688" eaLnBrk="0" fontAlgn="base" hangingPunct="0">
              <a:spcBef>
                <a:spcPct val="0"/>
              </a:spcBef>
              <a:spcAft>
                <a:spcPct val="0"/>
              </a:spcAft>
              <a:defRPr sz="2400">
                <a:solidFill>
                  <a:schemeClr val="tx1"/>
                </a:solidFill>
                <a:latin typeface="Arial" panose="020B0604020202020204" pitchFamily="34" charset="0"/>
              </a:defRPr>
            </a:lvl9pPr>
          </a:lstStyle>
          <a:p>
            <a:pPr>
              <a:spcBef>
                <a:spcPts val="0"/>
              </a:spcBef>
              <a:buClr>
                <a:srgbClr val="B0B1B3"/>
              </a:buClr>
              <a:defRPr/>
            </a:pPr>
            <a:r>
              <a:rPr lang="en-US" altLang="en-US" sz="3200" b="1">
                <a:solidFill>
                  <a:schemeClr val="accent2">
                    <a:lumMod val="50000"/>
                  </a:schemeClr>
                </a:solidFill>
                <a:latin typeface="+mj-lt"/>
              </a:rPr>
              <a:t>Unified Coordination Group (UCG) Meeting</a:t>
            </a:r>
          </a:p>
          <a:p>
            <a:pPr>
              <a:spcBef>
                <a:spcPts val="0"/>
              </a:spcBef>
              <a:buClr>
                <a:srgbClr val="B0B1B3"/>
              </a:buClr>
              <a:defRPr/>
            </a:pPr>
            <a:r>
              <a:rPr lang="en-US" altLang="en-US" sz="2200" b="1">
                <a:solidFill>
                  <a:srgbClr val="002060"/>
                </a:solidFill>
              </a:rPr>
              <a:t>03/15/2021</a:t>
            </a:r>
          </a:p>
          <a:p>
            <a:pPr>
              <a:spcBef>
                <a:spcPts val="0"/>
              </a:spcBef>
              <a:buClr>
                <a:srgbClr val="B0B1B3"/>
              </a:buClr>
              <a:defRPr/>
            </a:pPr>
            <a:endParaRPr lang="en-US" altLang="en-US" sz="2200" b="1">
              <a:solidFill>
                <a:schemeClr val="tx1">
                  <a:lumMod val="50000"/>
                </a:schemeClr>
              </a:solidFill>
              <a:latin typeface="+mj-lt"/>
              <a:ea typeface="+mj-ea"/>
              <a:cs typeface="+mj-cs"/>
            </a:endParaRPr>
          </a:p>
          <a:p>
            <a:pPr>
              <a:spcBef>
                <a:spcPts val="0"/>
              </a:spcBef>
              <a:buClr>
                <a:srgbClr val="B0B1B3"/>
              </a:buClr>
              <a:buFont typeface="Wingdings" panose="05000000000000000000" pitchFamily="2" charset="2"/>
              <a:buNone/>
              <a:defRPr/>
            </a:pPr>
            <a:r>
              <a:rPr lang="en-US" altLang="en-US" sz="3200" b="1">
                <a:solidFill>
                  <a:schemeClr val="accent2">
                    <a:lumMod val="50000"/>
                  </a:schemeClr>
                </a:solidFill>
                <a:latin typeface="+mj-lt"/>
                <a:ea typeface="+mj-ea"/>
                <a:cs typeface="+mj-cs"/>
              </a:rPr>
              <a:t>Current Operational Period</a:t>
            </a:r>
          </a:p>
          <a:p>
            <a:pPr>
              <a:spcBef>
                <a:spcPts val="0"/>
              </a:spcBef>
              <a:buClr>
                <a:srgbClr val="B0B1B3"/>
              </a:buClr>
              <a:buFont typeface="Wingdings" panose="05000000000000000000" pitchFamily="2" charset="2"/>
              <a:buNone/>
              <a:defRPr/>
            </a:pPr>
            <a:r>
              <a:rPr lang="en-US" altLang="en-US" sz="2200" b="1">
                <a:solidFill>
                  <a:srgbClr val="002060"/>
                </a:solidFill>
              </a:rPr>
              <a:t>0600 HST, 03/15/2021 to 0559 HST, 03/16/2021</a:t>
            </a:r>
          </a:p>
        </p:txBody>
      </p:sp>
      <p:pic>
        <p:nvPicPr>
          <p:cNvPr id="3" name="Picture 2">
            <a:extLst>
              <a:ext uri="{FF2B5EF4-FFF2-40B4-BE49-F238E27FC236}">
                <a16:creationId xmlns:a16="http://schemas.microsoft.com/office/drawing/2014/main" id="{F1E6AB40-AFE2-416C-AB76-BC5BE8D6E2D6}"/>
              </a:ext>
            </a:extLst>
          </p:cNvPr>
          <p:cNvPicPr>
            <a:picLocks noChangeAspect="1"/>
          </p:cNvPicPr>
          <p:nvPr/>
        </p:nvPicPr>
        <p:blipFill>
          <a:blip r:embed="rId2"/>
          <a:stretch>
            <a:fillRect/>
          </a:stretch>
        </p:blipFill>
        <p:spPr>
          <a:xfrm>
            <a:off x="1676400" y="5328763"/>
            <a:ext cx="1095375" cy="1121724"/>
          </a:xfrm>
          <a:prstGeom prst="rect">
            <a:avLst/>
          </a:prstGeom>
        </p:spPr>
      </p:pic>
      <p:pic>
        <p:nvPicPr>
          <p:cNvPr id="6" name="Picture 5">
            <a:extLst>
              <a:ext uri="{FF2B5EF4-FFF2-40B4-BE49-F238E27FC236}">
                <a16:creationId xmlns:a16="http://schemas.microsoft.com/office/drawing/2014/main" id="{2F07BED2-4944-4174-BC0B-9CA57279C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328763"/>
            <a:ext cx="1195861" cy="1195861"/>
          </a:xfrm>
          <a:prstGeom prst="rect">
            <a:avLst/>
          </a:prstGeom>
        </p:spPr>
      </p:pic>
    </p:spTree>
    <p:extLst>
      <p:ext uri="{BB962C8B-B14F-4D97-AF65-F5344CB8AC3E}">
        <p14:creationId xmlns:p14="http://schemas.microsoft.com/office/powerpoint/2010/main" val="426410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2438400"/>
            <a:ext cx="9959975" cy="1050925"/>
          </a:xfrm>
        </p:spPr>
        <p:txBody>
          <a:bodyPr/>
          <a:lstStyle/>
          <a:p>
            <a:r>
              <a:rPr lang="en-US" altLang="en-US" sz="9900"/>
              <a:t>Operations</a:t>
            </a:r>
          </a:p>
        </p:txBody>
      </p:sp>
      <p:pic>
        <p:nvPicPr>
          <p:cNvPr id="3" name="Picture 2">
            <a:extLst>
              <a:ext uri="{FF2B5EF4-FFF2-40B4-BE49-F238E27FC236}">
                <a16:creationId xmlns:a16="http://schemas.microsoft.com/office/drawing/2014/main" id="{C1BB346F-F5A6-4354-91A0-013B0888E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sp>
        <p:nvSpPr>
          <p:cNvPr id="4" name="Oval 3">
            <a:extLst>
              <a:ext uri="{FF2B5EF4-FFF2-40B4-BE49-F238E27FC236}">
                <a16:creationId xmlns:a16="http://schemas.microsoft.com/office/drawing/2014/main" id="{35B9ED89-FD89-413B-83A5-8B2E538B90CF}"/>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4705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60DCB76F-101F-4C85-B54E-CD5D6FC32BCB}"/>
              </a:ext>
            </a:extLst>
          </p:cNvPr>
          <p:cNvSpPr txBox="1"/>
          <p:nvPr/>
        </p:nvSpPr>
        <p:spPr>
          <a:xfrm>
            <a:off x="163414" y="94130"/>
            <a:ext cx="11583666" cy="505267"/>
          </a:xfrm>
          <a:prstGeom prst="rect">
            <a:avLst/>
          </a:prstGeom>
          <a:solidFill>
            <a:srgbClr val="FFC000"/>
          </a:solidFill>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200" b="1" i="0" u="none" strike="noStrike" kern="1200" cap="none" spc="-10" normalizeH="0" baseline="0" noProof="0">
                <a:ln>
                  <a:noFill/>
                </a:ln>
                <a:solidFill>
                  <a:prstClr val="black"/>
                </a:solidFill>
                <a:effectLst/>
                <a:uLnTx/>
                <a:uFillTx/>
                <a:latin typeface="Calibri"/>
                <a:ea typeface="+mn-ea"/>
                <a:cs typeface="Calibri"/>
              </a:rPr>
              <a:t>Problem</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sz="3200" b="1" i="0" u="none" strike="noStrike" kern="1200" cap="none" spc="-10" normalizeH="0" baseline="0" noProof="0">
                <a:ln>
                  <a:noFill/>
                </a:ln>
                <a:solidFill>
                  <a:prstClr val="black"/>
                </a:solidFill>
                <a:effectLst/>
                <a:uLnTx/>
                <a:uFillTx/>
                <a:latin typeface="Calibri"/>
                <a:ea typeface="+mn-ea"/>
                <a:cs typeface="Calibri"/>
              </a:rPr>
              <a:t>.</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sz="3200" b="1" i="0" u="none" strike="noStrike" kern="1200" cap="none" spc="-10" normalizeH="0" baseline="0" noProof="0">
                <a:ln>
                  <a:noFill/>
                </a:ln>
                <a:solidFill>
                  <a:prstClr val="black"/>
                </a:solidFill>
                <a:effectLst/>
                <a:uLnTx/>
                <a:uFillTx/>
                <a:latin typeface="Calibri"/>
                <a:ea typeface="+mn-ea"/>
                <a:cs typeface="Calibri"/>
              </a:rPr>
              <a:t>Impact</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sz="3200" b="1" i="0" u="none" strike="noStrike" kern="1200" cap="none" spc="-10" normalizeH="0" baseline="0" noProof="0">
                <a:ln>
                  <a:noFill/>
                </a:ln>
                <a:solidFill>
                  <a:prstClr val="black"/>
                </a:solidFill>
                <a:effectLst/>
                <a:uLnTx/>
                <a:uFillTx/>
                <a:latin typeface="Calibri"/>
                <a:ea typeface="+mn-ea"/>
                <a:cs typeface="Calibri"/>
              </a:rPr>
              <a:t>.</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sz="3200" b="1" i="0" u="none" strike="noStrike" kern="1200" cap="none" spc="-10" normalizeH="0" baseline="0" noProof="0">
                <a:ln>
                  <a:noFill/>
                </a:ln>
                <a:solidFill>
                  <a:prstClr val="black"/>
                </a:solidFill>
                <a:effectLst/>
                <a:uLnTx/>
                <a:uFillTx/>
                <a:latin typeface="Calibri"/>
                <a:ea typeface="+mn-ea"/>
                <a:cs typeface="Calibri"/>
              </a:rPr>
              <a:t>Solution</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sz="3200" b="1" i="0" u="none" strike="noStrike" kern="1200" cap="none" spc="-10" normalizeH="0" baseline="0" noProof="0">
                <a:ln>
                  <a:noFill/>
                </a:ln>
                <a:solidFill>
                  <a:prstClr val="black"/>
                </a:solidFill>
                <a:effectLst/>
                <a:uLnTx/>
                <a:uFillTx/>
                <a:latin typeface="Calibri"/>
                <a:ea typeface="+mn-ea"/>
                <a:cs typeface="Calibri"/>
              </a:rPr>
              <a:t>.</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sz="3200" b="1" i="0" u="none" strike="noStrike" kern="1200" cap="none" spc="-10" normalizeH="0" baseline="0" noProof="0">
                <a:ln>
                  <a:noFill/>
                </a:ln>
                <a:solidFill>
                  <a:prstClr val="black"/>
                </a:solidFill>
                <a:effectLst/>
                <a:uLnTx/>
                <a:uFillTx/>
                <a:latin typeface="Calibri"/>
                <a:ea typeface="+mn-ea"/>
                <a:cs typeface="Calibri"/>
              </a:rPr>
              <a:t>Timeline </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sz="3200" b="1" i="0" u="none" strike="noStrike" kern="1200" cap="none" spc="-75" normalizeH="0" baseline="0" noProof="0">
                <a:ln>
                  <a:noFill/>
                </a:ln>
                <a:solidFill>
                  <a:prstClr val="black"/>
                </a:solidFill>
                <a:effectLst/>
                <a:uLnTx/>
                <a:uFillTx/>
                <a:latin typeface="Calibri"/>
                <a:ea typeface="+mn-ea"/>
                <a:cs typeface="Calibri"/>
              </a:rPr>
              <a:t>(P.I.S.T)</a:t>
            </a:r>
            <a:r>
              <a:rPr kumimoji="0" sz="3200" b="1" i="0" u="none" strike="noStrike" kern="1200" cap="none" spc="30" normalizeH="0" baseline="0" noProof="0">
                <a:ln>
                  <a:noFill/>
                </a:ln>
                <a:solidFill>
                  <a:prstClr val="black"/>
                </a:solidFill>
                <a:effectLst/>
                <a:uLnTx/>
                <a:uFillTx/>
                <a:latin typeface="Calibri"/>
                <a:ea typeface="+mn-ea"/>
                <a:cs typeface="Calibri"/>
              </a:rPr>
              <a:t> </a:t>
            </a:r>
            <a:r>
              <a:rPr kumimoji="0" sz="3200" b="1" i="0" u="none" strike="noStrike" kern="1200" cap="none" spc="-10" normalizeH="0" baseline="0" noProof="0">
                <a:ln>
                  <a:noFill/>
                </a:ln>
                <a:solidFill>
                  <a:prstClr val="black"/>
                </a:solidFill>
                <a:effectLst/>
                <a:uLnTx/>
                <a:uFillTx/>
                <a:latin typeface="Calibri"/>
                <a:ea typeface="+mn-ea"/>
                <a:cs typeface="Calibri"/>
              </a:rPr>
              <a:t>Board</a:t>
            </a:r>
            <a:r>
              <a:rPr kumimoji="0" lang="en-US" sz="3200" b="1" i="0" u="none" strike="noStrike" kern="1200" cap="none" spc="-10" normalizeH="0" baseline="0" noProof="0">
                <a:ln>
                  <a:noFill/>
                </a:ln>
                <a:solidFill>
                  <a:prstClr val="black"/>
                </a:solidFill>
                <a:effectLst/>
                <a:uLnTx/>
                <a:uFillTx/>
                <a:latin typeface="Calibri"/>
                <a:ea typeface="+mn-ea"/>
                <a:cs typeface="Calibri"/>
              </a:rPr>
              <a:t> </a:t>
            </a:r>
            <a:r>
              <a:rPr kumimoji="0" lang="en-US" sz="1600" b="1" i="0" u="none" strike="noStrike" kern="1200" cap="none" spc="-10" normalizeH="0" baseline="0" noProof="0">
                <a:ln>
                  <a:noFill/>
                </a:ln>
                <a:solidFill>
                  <a:prstClr val="black"/>
                </a:solidFill>
                <a:effectLst/>
                <a:uLnTx/>
                <a:uFillTx/>
                <a:latin typeface="Calibri"/>
                <a:ea typeface="+mn-ea"/>
                <a:cs typeface="Calibri"/>
              </a:rPr>
              <a:t>(3/10/21)</a:t>
            </a:r>
            <a:endParaRPr kumimoji="0" lang="en-US" sz="1600" b="1"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6" name="object 9">
            <a:extLst>
              <a:ext uri="{FF2B5EF4-FFF2-40B4-BE49-F238E27FC236}">
                <a16:creationId xmlns:a16="http://schemas.microsoft.com/office/drawing/2014/main" id="{67B7097C-D3D6-42ED-8085-812B03732471}"/>
              </a:ext>
            </a:extLst>
          </p:cNvPr>
          <p:cNvGraphicFramePr>
            <a:graphicFrameLocks noGrp="1"/>
          </p:cNvGraphicFramePr>
          <p:nvPr>
            <p:extLst>
              <p:ext uri="{D42A27DB-BD31-4B8C-83A1-F6EECF244321}">
                <p14:modId xmlns:p14="http://schemas.microsoft.com/office/powerpoint/2010/main" val="3429742907"/>
              </p:ext>
            </p:extLst>
          </p:nvPr>
        </p:nvGraphicFramePr>
        <p:xfrm>
          <a:off x="163414" y="732309"/>
          <a:ext cx="11387418" cy="6093286"/>
        </p:xfrm>
        <a:graphic>
          <a:graphicData uri="http://schemas.openxmlformats.org/drawingml/2006/table">
            <a:tbl>
              <a:tblPr firstRow="1" bandRow="1"/>
              <a:tblGrid>
                <a:gridCol w="2388748">
                  <a:extLst>
                    <a:ext uri="{9D8B030D-6E8A-4147-A177-3AD203B41FA5}">
                      <a16:colId xmlns:a16="http://schemas.microsoft.com/office/drawing/2014/main" val="20000"/>
                    </a:ext>
                  </a:extLst>
                </a:gridCol>
                <a:gridCol w="3626750">
                  <a:extLst>
                    <a:ext uri="{9D8B030D-6E8A-4147-A177-3AD203B41FA5}">
                      <a16:colId xmlns:a16="http://schemas.microsoft.com/office/drawing/2014/main" val="20001"/>
                    </a:ext>
                  </a:extLst>
                </a:gridCol>
                <a:gridCol w="4607096">
                  <a:extLst>
                    <a:ext uri="{9D8B030D-6E8A-4147-A177-3AD203B41FA5}">
                      <a16:colId xmlns:a16="http://schemas.microsoft.com/office/drawing/2014/main" val="20002"/>
                    </a:ext>
                  </a:extLst>
                </a:gridCol>
                <a:gridCol w="764824">
                  <a:extLst>
                    <a:ext uri="{9D8B030D-6E8A-4147-A177-3AD203B41FA5}">
                      <a16:colId xmlns:a16="http://schemas.microsoft.com/office/drawing/2014/main" val="20003"/>
                    </a:ext>
                  </a:extLst>
                </a:gridCol>
              </a:tblGrid>
              <a:tr h="475508">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313690">
                        <a:lnSpc>
                          <a:spcPct val="100000"/>
                        </a:lnSpc>
                      </a:pPr>
                      <a:r>
                        <a:rPr sz="1600" b="1" spc="-10">
                          <a:latin typeface="+mn-lt"/>
                          <a:cs typeface="Calibri"/>
                        </a:rPr>
                        <a:t>Problem/Issue</a:t>
                      </a:r>
                      <a:endParaRPr sz="1600">
                        <a:latin typeface="+mn-lt"/>
                        <a:cs typeface="Calibri"/>
                      </a:endParaRPr>
                    </a:p>
                  </a:txBody>
                  <a:tcPr marL="0" marR="0" marT="19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a:lnSpc>
                          <a:spcPct val="100000"/>
                        </a:lnSpc>
                      </a:pPr>
                      <a:r>
                        <a:rPr sz="1600" b="1" spc="-10">
                          <a:latin typeface="+mn-lt"/>
                          <a:cs typeface="Calibri"/>
                        </a:rPr>
                        <a:t>Impact</a:t>
                      </a:r>
                      <a:endParaRPr sz="1600">
                        <a:latin typeface="+mn-lt"/>
                        <a:cs typeface="Calibri"/>
                      </a:endParaRPr>
                    </a:p>
                  </a:txBody>
                  <a:tcPr marL="0" marR="0" marT="19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a:lnSpc>
                          <a:spcPct val="100000"/>
                        </a:lnSpc>
                      </a:pPr>
                      <a:r>
                        <a:rPr sz="1600" b="1" spc="-5">
                          <a:latin typeface="+mn-lt"/>
                          <a:cs typeface="Calibri"/>
                        </a:rPr>
                        <a:t>Solution</a:t>
                      </a:r>
                      <a:endParaRPr sz="1600">
                        <a:latin typeface="+mn-lt"/>
                        <a:cs typeface="Calibri"/>
                      </a:endParaRPr>
                    </a:p>
                  </a:txBody>
                  <a:tcPr marL="0" marR="0" marT="19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a:lnSpc>
                          <a:spcPct val="100000"/>
                        </a:lnSpc>
                      </a:pPr>
                      <a:r>
                        <a:rPr sz="1600" b="1" spc="-10">
                          <a:latin typeface="+mn-lt"/>
                          <a:cs typeface="Calibri"/>
                        </a:rPr>
                        <a:t>TIME</a:t>
                      </a:r>
                      <a:endParaRPr sz="1600">
                        <a:latin typeface="+mn-lt"/>
                        <a:cs typeface="Calibri"/>
                      </a:endParaRPr>
                    </a:p>
                  </a:txBody>
                  <a:tcPr marL="0" marR="0" marT="19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390731">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228600" marR="399415" indent="-171450" algn="ctr">
                        <a:lnSpc>
                          <a:spcPct val="100000"/>
                        </a:lnSpc>
                        <a:spcBef>
                          <a:spcPts val="0"/>
                        </a:spcBef>
                        <a:spcAft>
                          <a:spcPts val="0"/>
                        </a:spcAft>
                      </a:pPr>
                      <a:r>
                        <a:rPr lang="en-US" sz="1600" b="1" spc="-5">
                          <a:solidFill>
                            <a:srgbClr val="060000"/>
                          </a:solidFill>
                          <a:latin typeface="+mn-lt"/>
                          <a:cs typeface="Calibri"/>
                        </a:rPr>
                        <a:t>     Haleiwa town flooded</a:t>
                      </a:r>
                      <a:r>
                        <a:rPr lang="en-US" sz="1400" b="0" spc="-5">
                          <a:solidFill>
                            <a:srgbClr val="060000"/>
                          </a:solidFill>
                          <a:latin typeface="+mn-lt"/>
                          <a:cs typeface="Calibri"/>
                        </a:rPr>
                        <a:t> </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a:buFont typeface="Arial" panose="020B0604020202020204" pitchFamily="34" charset="0"/>
                        <a:buChar char="•"/>
                      </a:pPr>
                      <a:r>
                        <a:rPr lang="en-US" sz="1300">
                          <a:solidFill>
                            <a:srgbClr val="060000"/>
                          </a:solidFill>
                          <a:effectLst/>
                          <a:latin typeface="+mn-lt"/>
                          <a:ea typeface="Calibri" panose="020F0502020204030204" pitchFamily="34" charset="0"/>
                        </a:rPr>
                        <a:t>Damaged and flooded commercial and residential buildings. </a:t>
                      </a:r>
                    </a:p>
                    <a:p>
                      <a:pPr marL="285750" marR="0" indent="-285750" algn="l">
                        <a:buFont typeface="Arial" panose="020B0604020202020204" pitchFamily="34" charset="0"/>
                        <a:buChar char="•"/>
                      </a:pPr>
                      <a:r>
                        <a:rPr lang="en-US" sz="1300">
                          <a:solidFill>
                            <a:srgbClr val="060000"/>
                          </a:solidFill>
                          <a:effectLst/>
                          <a:latin typeface="+mn-lt"/>
                          <a:ea typeface="Calibri" panose="020F0502020204030204" pitchFamily="34" charset="0"/>
                        </a:rPr>
                        <a:t>Potential displaced residence </a:t>
                      </a:r>
                    </a:p>
                    <a:p>
                      <a:pPr marL="285750" marR="0" indent="-285750" algn="l">
                        <a:buFont typeface="Arial" panose="020B0604020202020204" pitchFamily="34" charset="0"/>
                        <a:buChar char="•"/>
                      </a:pPr>
                      <a:endParaRPr lang="en-US" sz="1300">
                        <a:solidFill>
                          <a:srgbClr val="060000"/>
                        </a:solidFill>
                        <a:effectLst/>
                        <a:latin typeface="+mn-lt"/>
                        <a:ea typeface="Calibri" panose="020F0502020204030204" pitchFamily="34" charset="0"/>
                      </a:endParaRPr>
                    </a:p>
                  </a:txBody>
                  <a:tcPr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346075" marR="302895" indent="-285750" algn="l">
                        <a:lnSpc>
                          <a:spcPct val="100000"/>
                        </a:lnSpc>
                        <a:spcBef>
                          <a:spcPts val="0"/>
                        </a:spcBef>
                        <a:spcAft>
                          <a:spcPts val="0"/>
                        </a:spcAft>
                        <a:buFont typeface="Arial" panose="020B0604020202020204" pitchFamily="34" charset="0"/>
                        <a:buChar char="•"/>
                      </a:pPr>
                      <a:endParaRPr lang="en-US" sz="1300" spc="-5">
                        <a:solidFill>
                          <a:srgbClr val="060000"/>
                        </a:solidFill>
                        <a:latin typeface="+mn-lt"/>
                        <a:cs typeface="Calibri"/>
                      </a:endParaRPr>
                    </a:p>
                    <a:p>
                      <a:pPr marL="346075" marR="302895" indent="-285750" algn="l">
                        <a:lnSpc>
                          <a:spcPct val="100000"/>
                        </a:lnSpc>
                        <a:spcBef>
                          <a:spcPts val="0"/>
                        </a:spcBef>
                        <a:spcAft>
                          <a:spcPts val="0"/>
                        </a:spcAft>
                        <a:buFont typeface="Arial" panose="020B0604020202020204" pitchFamily="34" charset="0"/>
                        <a:buChar char="•"/>
                      </a:pPr>
                      <a:r>
                        <a:rPr lang="en-US" sz="1300" spc="-5">
                          <a:solidFill>
                            <a:srgbClr val="060000"/>
                          </a:solidFill>
                          <a:latin typeface="+mn-lt"/>
                          <a:cs typeface="Calibri"/>
                        </a:rPr>
                        <a:t>Rapid needs assessment </a:t>
                      </a:r>
                    </a:p>
                    <a:p>
                      <a:pPr marL="346075" marR="302895" indent="-285750" algn="l">
                        <a:lnSpc>
                          <a:spcPct val="100000"/>
                        </a:lnSpc>
                        <a:spcBef>
                          <a:spcPts val="0"/>
                        </a:spcBef>
                        <a:spcAft>
                          <a:spcPts val="0"/>
                        </a:spcAft>
                        <a:buFont typeface="Arial" panose="020B0604020202020204" pitchFamily="34" charset="0"/>
                        <a:buChar char="•"/>
                      </a:pPr>
                      <a:r>
                        <a:rPr lang="en-US" sz="1300" spc="-5">
                          <a:solidFill>
                            <a:srgbClr val="060000"/>
                          </a:solidFill>
                          <a:latin typeface="+mn-lt"/>
                          <a:cs typeface="Calibri"/>
                        </a:rPr>
                        <a:t>Mass Care response </a:t>
                      </a:r>
                    </a:p>
                    <a:p>
                      <a:pPr marL="346075" marR="302895" indent="-285750" algn="l">
                        <a:lnSpc>
                          <a:spcPct val="100000"/>
                        </a:lnSpc>
                        <a:spcBef>
                          <a:spcPts val="0"/>
                        </a:spcBef>
                        <a:spcAft>
                          <a:spcPts val="0"/>
                        </a:spcAft>
                        <a:buFont typeface="Arial" panose="020B0604020202020204" pitchFamily="34" charset="0"/>
                        <a:buChar char="•"/>
                      </a:pPr>
                      <a:r>
                        <a:rPr lang="en-US" sz="1300" spc="-5">
                          <a:solidFill>
                            <a:srgbClr val="060000"/>
                          </a:solidFill>
                          <a:latin typeface="+mn-lt"/>
                          <a:cs typeface="Calibri"/>
                        </a:rPr>
                        <a:t>Damage assessments </a:t>
                      </a:r>
                    </a:p>
                    <a:p>
                      <a:pPr marL="60325" marR="302895" indent="0" algn="l">
                        <a:lnSpc>
                          <a:spcPct val="100000"/>
                        </a:lnSpc>
                        <a:spcBef>
                          <a:spcPts val="0"/>
                        </a:spcBef>
                        <a:spcAft>
                          <a:spcPts val="0"/>
                        </a:spcAft>
                        <a:buFont typeface="Arial" panose="020B0604020202020204" pitchFamily="34" charset="0"/>
                        <a:buNone/>
                      </a:pPr>
                      <a:r>
                        <a:rPr lang="en-US" sz="1300" spc="-5">
                          <a:solidFill>
                            <a:srgbClr val="060000"/>
                          </a:solidFill>
                          <a:latin typeface="+mn-lt"/>
                          <a:cs typeface="Calibri"/>
                        </a:rPr>
                        <a:t> </a:t>
                      </a:r>
                    </a:p>
                    <a:p>
                      <a:pPr marL="60325" marR="302895" lvl="0" indent="0" algn="l">
                        <a:lnSpc>
                          <a:spcPct val="100000"/>
                        </a:lnSpc>
                        <a:spcBef>
                          <a:spcPts val="0"/>
                        </a:spcBef>
                        <a:spcAft>
                          <a:spcPts val="0"/>
                        </a:spcAft>
                        <a:buNone/>
                      </a:pPr>
                      <a:endParaRPr lang="en-US" sz="1300" spc="-5">
                        <a:solidFill>
                          <a:srgbClr val="060000"/>
                        </a:solidFill>
                        <a:latin typeface="+mn-lt"/>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a:lnSpc>
                          <a:spcPct val="100000"/>
                        </a:lnSpc>
                        <a:spcBef>
                          <a:spcPts val="0"/>
                        </a:spcBef>
                        <a:spcAft>
                          <a:spcPts val="0"/>
                        </a:spcAft>
                      </a:pPr>
                      <a:r>
                        <a:rPr lang="en-US" sz="1400">
                          <a:latin typeface="+mn-lt"/>
                          <a:cs typeface="Calibri"/>
                        </a:rPr>
                        <a:t>03/13</a:t>
                      </a:r>
                      <a:endParaRPr sz="1400">
                        <a:latin typeface="+mn-lt"/>
                        <a:cs typeface="Calibri"/>
                      </a:endParaRPr>
                    </a:p>
                  </a:txBody>
                  <a:tcPr marL="0" marR="0" marT="2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6129300"/>
                  </a:ext>
                </a:extLst>
              </a:tr>
              <a:tr h="1278765">
                <a:tc>
                  <a:txBody>
                    <a:bodyPr/>
                    <a:lstStyle/>
                    <a:p>
                      <a:pPr marL="60325" marR="122555" indent="0" algn="ctr">
                        <a:lnSpc>
                          <a:spcPct val="100000"/>
                        </a:lnSpc>
                        <a:spcBef>
                          <a:spcPts val="0"/>
                        </a:spcBef>
                        <a:spcAft>
                          <a:spcPts val="0"/>
                        </a:spcAft>
                        <a:buFont typeface="Arial" panose="020B0604020202020204" pitchFamily="34" charset="0"/>
                        <a:buNone/>
                      </a:pPr>
                      <a:r>
                        <a:rPr lang="en-US" sz="1600" b="1" spc="-5">
                          <a:solidFill>
                            <a:srgbClr val="060000"/>
                          </a:solidFill>
                          <a:latin typeface="+mn-lt"/>
                          <a:cs typeface="Calibri"/>
                        </a:rPr>
                        <a:t>Oil spills, wastewater and hazardous material discharge </a:t>
                      </a:r>
                      <a:endParaRPr lang="en-US" sz="1400" b="0" spc="-5">
                        <a:solidFill>
                          <a:srgbClr val="060000"/>
                        </a:solidFill>
                        <a:latin typeface="+mn-lt"/>
                        <a:cs typeface="Calibri"/>
                      </a:endParaRPr>
                    </a:p>
                  </a:txBody>
                  <a:tcPr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marR="417830" indent="-171450" algn="l">
                        <a:lnSpc>
                          <a:spcPct val="100000"/>
                        </a:lnSpc>
                        <a:spcBef>
                          <a:spcPts val="0"/>
                        </a:spcBef>
                        <a:spcAft>
                          <a:spcPts val="0"/>
                        </a:spcAft>
                        <a:buFont typeface="Arial" panose="020B0604020202020204" pitchFamily="34" charset="0"/>
                        <a:buChar char="•"/>
                      </a:pPr>
                      <a:r>
                        <a:rPr lang="en-US" sz="1300" spc="-5">
                          <a:solidFill>
                            <a:srgbClr val="060000"/>
                          </a:solidFill>
                          <a:latin typeface="+mn-lt"/>
                          <a:cs typeface="Calibri"/>
                        </a:rPr>
                        <a:t>55-gallon oil drums leakage in Haleiwa </a:t>
                      </a:r>
                    </a:p>
                    <a:p>
                      <a:pPr marL="174625" marR="417830" indent="-171450" algn="l">
                        <a:lnSpc>
                          <a:spcPct val="100000"/>
                        </a:lnSpc>
                        <a:spcBef>
                          <a:spcPts val="0"/>
                        </a:spcBef>
                        <a:spcAft>
                          <a:spcPts val="0"/>
                        </a:spcAft>
                        <a:buFont typeface="Arial" panose="020B0604020202020204" pitchFamily="34" charset="0"/>
                        <a:buChar char="•"/>
                      </a:pPr>
                      <a:r>
                        <a:rPr lang="en-US" sz="1300" spc="-5">
                          <a:solidFill>
                            <a:srgbClr val="060000"/>
                          </a:solidFill>
                          <a:latin typeface="+mn-lt"/>
                          <a:cs typeface="Calibri"/>
                        </a:rPr>
                        <a:t>Wastewater discharge from waste treatment plants at </a:t>
                      </a:r>
                      <a:r>
                        <a:rPr lang="en-US" sz="1300" spc="-5" err="1">
                          <a:solidFill>
                            <a:srgbClr val="060000"/>
                          </a:solidFill>
                          <a:latin typeface="+mn-lt"/>
                          <a:cs typeface="Calibri"/>
                        </a:rPr>
                        <a:t>Papaikou</a:t>
                      </a:r>
                      <a:r>
                        <a:rPr lang="en-US" sz="1300" spc="-5">
                          <a:solidFill>
                            <a:srgbClr val="060000"/>
                          </a:solidFill>
                          <a:latin typeface="+mn-lt"/>
                          <a:cs typeface="Calibri"/>
                        </a:rPr>
                        <a:t> and Kahuku </a:t>
                      </a:r>
                    </a:p>
                    <a:p>
                      <a:pPr marL="174625" marR="417830" indent="-171450" algn="l">
                        <a:lnSpc>
                          <a:spcPct val="100000"/>
                        </a:lnSpc>
                        <a:spcBef>
                          <a:spcPts val="0"/>
                        </a:spcBef>
                        <a:spcAft>
                          <a:spcPts val="0"/>
                        </a:spcAft>
                        <a:buFont typeface="Arial" panose="020B0604020202020204" pitchFamily="34" charset="0"/>
                        <a:buChar char="•"/>
                      </a:pPr>
                      <a:r>
                        <a:rPr lang="en-US" sz="1300" spc="-5">
                          <a:solidFill>
                            <a:srgbClr val="060000"/>
                          </a:solidFill>
                          <a:latin typeface="+mn-lt"/>
                          <a:cs typeface="Calibri"/>
                        </a:rPr>
                        <a:t>Brown water advisories on Maui, Oahu and Kauai</a:t>
                      </a:r>
                    </a:p>
                    <a:p>
                      <a:pPr marL="174625" marR="417830" indent="-171450" algn="l">
                        <a:lnSpc>
                          <a:spcPct val="100000"/>
                        </a:lnSpc>
                        <a:spcBef>
                          <a:spcPts val="0"/>
                        </a:spcBef>
                        <a:spcAft>
                          <a:spcPts val="0"/>
                        </a:spcAft>
                        <a:buFont typeface="Arial" panose="020B0604020202020204" pitchFamily="34" charset="0"/>
                        <a:buChar char="•"/>
                      </a:pPr>
                      <a:endParaRPr lang="en-US" sz="1300" spc="-5">
                        <a:solidFill>
                          <a:srgbClr val="060000"/>
                        </a:solidFill>
                        <a:latin typeface="+mn-lt"/>
                        <a:cs typeface="Calibri"/>
                      </a:endParaRPr>
                    </a:p>
                  </a:txBody>
                  <a:tcPr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6075" marR="135890" indent="-285750" algn="l">
                        <a:lnSpc>
                          <a:spcPct val="100000"/>
                        </a:lnSpc>
                        <a:spcBef>
                          <a:spcPts val="0"/>
                        </a:spcBef>
                        <a:spcAft>
                          <a:spcPts val="0"/>
                        </a:spcAft>
                        <a:buFont typeface="Arial" panose="020B0604020202020204" pitchFamily="34" charset="0"/>
                        <a:buChar char="•"/>
                      </a:pPr>
                      <a:r>
                        <a:rPr lang="en-US" sz="1300" kern="1200">
                          <a:solidFill>
                            <a:srgbClr val="060000"/>
                          </a:solidFill>
                          <a:effectLst/>
                          <a:latin typeface="+mn-lt"/>
                          <a:ea typeface="+mn-ea"/>
                          <a:cs typeface="+mn-cs"/>
                        </a:rPr>
                        <a:t>Containment and damage assessments </a:t>
                      </a:r>
                    </a:p>
                    <a:p>
                      <a:pPr marL="346075" marR="135890" indent="-285750" algn="l">
                        <a:lnSpc>
                          <a:spcPct val="100000"/>
                        </a:lnSpc>
                        <a:spcBef>
                          <a:spcPts val="0"/>
                        </a:spcBef>
                        <a:spcAft>
                          <a:spcPts val="0"/>
                        </a:spcAft>
                        <a:buFont typeface="Arial" panose="020B0604020202020204" pitchFamily="34" charset="0"/>
                        <a:buChar char="•"/>
                      </a:pPr>
                      <a:r>
                        <a:rPr lang="en-US" sz="1300" kern="1200">
                          <a:solidFill>
                            <a:srgbClr val="060000"/>
                          </a:solidFill>
                          <a:effectLst/>
                          <a:latin typeface="+mn-lt"/>
                          <a:ea typeface="+mn-ea"/>
                          <a:cs typeface="+mn-cs"/>
                        </a:rPr>
                        <a:t>Public messaging </a:t>
                      </a:r>
                    </a:p>
                    <a:p>
                      <a:pPr marL="346075" marR="135890" indent="-285750" algn="l">
                        <a:lnSpc>
                          <a:spcPct val="100000"/>
                        </a:lnSpc>
                        <a:spcBef>
                          <a:spcPts val="0"/>
                        </a:spcBef>
                        <a:spcAft>
                          <a:spcPts val="0"/>
                        </a:spcAft>
                        <a:buFont typeface="Arial" panose="020B0604020202020204" pitchFamily="34" charset="0"/>
                        <a:buChar char="•"/>
                      </a:pPr>
                      <a:r>
                        <a:rPr lang="en-US" sz="1300" kern="1200">
                          <a:solidFill>
                            <a:srgbClr val="060000"/>
                          </a:solidFill>
                          <a:effectLst/>
                          <a:latin typeface="+mn-lt"/>
                          <a:ea typeface="+mn-ea"/>
                          <a:cs typeface="+mn-cs"/>
                        </a:rPr>
                        <a:t>Plan for cleaning operations </a:t>
                      </a:r>
                    </a:p>
                    <a:p>
                      <a:pPr marL="60325" marR="135890" indent="0" algn="l">
                        <a:lnSpc>
                          <a:spcPct val="100000"/>
                        </a:lnSpc>
                        <a:spcBef>
                          <a:spcPts val="0"/>
                        </a:spcBef>
                        <a:spcAft>
                          <a:spcPts val="0"/>
                        </a:spcAft>
                        <a:buFont typeface="+mj-lt"/>
                        <a:buNone/>
                      </a:pPr>
                      <a:endParaRPr lang="en-US" sz="1300" kern="1200">
                        <a:solidFill>
                          <a:srgbClr val="06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a:latin typeface="+mn-lt"/>
                          <a:cs typeface="Calibri"/>
                        </a:rPr>
                        <a:t>TBD</a:t>
                      </a:r>
                      <a:endParaRPr sz="1400">
                        <a:latin typeface="+mn-lt"/>
                        <a:cs typeface="Calibri"/>
                      </a:endParaRPr>
                    </a:p>
                  </a:txBody>
                  <a:tcPr marL="0" marR="0"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820373"/>
                  </a:ext>
                </a:extLst>
              </a:tr>
              <a:tr h="1353040">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228600" marR="122555" indent="-168275" algn="ctr">
                        <a:lnSpc>
                          <a:spcPct val="100000"/>
                        </a:lnSpc>
                        <a:spcBef>
                          <a:spcPts val="0"/>
                        </a:spcBef>
                        <a:spcAft>
                          <a:spcPts val="0"/>
                        </a:spcAft>
                      </a:pPr>
                      <a:r>
                        <a:rPr lang="en-US" sz="1600" b="1" spc="-5">
                          <a:solidFill>
                            <a:srgbClr val="060000"/>
                          </a:solidFill>
                          <a:latin typeface="+mn-lt"/>
                          <a:cs typeface="Calibri"/>
                        </a:rPr>
                        <a:t>    Reservoirs Reaching Capacity </a:t>
                      </a:r>
                      <a:endParaRPr lang="en-US" sz="1600" b="0" spc="-5">
                        <a:solidFill>
                          <a:srgbClr val="060000"/>
                        </a:solidFill>
                        <a:latin typeface="+mn-lt"/>
                        <a:cs typeface="Calibri"/>
                      </a:endParaRPr>
                    </a:p>
                  </a:txBody>
                  <a:tcPr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174625" marR="417830" indent="-171450" algn="l">
                        <a:lnSpc>
                          <a:spcPct val="100000"/>
                        </a:lnSpc>
                        <a:spcBef>
                          <a:spcPts val="0"/>
                        </a:spcBef>
                        <a:spcAft>
                          <a:spcPts val="0"/>
                        </a:spcAft>
                        <a:buFont typeface="Arial" panose="020B0604020202020204" pitchFamily="34" charset="0"/>
                        <a:buChar char="•"/>
                      </a:pPr>
                      <a:r>
                        <a:rPr lang="en-US" sz="1300" spc="-5">
                          <a:solidFill>
                            <a:srgbClr val="060000"/>
                          </a:solidFill>
                          <a:latin typeface="+mn-lt"/>
                          <a:cs typeface="Calibri"/>
                        </a:rPr>
                        <a:t>Could lead to overtopping or failure that could threaten populated areas. </a:t>
                      </a:r>
                    </a:p>
                    <a:p>
                      <a:pPr marL="174625" marR="417830" indent="-171450" algn="l">
                        <a:lnSpc>
                          <a:spcPct val="100000"/>
                        </a:lnSpc>
                        <a:spcBef>
                          <a:spcPts val="0"/>
                        </a:spcBef>
                        <a:spcAft>
                          <a:spcPts val="0"/>
                        </a:spcAft>
                        <a:buFont typeface="Arial" panose="020B0604020202020204" pitchFamily="34" charset="0"/>
                        <a:buChar char="•"/>
                      </a:pPr>
                      <a:endParaRPr lang="en-US" sz="1300" spc="-5">
                        <a:solidFill>
                          <a:srgbClr val="060000"/>
                        </a:solidFill>
                        <a:latin typeface="+mn-lt"/>
                        <a:cs typeface="Calibri"/>
                      </a:endParaRPr>
                    </a:p>
                  </a:txBody>
                  <a:tcPr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346075" marR="135890" indent="-285750" algn="l">
                        <a:lnSpc>
                          <a:spcPct val="100000"/>
                        </a:lnSpc>
                        <a:spcBef>
                          <a:spcPts val="0"/>
                        </a:spcBef>
                        <a:spcAft>
                          <a:spcPts val="0"/>
                        </a:spcAft>
                        <a:buFont typeface="Arial" panose="020B0604020202020204" pitchFamily="34" charset="0"/>
                        <a:buChar char="•"/>
                      </a:pPr>
                      <a:r>
                        <a:rPr lang="en-US" sz="1300" kern="1200">
                          <a:solidFill>
                            <a:srgbClr val="060000"/>
                          </a:solidFill>
                          <a:effectLst/>
                          <a:latin typeface="+mn-lt"/>
                          <a:ea typeface="+mn-ea"/>
                          <a:cs typeface="+mn-cs"/>
                        </a:rPr>
                        <a:t>Close monitoring of at-risk reservoirs through visual and technological resources. </a:t>
                      </a:r>
                    </a:p>
                    <a:p>
                      <a:pPr marL="346075" marR="135890" indent="-285750" algn="l">
                        <a:lnSpc>
                          <a:spcPct val="100000"/>
                        </a:lnSpc>
                        <a:spcBef>
                          <a:spcPts val="0"/>
                        </a:spcBef>
                        <a:spcAft>
                          <a:spcPts val="0"/>
                        </a:spcAft>
                        <a:buFont typeface="Arial" panose="020B0604020202020204" pitchFamily="34" charset="0"/>
                        <a:buChar char="•"/>
                      </a:pPr>
                      <a:r>
                        <a:rPr lang="en-US" sz="1300" kern="1200">
                          <a:solidFill>
                            <a:srgbClr val="060000"/>
                          </a:solidFill>
                          <a:effectLst/>
                          <a:latin typeface="+mn-lt"/>
                          <a:ea typeface="+mn-ea"/>
                          <a:cs typeface="+mn-cs"/>
                        </a:rPr>
                        <a:t>Prepare for alert, warning and evacuation operations.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a:lnSpc>
                          <a:spcPct val="100000"/>
                        </a:lnSpc>
                        <a:spcBef>
                          <a:spcPts val="0"/>
                        </a:spcBef>
                        <a:spcAft>
                          <a:spcPts val="0"/>
                        </a:spcAft>
                      </a:pPr>
                      <a:r>
                        <a:rPr lang="en-US" sz="1400">
                          <a:latin typeface="+mn-lt"/>
                          <a:cs typeface="Calibri"/>
                        </a:rPr>
                        <a:t>Ongoing</a:t>
                      </a:r>
                      <a:endParaRPr sz="1400">
                        <a:latin typeface="+mn-lt"/>
                        <a:cs typeface="Calibri"/>
                      </a:endParaRPr>
                    </a:p>
                  </a:txBody>
                  <a:tcPr marL="0" marR="0"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995755"/>
                  </a:ext>
                </a:extLst>
              </a:tr>
              <a:tr h="1485897">
                <a:tc>
                  <a:txBody>
                    <a:bodyPr/>
                    <a:lstStyle/>
                    <a:p>
                      <a:pPr marL="60325" marR="122555" indent="0" algn="l">
                        <a:lnSpc>
                          <a:spcPct val="100000"/>
                        </a:lnSpc>
                        <a:spcBef>
                          <a:spcPts val="0"/>
                        </a:spcBef>
                        <a:spcAft>
                          <a:spcPts val="0"/>
                        </a:spcAft>
                        <a:buFont typeface="Arial" panose="020B0604020202020204" pitchFamily="34" charset="0"/>
                        <a:buNone/>
                      </a:pPr>
                      <a:r>
                        <a:rPr lang="en-US" sz="1400" b="0">
                          <a:solidFill>
                            <a:srgbClr val="060000"/>
                          </a:solidFill>
                          <a:latin typeface="+mn-lt"/>
                          <a:cs typeface="Calibri"/>
                        </a:rPr>
                        <a:t>Timely disaster assessment to achieve federal assistance </a:t>
                      </a:r>
                    </a:p>
                  </a:txBody>
                  <a:tcPr marR="0" marT="12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marR="41783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a:solidFill>
                          <a:srgbClr val="060000"/>
                        </a:solidFill>
                        <a:latin typeface="+mn-lt"/>
                        <a:cs typeface="Calibri"/>
                      </a:endParaRPr>
                    </a:p>
                  </a:txBody>
                  <a:tcPr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6075" marR="13589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a:solidFill>
                          <a:srgbClr val="060000"/>
                        </a:solidFill>
                        <a:latin typeface="+mn-lt"/>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endParaRPr sz="1400">
                        <a:latin typeface="+mn-lt"/>
                        <a:cs typeface="Calibri"/>
                      </a:endParaRPr>
                    </a:p>
                  </a:txBody>
                  <a:tcPr marL="0" marR="0" marT="31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8050479"/>
                  </a:ext>
                </a:extLst>
              </a:tr>
            </a:tbl>
          </a:graphicData>
        </a:graphic>
      </p:graphicFrame>
      <p:graphicFrame>
        <p:nvGraphicFramePr>
          <p:cNvPr id="2" name="Table 1">
            <a:extLst>
              <a:ext uri="{FF2B5EF4-FFF2-40B4-BE49-F238E27FC236}">
                <a16:creationId xmlns:a16="http://schemas.microsoft.com/office/drawing/2014/main" id="{663C9018-EBAC-407B-9A78-53B5569B169A}"/>
              </a:ext>
            </a:extLst>
          </p:cNvPr>
          <p:cNvGraphicFramePr>
            <a:graphicFrameLocks noGrp="1"/>
          </p:cNvGraphicFramePr>
          <p:nvPr/>
        </p:nvGraphicFramePr>
        <p:xfrm>
          <a:off x="11550832" y="732309"/>
          <a:ext cx="534669" cy="5996532"/>
        </p:xfrm>
        <a:graphic>
          <a:graphicData uri="http://schemas.openxmlformats.org/drawingml/2006/table">
            <a:tbl>
              <a:tblPr firstRow="1" bandRow="1"/>
              <a:tblGrid>
                <a:gridCol w="534669">
                  <a:extLst>
                    <a:ext uri="{9D8B030D-6E8A-4147-A177-3AD203B41FA5}">
                      <a16:colId xmlns:a16="http://schemas.microsoft.com/office/drawing/2014/main" val="3030265917"/>
                    </a:ext>
                  </a:extLst>
                </a:gridCol>
              </a:tblGrid>
              <a:tr h="464248">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algn="ctr">
                        <a:lnSpc>
                          <a:spcPct val="100000"/>
                        </a:lnSpc>
                      </a:pPr>
                      <a:r>
                        <a:rPr sz="1600" b="1" spc="-10">
                          <a:latin typeface="+mn-lt"/>
                          <a:cs typeface="Calibri"/>
                        </a:rPr>
                        <a:t>ESF</a:t>
                      </a:r>
                      <a:endParaRPr sz="1600">
                        <a:latin typeface="+mn-lt"/>
                        <a:cs typeface="Calibri"/>
                      </a:endParaRPr>
                    </a:p>
                  </a:txBody>
                  <a:tcPr marL="0" marR="0" marT="19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23996516"/>
                  </a:ext>
                </a:extLst>
              </a:tr>
              <a:tr h="1345409">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635" algn="ctr">
                        <a:lnSpc>
                          <a:spcPct val="100000"/>
                        </a:lnSpc>
                        <a:spcBef>
                          <a:spcPts val="0"/>
                        </a:spcBef>
                        <a:spcAft>
                          <a:spcPts val="0"/>
                        </a:spcAft>
                      </a:pPr>
                      <a:r>
                        <a:rPr lang="en-US" sz="1400">
                          <a:latin typeface="+mn-lt"/>
                          <a:cs typeface="Calibri"/>
                        </a:rPr>
                        <a:t>5</a:t>
                      </a:r>
                    </a:p>
                    <a:p>
                      <a:pPr marL="635" algn="ctr">
                        <a:lnSpc>
                          <a:spcPct val="100000"/>
                        </a:lnSpc>
                        <a:spcBef>
                          <a:spcPts val="0"/>
                        </a:spcBef>
                        <a:spcAft>
                          <a:spcPts val="0"/>
                        </a:spcAft>
                      </a:pPr>
                      <a:r>
                        <a:rPr lang="en-US" sz="1400">
                          <a:latin typeface="+mn-lt"/>
                          <a:cs typeface="Calibri"/>
                        </a:rPr>
                        <a:t>6</a:t>
                      </a:r>
                    </a:p>
                    <a:p>
                      <a:pPr marL="635" algn="ctr">
                        <a:lnSpc>
                          <a:spcPct val="100000"/>
                        </a:lnSpc>
                        <a:spcBef>
                          <a:spcPts val="0"/>
                        </a:spcBef>
                        <a:spcAft>
                          <a:spcPts val="0"/>
                        </a:spcAft>
                      </a:pPr>
                      <a:r>
                        <a:rPr lang="en-US" sz="1400">
                          <a:latin typeface="+mn-lt"/>
                          <a:cs typeface="Calibri"/>
                        </a:rPr>
                        <a:t>DEM</a:t>
                      </a:r>
                      <a:endParaRPr sz="1400">
                        <a:latin typeface="+mn-lt"/>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939788"/>
                  </a:ext>
                </a:extLst>
              </a:tr>
              <a:tr h="1240911">
                <a:tc>
                  <a:txBody>
                    <a:bodyPr/>
                    <a:lstStyle/>
                    <a:p>
                      <a:pPr marL="635" algn="ctr">
                        <a:lnSpc>
                          <a:spcPct val="100000"/>
                        </a:lnSpc>
                        <a:spcBef>
                          <a:spcPts val="0"/>
                        </a:spcBef>
                        <a:spcAft>
                          <a:spcPts val="0"/>
                        </a:spcAft>
                      </a:pPr>
                      <a:r>
                        <a:rPr lang="en-US" sz="1400">
                          <a:latin typeface="+mn-lt"/>
                          <a:cs typeface="Calibri"/>
                        </a:rPr>
                        <a:t>10, USCG</a:t>
                      </a:r>
                    </a:p>
                    <a:p>
                      <a:pPr marL="635" algn="ctr">
                        <a:lnSpc>
                          <a:spcPct val="100000"/>
                        </a:lnSpc>
                        <a:spcBef>
                          <a:spcPts val="0"/>
                        </a:spcBef>
                        <a:spcAft>
                          <a:spcPts val="0"/>
                        </a:spcAft>
                      </a:pPr>
                      <a:r>
                        <a:rPr lang="en-US" sz="1400">
                          <a:latin typeface="+mn-lt"/>
                          <a:cs typeface="Calibri"/>
                        </a:rPr>
                        <a:t>15</a:t>
                      </a: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8558714"/>
                  </a:ext>
                </a:extLst>
              </a:tr>
              <a:tr h="1476031">
                <a:tc>
                  <a:txBody>
                    <a:bodyPr/>
                    <a:lstStyle>
                      <a:lvl1pPr marL="0">
                        <a:defRPr>
                          <a:solidFill>
                            <a:schemeClr val="tx1"/>
                          </a:solidFill>
                          <a:latin typeface="Calibri" panose="020F0502020204030204"/>
                        </a:defRPr>
                      </a:lvl1pPr>
                      <a:lvl2pPr marL="457200">
                        <a:defRPr>
                          <a:solidFill>
                            <a:schemeClr val="tx1"/>
                          </a:solidFill>
                          <a:latin typeface="Calibri" panose="020F0502020204030204"/>
                        </a:defRPr>
                      </a:lvl2pPr>
                      <a:lvl3pPr marL="914400">
                        <a:defRPr>
                          <a:solidFill>
                            <a:schemeClr val="tx1"/>
                          </a:solidFill>
                          <a:latin typeface="Calibri" panose="020F0502020204030204"/>
                        </a:defRPr>
                      </a:lvl3pPr>
                      <a:lvl4pPr marL="1371600">
                        <a:defRPr>
                          <a:solidFill>
                            <a:schemeClr val="tx1"/>
                          </a:solidFill>
                          <a:latin typeface="Calibri" panose="020F0502020204030204"/>
                        </a:defRPr>
                      </a:lvl4pPr>
                      <a:lvl5pPr marL="1828800">
                        <a:defRPr>
                          <a:solidFill>
                            <a:schemeClr val="tx1"/>
                          </a:solidFill>
                          <a:latin typeface="Calibri" panose="020F0502020204030204"/>
                        </a:defRPr>
                      </a:lvl5pPr>
                      <a:lvl6pPr marL="2286000">
                        <a:defRPr>
                          <a:solidFill>
                            <a:schemeClr val="tx1"/>
                          </a:solidFill>
                          <a:latin typeface="Calibri" panose="020F0502020204030204"/>
                        </a:defRPr>
                      </a:lvl6pPr>
                      <a:lvl7pPr marL="2743200">
                        <a:defRPr>
                          <a:solidFill>
                            <a:schemeClr val="tx1"/>
                          </a:solidFill>
                          <a:latin typeface="Calibri" panose="020F0502020204030204"/>
                        </a:defRPr>
                      </a:lvl7pPr>
                      <a:lvl8pPr marL="3200400">
                        <a:defRPr>
                          <a:solidFill>
                            <a:schemeClr val="tx1"/>
                          </a:solidFill>
                          <a:latin typeface="Calibri" panose="020F0502020204030204"/>
                        </a:defRPr>
                      </a:lvl8pPr>
                      <a:lvl9pPr marL="3657600">
                        <a:defRPr>
                          <a:solidFill>
                            <a:schemeClr val="tx1"/>
                          </a:solidFill>
                          <a:latin typeface="Calibri" panose="020F0502020204030204"/>
                        </a:defRPr>
                      </a:lvl9pPr>
                    </a:lstStyle>
                    <a:p>
                      <a:pPr marL="635" algn="ctr">
                        <a:lnSpc>
                          <a:spcPct val="100000"/>
                        </a:lnSpc>
                        <a:spcBef>
                          <a:spcPts val="0"/>
                        </a:spcBef>
                        <a:spcAft>
                          <a:spcPts val="0"/>
                        </a:spcAft>
                      </a:pPr>
                      <a:r>
                        <a:rPr lang="en-US" sz="1400">
                          <a:latin typeface="+mn-lt"/>
                          <a:cs typeface="Calibri"/>
                        </a:rPr>
                        <a:t>2,</a:t>
                      </a:r>
                    </a:p>
                    <a:p>
                      <a:pPr marL="635" algn="ctr">
                        <a:lnSpc>
                          <a:spcPct val="100000"/>
                        </a:lnSpc>
                        <a:spcBef>
                          <a:spcPts val="0"/>
                        </a:spcBef>
                        <a:spcAft>
                          <a:spcPts val="0"/>
                        </a:spcAft>
                      </a:pPr>
                      <a:r>
                        <a:rPr lang="en-US" sz="1400">
                          <a:latin typeface="+mn-lt"/>
                          <a:cs typeface="Calibri"/>
                        </a:rPr>
                        <a:t>3,</a:t>
                      </a:r>
                    </a:p>
                    <a:p>
                      <a:pPr marL="635" algn="ctr">
                        <a:lnSpc>
                          <a:spcPct val="100000"/>
                        </a:lnSpc>
                        <a:spcBef>
                          <a:spcPts val="0"/>
                        </a:spcBef>
                        <a:spcAft>
                          <a:spcPts val="0"/>
                        </a:spcAft>
                      </a:pPr>
                      <a:r>
                        <a:rPr lang="en-US" sz="1400">
                          <a:latin typeface="+mn-lt"/>
                          <a:cs typeface="Calibri"/>
                        </a:rPr>
                        <a:t>5,</a:t>
                      </a:r>
                    </a:p>
                    <a:p>
                      <a:pPr marL="635" algn="ctr">
                        <a:lnSpc>
                          <a:spcPct val="100000"/>
                        </a:lnSpc>
                        <a:spcBef>
                          <a:spcPts val="0"/>
                        </a:spcBef>
                        <a:spcAft>
                          <a:spcPts val="0"/>
                        </a:spcAft>
                      </a:pPr>
                      <a:r>
                        <a:rPr lang="en-US" sz="1400">
                          <a:latin typeface="+mn-lt"/>
                          <a:cs typeface="Calibri"/>
                        </a:rPr>
                        <a:t>6,</a:t>
                      </a:r>
                    </a:p>
                    <a:p>
                      <a:pPr marL="635" algn="ctr">
                        <a:lnSpc>
                          <a:spcPct val="100000"/>
                        </a:lnSpc>
                        <a:spcBef>
                          <a:spcPts val="0"/>
                        </a:spcBef>
                        <a:spcAft>
                          <a:spcPts val="0"/>
                        </a:spcAft>
                      </a:pPr>
                      <a:r>
                        <a:rPr lang="en-US" sz="1400">
                          <a:latin typeface="+mn-lt"/>
                          <a:cs typeface="Calibri"/>
                        </a:rPr>
                        <a:t>DLNR,</a:t>
                      </a:r>
                    </a:p>
                    <a:p>
                      <a:pPr marL="635" algn="ctr">
                        <a:lnSpc>
                          <a:spcPct val="100000"/>
                        </a:lnSpc>
                        <a:spcBef>
                          <a:spcPts val="0"/>
                        </a:spcBef>
                        <a:spcAft>
                          <a:spcPts val="0"/>
                        </a:spcAft>
                      </a:pPr>
                      <a:r>
                        <a:rPr lang="en-US" sz="1400">
                          <a:latin typeface="+mn-lt"/>
                          <a:cs typeface="Calibri"/>
                        </a:rPr>
                        <a:t>15</a:t>
                      </a:r>
                      <a:endParaRPr sz="1400">
                        <a:latin typeface="+mn-lt"/>
                        <a:cs typeface="Calibri"/>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9881882"/>
                  </a:ext>
                </a:extLst>
              </a:tr>
              <a:tr h="1451174">
                <a:tc>
                  <a:txBody>
                    <a:bodyPr/>
                    <a:lstStyle/>
                    <a:p>
                      <a:pPr marL="635" algn="ctr">
                        <a:lnSpc>
                          <a:spcPct val="100000"/>
                        </a:lnSpc>
                        <a:spcBef>
                          <a:spcPts val="0"/>
                        </a:spcBef>
                        <a:spcAft>
                          <a:spcPts val="0"/>
                        </a:spcAft>
                      </a:pPr>
                      <a:r>
                        <a:rPr lang="en-US" sz="1400">
                          <a:latin typeface="+mn-lt"/>
                          <a:cs typeface="Calibri"/>
                        </a:rPr>
                        <a:t> </a:t>
                      </a:r>
                      <a:endParaRPr sz="1400">
                        <a:latin typeface="+mn-lt"/>
                        <a:cs typeface="Calibri"/>
                      </a:endParaRPr>
                    </a:p>
                  </a:txBody>
                  <a:tcPr marL="0" marR="0" marT="1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4477"/>
                  </a:ext>
                </a:extLst>
              </a:tr>
            </a:tbl>
          </a:graphicData>
        </a:graphic>
      </p:graphicFrame>
    </p:spTree>
    <p:extLst>
      <p:ext uri="{BB962C8B-B14F-4D97-AF65-F5344CB8AC3E}">
        <p14:creationId xmlns:p14="http://schemas.microsoft.com/office/powerpoint/2010/main" val="195087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32025" y="0"/>
            <a:ext cx="9959975" cy="914400"/>
          </a:xfrm>
        </p:spPr>
        <p:txBody>
          <a:bodyPr/>
          <a:lstStyle/>
          <a:p>
            <a:r>
              <a:rPr lang="en-US"/>
              <a:t>Proposed Incident Priorities</a:t>
            </a:r>
          </a:p>
        </p:txBody>
      </p:sp>
      <p:pic>
        <p:nvPicPr>
          <p:cNvPr id="4" name="Picture 3">
            <a:extLst>
              <a:ext uri="{FF2B5EF4-FFF2-40B4-BE49-F238E27FC236}">
                <a16:creationId xmlns:a16="http://schemas.microsoft.com/office/drawing/2014/main" id="{B1689DAD-2033-42FD-8868-16E11D7B23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86" y="4160902"/>
            <a:ext cx="868298" cy="868298"/>
          </a:xfrm>
          <a:prstGeom prst="rect">
            <a:avLst/>
          </a:prstGeom>
        </p:spPr>
      </p:pic>
      <p:sp>
        <p:nvSpPr>
          <p:cNvPr id="2" name="TextBox 1">
            <a:extLst>
              <a:ext uri="{FF2B5EF4-FFF2-40B4-BE49-F238E27FC236}">
                <a16:creationId xmlns:a16="http://schemas.microsoft.com/office/drawing/2014/main" id="{F33B0CF7-0C1D-4931-B6AD-A8BA99C23B98}"/>
              </a:ext>
            </a:extLst>
          </p:cNvPr>
          <p:cNvSpPr txBox="1"/>
          <p:nvPr/>
        </p:nvSpPr>
        <p:spPr>
          <a:xfrm>
            <a:off x="1371600" y="914400"/>
            <a:ext cx="10515600" cy="3416320"/>
          </a:xfrm>
          <a:prstGeom prst="rect">
            <a:avLst/>
          </a:prstGeom>
          <a:noFill/>
        </p:spPr>
        <p:txBody>
          <a:bodyPr wrap="square" rtlCol="0">
            <a:spAutoFit/>
          </a:bodyPr>
          <a:lstStyle/>
          <a:p>
            <a:r>
              <a:rPr lang="en-US">
                <a:solidFill>
                  <a:schemeClr val="bg1"/>
                </a:solidFill>
                <a:latin typeface="+mj-lt"/>
              </a:rPr>
              <a:t>Priority 1 - Save lives and minimize suffering.</a:t>
            </a:r>
          </a:p>
          <a:p>
            <a:endParaRPr lang="en-US">
              <a:solidFill>
                <a:schemeClr val="bg1"/>
              </a:solidFill>
              <a:latin typeface="+mj-lt"/>
            </a:endParaRPr>
          </a:p>
          <a:p>
            <a:r>
              <a:rPr lang="en-US">
                <a:solidFill>
                  <a:schemeClr val="bg1"/>
                </a:solidFill>
                <a:latin typeface="+mj-lt"/>
              </a:rPr>
              <a:t>Priority 2 - Support and provide emergency shelter.</a:t>
            </a:r>
          </a:p>
          <a:p>
            <a:endParaRPr lang="en-US">
              <a:solidFill>
                <a:schemeClr val="bg1"/>
              </a:solidFill>
              <a:latin typeface="+mj-lt"/>
            </a:endParaRPr>
          </a:p>
          <a:p>
            <a:r>
              <a:rPr lang="en-US">
                <a:solidFill>
                  <a:schemeClr val="bg1"/>
                </a:solidFill>
                <a:latin typeface="+mj-lt"/>
              </a:rPr>
              <a:t>Priority 3 - Communications/public messaging (coordinated).</a:t>
            </a:r>
          </a:p>
          <a:p>
            <a:endParaRPr lang="en-US">
              <a:solidFill>
                <a:schemeClr val="bg1"/>
              </a:solidFill>
              <a:latin typeface="+mj-lt"/>
            </a:endParaRPr>
          </a:p>
          <a:p>
            <a:r>
              <a:rPr lang="en-US">
                <a:solidFill>
                  <a:schemeClr val="bg1"/>
                </a:solidFill>
                <a:latin typeface="+mj-lt"/>
              </a:rPr>
              <a:t>Priority 4 - Maintain situational awareness of threats and operations.</a:t>
            </a:r>
          </a:p>
          <a:p>
            <a:endParaRPr lang="en-US">
              <a:solidFill>
                <a:schemeClr val="bg1"/>
              </a:solidFill>
              <a:latin typeface="+mj-lt"/>
            </a:endParaRPr>
          </a:p>
          <a:p>
            <a:r>
              <a:rPr lang="en-US">
                <a:solidFill>
                  <a:schemeClr val="bg1"/>
                </a:solidFill>
                <a:latin typeface="+mj-lt"/>
              </a:rPr>
              <a:t>Priority 5 - Support requests for assistance.</a:t>
            </a:r>
          </a:p>
        </p:txBody>
      </p:sp>
      <p:sp>
        <p:nvSpPr>
          <p:cNvPr id="5" name="Oval 4">
            <a:extLst>
              <a:ext uri="{FF2B5EF4-FFF2-40B4-BE49-F238E27FC236}">
                <a16:creationId xmlns:a16="http://schemas.microsoft.com/office/drawing/2014/main" id="{3A5A28BB-8DE1-4F22-811A-76A10149FD07}"/>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DE189487-0143-4B9E-9227-17D5705134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85" y="5334000"/>
            <a:ext cx="965300" cy="965300"/>
          </a:xfrm>
          <a:prstGeom prst="rect">
            <a:avLst/>
          </a:prstGeom>
        </p:spPr>
      </p:pic>
      <p:sp>
        <p:nvSpPr>
          <p:cNvPr id="7" name="Date Placeholder 6">
            <a:extLst>
              <a:ext uri="{FF2B5EF4-FFF2-40B4-BE49-F238E27FC236}">
                <a16:creationId xmlns:a16="http://schemas.microsoft.com/office/drawing/2014/main" id="{62789CAD-2BBB-4D04-B62E-5F3F521DFE67}"/>
              </a:ext>
            </a:extLst>
          </p:cNvPr>
          <p:cNvSpPr>
            <a:spLocks noGrp="1"/>
          </p:cNvSpPr>
          <p:nvPr>
            <p:ph type="dt" sz="half" idx="10"/>
          </p:nvPr>
        </p:nvSpPr>
        <p:spPr/>
        <p:txBody>
          <a:bodyPr/>
          <a:lstStyle/>
          <a:p>
            <a:endParaRPr lang="en-US" sz="1200">
              <a:solidFill>
                <a:schemeClr val="bg1"/>
              </a:solidFill>
              <a:latin typeface="+mj-lt"/>
            </a:endParaRPr>
          </a:p>
        </p:txBody>
      </p:sp>
      <p:sp>
        <p:nvSpPr>
          <p:cNvPr id="8" name="Rectangle 7">
            <a:extLst>
              <a:ext uri="{FF2B5EF4-FFF2-40B4-BE49-F238E27FC236}">
                <a16:creationId xmlns:a16="http://schemas.microsoft.com/office/drawing/2014/main" id="{27CC828C-8BA0-423A-BFCB-F6EC6ADC5070}"/>
              </a:ext>
            </a:extLst>
          </p:cNvPr>
          <p:cNvSpPr/>
          <p:nvPr/>
        </p:nvSpPr>
        <p:spPr>
          <a:xfrm>
            <a:off x="-71021" y="46102"/>
            <a:ext cx="865943" cy="276999"/>
          </a:xfrm>
          <a:prstGeom prst="rect">
            <a:avLst/>
          </a:prstGeom>
        </p:spPr>
        <p:txBody>
          <a:bodyPr wrap="none">
            <a:spAutoFit/>
          </a:bodyPr>
          <a:lstStyle/>
          <a:p>
            <a:r>
              <a:rPr lang="en-US" sz="1200">
                <a:solidFill>
                  <a:schemeClr val="bg1"/>
                </a:solidFill>
              </a:rPr>
              <a:t>3/13/2021</a:t>
            </a:r>
            <a:endParaRPr lang="en-US"/>
          </a:p>
        </p:txBody>
      </p:sp>
    </p:spTree>
    <p:extLst>
      <p:ext uri="{BB962C8B-B14F-4D97-AF65-F5344CB8AC3E}">
        <p14:creationId xmlns:p14="http://schemas.microsoft.com/office/powerpoint/2010/main" val="309912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1EC1-D21C-4DDC-9B8F-ABE8E3E25B9F}"/>
              </a:ext>
            </a:extLst>
          </p:cNvPr>
          <p:cNvSpPr>
            <a:spLocks noGrp="1"/>
          </p:cNvSpPr>
          <p:nvPr>
            <p:ph type="title"/>
          </p:nvPr>
        </p:nvSpPr>
        <p:spPr>
          <a:xfrm>
            <a:off x="838200" y="-286695"/>
            <a:ext cx="10515600" cy="1140823"/>
          </a:xfrm>
        </p:spPr>
        <p:txBody>
          <a:bodyPr>
            <a:normAutofit/>
          </a:bodyPr>
          <a:lstStyle/>
          <a:p>
            <a:pPr algn="ctr"/>
            <a:r>
              <a:rPr lang="en-US" altLang="en-US" sz="4000" b="1" kern="0">
                <a:solidFill>
                  <a:srgbClr val="000063"/>
                </a:solidFill>
                <a:latin typeface="+mn-lt"/>
              </a:rPr>
              <a:t>Incident-specific Objectives</a:t>
            </a:r>
            <a:endParaRPr lang="en-US" sz="4000" b="1">
              <a:latin typeface="+mn-lt"/>
            </a:endParaRPr>
          </a:p>
        </p:txBody>
      </p:sp>
      <p:pic>
        <p:nvPicPr>
          <p:cNvPr id="4" name="Picture 3">
            <a:extLst>
              <a:ext uri="{FF2B5EF4-FFF2-40B4-BE49-F238E27FC236}">
                <a16:creationId xmlns:a16="http://schemas.microsoft.com/office/drawing/2014/main" id="{3B3E93FD-38E2-4D40-8B95-DD979A46510E}"/>
              </a:ext>
            </a:extLst>
          </p:cNvPr>
          <p:cNvPicPr>
            <a:picLocks noChangeAspect="1"/>
          </p:cNvPicPr>
          <p:nvPr/>
        </p:nvPicPr>
        <p:blipFill>
          <a:blip r:embed="rId3"/>
          <a:stretch>
            <a:fillRect/>
          </a:stretch>
        </p:blipFill>
        <p:spPr>
          <a:xfrm>
            <a:off x="169334" y="4967111"/>
            <a:ext cx="903357" cy="1774452"/>
          </a:xfrm>
          <a:prstGeom prst="rect">
            <a:avLst/>
          </a:prstGeom>
        </p:spPr>
      </p:pic>
      <p:graphicFrame>
        <p:nvGraphicFramePr>
          <p:cNvPr id="5" name="Table 4">
            <a:extLst>
              <a:ext uri="{FF2B5EF4-FFF2-40B4-BE49-F238E27FC236}">
                <a16:creationId xmlns:a16="http://schemas.microsoft.com/office/drawing/2014/main" id="{5EF6ABB8-9519-4E22-995B-18B6BE73E653}"/>
              </a:ext>
            </a:extLst>
          </p:cNvPr>
          <p:cNvGraphicFramePr>
            <a:graphicFrameLocks noGrp="1"/>
          </p:cNvGraphicFramePr>
          <p:nvPr>
            <p:extLst>
              <p:ext uri="{D42A27DB-BD31-4B8C-83A1-F6EECF244321}">
                <p14:modId xmlns:p14="http://schemas.microsoft.com/office/powerpoint/2010/main" val="4033569122"/>
              </p:ext>
            </p:extLst>
          </p:nvPr>
        </p:nvGraphicFramePr>
        <p:xfrm>
          <a:off x="1072691" y="470593"/>
          <a:ext cx="10338694" cy="6219651"/>
        </p:xfrm>
        <a:graphic>
          <a:graphicData uri="http://schemas.openxmlformats.org/drawingml/2006/table">
            <a:tbl>
              <a:tblPr firstRow="1" bandRow="1">
                <a:tableStyleId>{5C22544A-7EE6-4342-B048-85BDC9FD1C3A}</a:tableStyleId>
              </a:tblPr>
              <a:tblGrid>
                <a:gridCol w="460916">
                  <a:extLst>
                    <a:ext uri="{9D8B030D-6E8A-4147-A177-3AD203B41FA5}">
                      <a16:colId xmlns:a16="http://schemas.microsoft.com/office/drawing/2014/main" val="3990824545"/>
                    </a:ext>
                  </a:extLst>
                </a:gridCol>
                <a:gridCol w="8094133">
                  <a:extLst>
                    <a:ext uri="{9D8B030D-6E8A-4147-A177-3AD203B41FA5}">
                      <a16:colId xmlns:a16="http://schemas.microsoft.com/office/drawing/2014/main" val="1970547019"/>
                    </a:ext>
                  </a:extLst>
                </a:gridCol>
                <a:gridCol w="1783645">
                  <a:extLst>
                    <a:ext uri="{9D8B030D-6E8A-4147-A177-3AD203B41FA5}">
                      <a16:colId xmlns:a16="http://schemas.microsoft.com/office/drawing/2014/main" val="2960040552"/>
                    </a:ext>
                  </a:extLst>
                </a:gridCol>
              </a:tblGrid>
              <a:tr h="370242">
                <a:tc>
                  <a:txBody>
                    <a:bodyPr/>
                    <a:lstStyle/>
                    <a:p>
                      <a:pPr algn="ctr" fontAlgn="ctr"/>
                      <a:r>
                        <a:rPr lang="en-US" sz="1900" u="none" strike="noStrike">
                          <a:effectLst/>
                        </a:rPr>
                        <a:t>#</a:t>
                      </a:r>
                      <a:endParaRPr lang="en-US" sz="1900" b="1" i="0" u="none" strike="noStrike">
                        <a:solidFill>
                          <a:srgbClr val="000000"/>
                        </a:solidFill>
                        <a:effectLst/>
                        <a:latin typeface="Calibri" panose="020F0502020204030204" pitchFamily="34" charset="0"/>
                      </a:endParaRPr>
                    </a:p>
                  </a:txBody>
                  <a:tcPr marL="16499" marR="16499" marT="16499" marB="0" anchor="ctr">
                    <a:solidFill>
                      <a:schemeClr val="bg1">
                        <a:lumMod val="50000"/>
                      </a:schemeClr>
                    </a:solidFill>
                  </a:tcPr>
                </a:tc>
                <a:tc>
                  <a:txBody>
                    <a:bodyPr/>
                    <a:lstStyle/>
                    <a:p>
                      <a:pPr algn="ctr" fontAlgn="ctr"/>
                      <a:r>
                        <a:rPr lang="en-US" sz="1900" u="none" strike="noStrike">
                          <a:effectLst/>
                        </a:rPr>
                        <a:t>Objectives</a:t>
                      </a:r>
                      <a:endParaRPr lang="en-US" sz="1900" b="1" i="0" u="none" strike="noStrike">
                        <a:solidFill>
                          <a:srgbClr val="000000"/>
                        </a:solidFill>
                        <a:effectLst/>
                        <a:latin typeface="Calibri" panose="020F0502020204030204" pitchFamily="34" charset="0"/>
                      </a:endParaRPr>
                    </a:p>
                  </a:txBody>
                  <a:tcPr marL="16499" marR="16499" marT="16499" marB="0" anchor="ctr">
                    <a:solidFill>
                      <a:schemeClr val="bg1">
                        <a:lumMod val="50000"/>
                      </a:schemeClr>
                    </a:solidFill>
                  </a:tcPr>
                </a:tc>
                <a:tc>
                  <a:txBody>
                    <a:bodyPr/>
                    <a:lstStyle/>
                    <a:p>
                      <a:pPr algn="ctr" fontAlgn="ctr"/>
                      <a:r>
                        <a:rPr lang="en-US" sz="1900" b="1" i="0" u="none" strike="noStrike">
                          <a:solidFill>
                            <a:schemeClr val="bg1"/>
                          </a:solidFill>
                          <a:effectLst/>
                          <a:latin typeface="Calibri" panose="020F0502020204030204" pitchFamily="34" charset="0"/>
                        </a:rPr>
                        <a:t>Agency</a:t>
                      </a:r>
                    </a:p>
                  </a:txBody>
                  <a:tcPr marL="16499" marR="16499" marT="16499" marB="0" anchor="ctr">
                    <a:solidFill>
                      <a:schemeClr val="bg1">
                        <a:lumMod val="50000"/>
                      </a:schemeClr>
                    </a:solidFill>
                  </a:tcPr>
                </a:tc>
                <a:extLst>
                  <a:ext uri="{0D108BD9-81ED-4DB2-BD59-A6C34878D82A}">
                    <a16:rowId xmlns:a16="http://schemas.microsoft.com/office/drawing/2014/main" val="3839810431"/>
                  </a:ext>
                </a:extLst>
              </a:tr>
              <a:tr h="544620">
                <a:tc>
                  <a:txBody>
                    <a:bodyPr/>
                    <a:lstStyle/>
                    <a:p>
                      <a:pPr algn="ctr" fontAlgn="ctr"/>
                      <a:r>
                        <a:rPr lang="en-US" sz="1900" b="0" i="0" u="none" strike="noStrike">
                          <a:solidFill>
                            <a:schemeClr val="tx1"/>
                          </a:solidFill>
                          <a:effectLst/>
                          <a:latin typeface="Calibri" panose="020F0502020204030204" pitchFamily="34" charset="0"/>
                        </a:rPr>
                        <a:t>1</a:t>
                      </a:r>
                    </a:p>
                  </a:txBody>
                  <a:tcPr marL="16499" marR="16499" marT="16499" marB="0" anchor="ctr">
                    <a:solidFill>
                      <a:schemeClr val="bg2">
                        <a:lumMod val="9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 Identify hazards in each county to determine the need for life safety response actions. </a:t>
                      </a:r>
                    </a:p>
                  </a:txBody>
                  <a:tcPr marL="16499" marR="16499" marT="16499" marB="0" anchor="ctr">
                    <a:solidFill>
                      <a:schemeClr val="bg2">
                        <a:lumMod val="9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ESF1, ESF6, ESF7, ESF8</a:t>
                      </a:r>
                    </a:p>
                  </a:txBody>
                  <a:tcPr marL="16499" marR="16499" marT="16499" marB="0" anchor="ctr">
                    <a:solidFill>
                      <a:schemeClr val="bg2">
                        <a:lumMod val="90000"/>
                      </a:schemeClr>
                    </a:solidFill>
                  </a:tcPr>
                </a:tc>
                <a:extLst>
                  <a:ext uri="{0D108BD9-81ED-4DB2-BD59-A6C34878D82A}">
                    <a16:rowId xmlns:a16="http://schemas.microsoft.com/office/drawing/2014/main" val="729466956"/>
                  </a:ext>
                </a:extLst>
              </a:tr>
              <a:tr h="544620">
                <a:tc>
                  <a:txBody>
                    <a:bodyPr/>
                    <a:lstStyle/>
                    <a:p>
                      <a:pPr algn="ctr" fontAlgn="ctr"/>
                      <a:r>
                        <a:rPr lang="en-US" sz="1900" u="none" strike="noStrike">
                          <a:solidFill>
                            <a:schemeClr val="tx1"/>
                          </a:solidFill>
                          <a:effectLst/>
                        </a:rPr>
                        <a:t>4a</a:t>
                      </a:r>
                      <a:endParaRPr lang="en-US" sz="1900" b="0" i="0" u="none" strike="noStrike">
                        <a:solidFill>
                          <a:schemeClr val="tx1"/>
                        </a:solidFill>
                        <a:effectLst/>
                        <a:latin typeface="Calibri" panose="020F0502020204030204" pitchFamily="34" charset="0"/>
                      </a:endParaRPr>
                    </a:p>
                  </a:txBody>
                  <a:tcPr marL="16499" marR="16499" marT="16499" marB="0" anchor="ctr">
                    <a:solidFill>
                      <a:schemeClr val="bg2">
                        <a:lumMod val="9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Coordinate additional resources for isolated communities in Maui and Kauai. </a:t>
                      </a:r>
                    </a:p>
                  </a:txBody>
                  <a:tcPr marL="16499" marR="16499" marT="16499" marB="0" anchor="ctr">
                    <a:solidFill>
                      <a:schemeClr val="bg2">
                        <a:lumMod val="9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kern="1200">
                          <a:solidFill>
                            <a:schemeClr val="tx1"/>
                          </a:solidFill>
                          <a:effectLst/>
                          <a:latin typeface="+mn-lt"/>
                          <a:ea typeface="+mn-ea"/>
                          <a:cs typeface="+mn-cs"/>
                        </a:rPr>
                        <a:t>DOH, ESF1, ESF2, ESF6, ESF7, ESF8, ESF13, ESF20, Counties</a:t>
                      </a:r>
                    </a:p>
                  </a:txBody>
                  <a:tcPr marL="16499" marR="16499" marT="16499" marB="0" anchor="ctr">
                    <a:solidFill>
                      <a:schemeClr val="bg2">
                        <a:lumMod val="90000"/>
                      </a:schemeClr>
                    </a:solidFill>
                  </a:tcPr>
                </a:tc>
                <a:extLst>
                  <a:ext uri="{0D108BD9-81ED-4DB2-BD59-A6C34878D82A}">
                    <a16:rowId xmlns:a16="http://schemas.microsoft.com/office/drawing/2014/main" val="2532379214"/>
                  </a:ext>
                </a:extLst>
              </a:tr>
              <a:tr h="711938">
                <a:tc>
                  <a:txBody>
                    <a:bodyPr/>
                    <a:lstStyle/>
                    <a:p>
                      <a:pPr algn="ctr" fontAlgn="ctr"/>
                      <a:r>
                        <a:rPr lang="en-US" sz="1900" u="none" strike="noStrike">
                          <a:solidFill>
                            <a:schemeClr val="tx1"/>
                          </a:solidFill>
                          <a:effectLst/>
                        </a:rPr>
                        <a:t>2a</a:t>
                      </a:r>
                      <a:endParaRPr lang="en-US" sz="1900" b="0" i="0" u="none" strike="noStrike">
                        <a:solidFill>
                          <a:schemeClr val="tx1"/>
                        </a:solidFill>
                        <a:effectLst/>
                        <a:latin typeface="Calibri" panose="020F0502020204030204" pitchFamily="34" charset="0"/>
                      </a:endParaRPr>
                    </a:p>
                  </a:txBody>
                  <a:tcPr marL="16499" marR="16499" marT="16499" marB="0" anchor="ctr">
                    <a:solidFill>
                      <a:schemeClr val="accent6">
                        <a:lumMod val="20000"/>
                        <a:lumOff val="8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Collect damage and impact assessment information in support of the county. </a:t>
                      </a:r>
                    </a:p>
                  </a:txBody>
                  <a:tcPr marL="16499" marR="16499" marT="16499" marB="0" anchor="ctr">
                    <a:solidFill>
                      <a:schemeClr val="accent6">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All</a:t>
                      </a:r>
                    </a:p>
                  </a:txBody>
                  <a:tcPr marL="16499" marR="16499" marT="16499" marB="0" anchor="ctr">
                    <a:solidFill>
                      <a:schemeClr val="accent6">
                        <a:lumMod val="20000"/>
                        <a:lumOff val="80000"/>
                      </a:schemeClr>
                    </a:solidFill>
                  </a:tcPr>
                </a:tc>
                <a:extLst>
                  <a:ext uri="{0D108BD9-81ED-4DB2-BD59-A6C34878D82A}">
                    <a16:rowId xmlns:a16="http://schemas.microsoft.com/office/drawing/2014/main" val="633581005"/>
                  </a:ext>
                </a:extLst>
              </a:tr>
              <a:tr h="694043">
                <a:tc>
                  <a:txBody>
                    <a:bodyPr/>
                    <a:lstStyle/>
                    <a:p>
                      <a:pPr algn="ctr" fontAlgn="ctr"/>
                      <a:r>
                        <a:rPr lang="en-US" sz="1900" u="none" strike="noStrike">
                          <a:solidFill>
                            <a:schemeClr val="tx1"/>
                          </a:solidFill>
                          <a:effectLst/>
                        </a:rPr>
                        <a:t>3</a:t>
                      </a:r>
                      <a:endParaRPr lang="en-US" sz="1900" b="0" i="0" u="none" strike="noStrike">
                        <a:solidFill>
                          <a:schemeClr val="tx1"/>
                        </a:solidFill>
                        <a:effectLst/>
                        <a:latin typeface="Calibri" panose="020F0502020204030204" pitchFamily="34" charset="0"/>
                      </a:endParaRPr>
                    </a:p>
                  </a:txBody>
                  <a:tcPr marL="16499" marR="16499" marT="16499" marB="0" anchor="ctr">
                    <a:solidFill>
                      <a:schemeClr val="bg2">
                        <a:lumMod val="9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Provide and coordinate appropriate public information promptly. </a:t>
                      </a:r>
                      <a:r>
                        <a:rPr lang="en-US" sz="1800" b="0" i="0" kern="1200" dirty="0">
                          <a:solidFill>
                            <a:schemeClr val="tx1"/>
                          </a:solidFill>
                          <a:effectLst/>
                          <a:highlight>
                            <a:srgbClr val="FFFF00"/>
                          </a:highlight>
                          <a:latin typeface="+mn-lt"/>
                          <a:ea typeface="+mn-ea"/>
                          <a:cs typeface="+mn-cs"/>
                        </a:rPr>
                        <a:t>Safety messages</a:t>
                      </a:r>
                    </a:p>
                  </a:txBody>
                  <a:tcPr marL="16499" marR="16499" marT="16499" marB="0" anchor="ctr">
                    <a:solidFill>
                      <a:schemeClr val="bg2">
                        <a:lumMod val="9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kern="1200">
                          <a:solidFill>
                            <a:schemeClr val="tx1"/>
                          </a:solidFill>
                          <a:effectLst/>
                          <a:latin typeface="+mn-lt"/>
                          <a:ea typeface="+mn-ea"/>
                          <a:cs typeface="+mn-cs"/>
                        </a:rPr>
                        <a:t>HAH, HHEM, ESF7, ESF8, ESF15, Counties</a:t>
                      </a:r>
                    </a:p>
                  </a:txBody>
                  <a:tcPr marL="16499" marR="16499" marT="16499" marB="0" anchor="ctr">
                    <a:solidFill>
                      <a:schemeClr val="bg2">
                        <a:lumMod val="90000"/>
                      </a:schemeClr>
                    </a:solidFill>
                  </a:tcPr>
                </a:tc>
                <a:extLst>
                  <a:ext uri="{0D108BD9-81ED-4DB2-BD59-A6C34878D82A}">
                    <a16:rowId xmlns:a16="http://schemas.microsoft.com/office/drawing/2014/main" val="1261016852"/>
                  </a:ext>
                </a:extLst>
              </a:tr>
              <a:tr h="398529">
                <a:tc>
                  <a:txBody>
                    <a:bodyPr/>
                    <a:lstStyle/>
                    <a:p>
                      <a:pPr algn="ctr" fontAlgn="ctr"/>
                      <a:r>
                        <a:rPr lang="en-US" sz="1900" b="0" i="0" u="none" strike="sngStrike" dirty="0">
                          <a:solidFill>
                            <a:schemeClr val="tx1"/>
                          </a:solidFill>
                          <a:effectLst/>
                          <a:latin typeface="Calibri" panose="020F0502020204030204" pitchFamily="34" charset="0"/>
                        </a:rPr>
                        <a:t>5</a:t>
                      </a:r>
                    </a:p>
                  </a:txBody>
                  <a:tcPr marL="16499" marR="16499" marT="16499" marB="0" anchor="ctr">
                    <a:solidFill>
                      <a:schemeClr val="bg2">
                        <a:lumMod val="90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strike="sngStrike" kern="1200" dirty="0">
                          <a:solidFill>
                            <a:schemeClr val="tx1"/>
                          </a:solidFill>
                          <a:effectLst/>
                          <a:latin typeface="+mn-lt"/>
                          <a:ea typeface="+mn-ea"/>
                          <a:cs typeface="+mn-cs"/>
                        </a:rPr>
                        <a:t>Ensure the safety and security of all response personnel and state-identified key area and facilities per COVID-19 Protocols.</a:t>
                      </a:r>
                    </a:p>
                  </a:txBody>
                  <a:tcPr marL="16499" marR="16499" marT="16499" marB="0" anchor="ctr">
                    <a:solidFill>
                      <a:schemeClr val="bg2">
                        <a:lumMod val="9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ESF8, ESF16, Counties</a:t>
                      </a:r>
                    </a:p>
                  </a:txBody>
                  <a:tcPr marL="16499" marR="16499" marT="16499" marB="0" anchor="ctr">
                    <a:solidFill>
                      <a:schemeClr val="bg2">
                        <a:lumMod val="90000"/>
                      </a:schemeClr>
                    </a:solidFill>
                  </a:tcPr>
                </a:tc>
                <a:extLst>
                  <a:ext uri="{0D108BD9-81ED-4DB2-BD59-A6C34878D82A}">
                    <a16:rowId xmlns:a16="http://schemas.microsoft.com/office/drawing/2014/main" val="1578213028"/>
                  </a:ext>
                </a:extLst>
              </a:tr>
              <a:tr h="422417">
                <a:tc>
                  <a:txBody>
                    <a:bodyPr/>
                    <a:lstStyle/>
                    <a:p>
                      <a:pPr algn="ctr" fontAlgn="ctr"/>
                      <a:r>
                        <a:rPr lang="en-US" sz="1900" u="none" strike="noStrike">
                          <a:solidFill>
                            <a:schemeClr val="tx1"/>
                          </a:solidFill>
                          <a:effectLst/>
                        </a:rPr>
                        <a:t>6a</a:t>
                      </a:r>
                      <a:endParaRPr lang="en-US" sz="1900" b="0" i="0" u="none" strike="noStrike">
                        <a:solidFill>
                          <a:schemeClr val="tx1"/>
                        </a:solidFill>
                        <a:effectLst/>
                        <a:latin typeface="Calibri" panose="020F0502020204030204" pitchFamily="34" charset="0"/>
                      </a:endParaRPr>
                    </a:p>
                  </a:txBody>
                  <a:tcPr marL="16499" marR="16499" marT="16499" marB="0" anchor="ctr">
                    <a:solidFill>
                      <a:schemeClr val="accent6">
                        <a:lumMod val="20000"/>
                        <a:lumOff val="80000"/>
                      </a:schemeClr>
                    </a:solidFill>
                  </a:tcPr>
                </a:tc>
                <a:tc>
                  <a:txBody>
                    <a:bodyPr/>
                    <a:lstStyle/>
                    <a:p>
                      <a:pPr algn="l" fontAlgn="t"/>
                      <a:r>
                        <a:rPr lang="en-US" sz="1800" kern="1200" dirty="0">
                          <a:solidFill>
                            <a:schemeClr val="tx1"/>
                          </a:solidFill>
                          <a:effectLst/>
                          <a:latin typeface="+mn-lt"/>
                          <a:ea typeface="+mn-ea"/>
                          <a:cs typeface="+mn-cs"/>
                        </a:rPr>
                        <a:t>Gain and maintain capability and capacity to provide food, water, emergency shelter, fuel, and sanitation to impacted individuals. </a:t>
                      </a:r>
                      <a:r>
                        <a:rPr lang="en-US" sz="1800" kern="1200" dirty="0" err="1">
                          <a:solidFill>
                            <a:schemeClr val="tx1"/>
                          </a:solidFill>
                          <a:effectLst/>
                          <a:latin typeface="+mn-lt"/>
                          <a:ea typeface="+mn-ea"/>
                          <a:cs typeface="+mn-cs"/>
                        </a:rPr>
                        <a:t>Note:all</a:t>
                      </a:r>
                      <a:r>
                        <a:rPr lang="en-US" sz="1800" kern="1200" dirty="0">
                          <a:solidFill>
                            <a:schemeClr val="tx1"/>
                          </a:solidFill>
                          <a:effectLst/>
                          <a:latin typeface="+mn-lt"/>
                          <a:ea typeface="+mn-ea"/>
                          <a:cs typeface="+mn-cs"/>
                        </a:rPr>
                        <a:t> work assignments</a:t>
                      </a:r>
                    </a:p>
                  </a:txBody>
                  <a:tcPr marL="16499" marR="16499" marT="16499" marB="0" anchor="ctr">
                    <a:solidFill>
                      <a:schemeClr val="accent6">
                        <a:lumMod val="20000"/>
                        <a:lumOff val="80000"/>
                      </a:schemeClr>
                    </a:solidFill>
                  </a:tcPr>
                </a:tc>
                <a:tc>
                  <a:txBody>
                    <a:bodyPr/>
                    <a:lstStyle/>
                    <a:p>
                      <a:pPr algn="ctr" fontAlgn="t"/>
                      <a:r>
                        <a:rPr lang="en-US" sz="1400" b="0" i="0" u="none" strike="noStrike">
                          <a:solidFill>
                            <a:schemeClr val="tx1"/>
                          </a:solidFill>
                          <a:effectLst/>
                          <a:latin typeface="Calibri" panose="020F0502020204030204" pitchFamily="34" charset="0"/>
                        </a:rPr>
                        <a:t>ESF3, ESF6, ESF7, ESF12, ESF13, Counties</a:t>
                      </a:r>
                    </a:p>
                  </a:txBody>
                  <a:tcPr marL="16499" marR="16499" marT="16499" marB="0" anchor="ctr">
                    <a:solidFill>
                      <a:schemeClr val="accent6">
                        <a:lumMod val="20000"/>
                        <a:lumOff val="80000"/>
                      </a:schemeClr>
                    </a:solidFill>
                  </a:tcPr>
                </a:tc>
                <a:extLst>
                  <a:ext uri="{0D108BD9-81ED-4DB2-BD59-A6C34878D82A}">
                    <a16:rowId xmlns:a16="http://schemas.microsoft.com/office/drawing/2014/main" val="3474904541"/>
                  </a:ext>
                </a:extLst>
              </a:tr>
              <a:tr h="611431">
                <a:tc>
                  <a:txBody>
                    <a:bodyPr/>
                    <a:lstStyle/>
                    <a:p>
                      <a:pPr algn="ctr" fontAlgn="ctr"/>
                      <a:r>
                        <a:rPr lang="en-US" sz="1900" u="none" strike="noStrike">
                          <a:solidFill>
                            <a:schemeClr val="tx1"/>
                          </a:solidFill>
                          <a:effectLst/>
                        </a:rPr>
                        <a:t>7a</a:t>
                      </a:r>
                      <a:endParaRPr lang="en-US" sz="1900" b="0" i="0" u="none" strike="noStrike">
                        <a:solidFill>
                          <a:schemeClr val="tx1"/>
                        </a:solidFill>
                        <a:effectLst/>
                        <a:latin typeface="Calibri" panose="020F0502020204030204" pitchFamily="34" charset="0"/>
                      </a:endParaRPr>
                    </a:p>
                  </a:txBody>
                  <a:tcPr marL="16499" marR="16499" marT="16499" marB="0" anchor="ctr">
                    <a:solidFill>
                      <a:schemeClr val="bg2">
                        <a:lumMod val="90000"/>
                      </a:schemeClr>
                    </a:solidFill>
                  </a:tcPr>
                </a:tc>
                <a:tc>
                  <a:txBody>
                    <a:bodyPr/>
                    <a:lstStyle/>
                    <a:p>
                      <a:pPr algn="l" fontAlgn="t"/>
                      <a:r>
                        <a:rPr lang="en-US" sz="1800" kern="1200" dirty="0">
                          <a:solidFill>
                            <a:schemeClr val="tx1"/>
                          </a:solidFill>
                          <a:effectLst/>
                          <a:latin typeface="+mn-lt"/>
                          <a:ea typeface="+mn-ea"/>
                          <a:cs typeface="+mn-cs"/>
                        </a:rPr>
                        <a:t>Clear and sustain all critical transportation routes for essential services.</a:t>
                      </a:r>
                    </a:p>
                  </a:txBody>
                  <a:tcPr marL="16499" marR="16499" marT="16499" marB="0" anchor="ctr">
                    <a:solidFill>
                      <a:schemeClr val="bg2">
                        <a:lumMod val="9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kern="1200">
                          <a:solidFill>
                            <a:schemeClr val="tx1"/>
                          </a:solidFill>
                          <a:effectLst/>
                          <a:latin typeface="+mn-lt"/>
                          <a:ea typeface="+mn-ea"/>
                          <a:cs typeface="+mn-cs"/>
                        </a:rPr>
                        <a:t>State Depts, ESF13, ESF20, Counties</a:t>
                      </a:r>
                    </a:p>
                  </a:txBody>
                  <a:tcPr marL="16499" marR="16499" marT="16499" marB="0" anchor="ctr">
                    <a:solidFill>
                      <a:schemeClr val="bg2">
                        <a:lumMod val="90000"/>
                      </a:schemeClr>
                    </a:solidFill>
                  </a:tcPr>
                </a:tc>
                <a:extLst>
                  <a:ext uri="{0D108BD9-81ED-4DB2-BD59-A6C34878D82A}">
                    <a16:rowId xmlns:a16="http://schemas.microsoft.com/office/drawing/2014/main" val="582695092"/>
                  </a:ext>
                </a:extLst>
              </a:tr>
              <a:tr h="431717">
                <a:tc>
                  <a:txBody>
                    <a:bodyPr/>
                    <a:lstStyle/>
                    <a:p>
                      <a:pPr algn="ctr" fontAlgn="ctr"/>
                      <a:r>
                        <a:rPr lang="en-US" sz="1900" u="none" strike="noStrike">
                          <a:solidFill>
                            <a:schemeClr val="tx1"/>
                          </a:solidFill>
                          <a:effectLst/>
                        </a:rPr>
                        <a:t>8</a:t>
                      </a:r>
                      <a:endParaRPr lang="en-US" sz="1900" b="0" i="0" u="none" strike="noStrike">
                        <a:solidFill>
                          <a:schemeClr val="tx1"/>
                        </a:solidFill>
                        <a:effectLst/>
                        <a:latin typeface="Calibri" panose="020F0502020204030204" pitchFamily="34" charset="0"/>
                      </a:endParaRPr>
                    </a:p>
                  </a:txBody>
                  <a:tcPr marL="16499" marR="16499" marT="16499" marB="0" anchor="ctr">
                    <a:solidFill>
                      <a:schemeClr val="accent6">
                        <a:lumMod val="20000"/>
                        <a:lumOff val="80000"/>
                      </a:schemeClr>
                    </a:solidFill>
                  </a:tcPr>
                </a:tc>
                <a:tc>
                  <a:txBody>
                    <a:bodyPr/>
                    <a:lstStyle/>
                    <a:p>
                      <a:pPr eaLnBrk="0" fontAlgn="base" hangingPunct="0">
                        <a:spcBef>
                          <a:spcPct val="0"/>
                        </a:spcBef>
                        <a:spcAft>
                          <a:spcPct val="0"/>
                        </a:spcAft>
                      </a:pPr>
                      <a:r>
                        <a:rPr lang="en-US" dirty="0">
                          <a:solidFill>
                            <a:schemeClr val="tx1"/>
                          </a:solidFill>
                        </a:rPr>
                        <a:t>Support the treatment and collection and/or disposal of all hazardous materials to minimize and/or mitigate environmental impacts.</a:t>
                      </a:r>
                    </a:p>
                  </a:txBody>
                  <a:tcPr marL="16499" marR="16499" marT="16499" marB="0" anchor="ctr">
                    <a:solidFill>
                      <a:schemeClr val="accent6">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kern="1200">
                          <a:solidFill>
                            <a:schemeClr val="tx1"/>
                          </a:solidFill>
                          <a:effectLst/>
                          <a:latin typeface="+mn-lt"/>
                          <a:ea typeface="+mn-ea"/>
                          <a:cs typeface="+mn-cs"/>
                        </a:rPr>
                        <a:t>ESF7, ESF16</a:t>
                      </a:r>
                    </a:p>
                  </a:txBody>
                  <a:tcPr marL="16499" marR="16499" marT="16499" marB="0" anchor="ctr">
                    <a:solidFill>
                      <a:schemeClr val="accent6">
                        <a:lumMod val="20000"/>
                        <a:lumOff val="80000"/>
                      </a:schemeClr>
                    </a:solidFill>
                  </a:tcPr>
                </a:tc>
                <a:extLst>
                  <a:ext uri="{0D108BD9-81ED-4DB2-BD59-A6C34878D82A}">
                    <a16:rowId xmlns:a16="http://schemas.microsoft.com/office/drawing/2014/main" val="848003525"/>
                  </a:ext>
                </a:extLst>
              </a:tr>
              <a:tr h="370242">
                <a:tc>
                  <a:txBody>
                    <a:bodyPr/>
                    <a:lstStyle/>
                    <a:p>
                      <a:pPr algn="ctr" fontAlgn="ctr"/>
                      <a:r>
                        <a:rPr lang="en-US" sz="1900" b="0" i="0" u="none" strike="sngStrike" dirty="0">
                          <a:solidFill>
                            <a:schemeClr val="tx1"/>
                          </a:solidFill>
                          <a:effectLst/>
                          <a:latin typeface="Calibri" panose="020F0502020204030204" pitchFamily="34" charset="0"/>
                        </a:rPr>
                        <a:t>9</a:t>
                      </a:r>
                    </a:p>
                  </a:txBody>
                  <a:tcPr marL="16499" marR="16499" marT="16499" marB="0" anchor="ctr">
                    <a:solidFill>
                      <a:schemeClr val="accent6">
                        <a:lumMod val="20000"/>
                        <a:lumOff val="80000"/>
                      </a:schemeClr>
                    </a:solidFill>
                  </a:tcPr>
                </a:tc>
                <a:tc>
                  <a:txBody>
                    <a:bodyPr/>
                    <a:lstStyle/>
                    <a:p>
                      <a:pPr eaLnBrk="0" fontAlgn="base" hangingPunct="0">
                        <a:spcBef>
                          <a:spcPct val="0"/>
                        </a:spcBef>
                        <a:spcAft>
                          <a:spcPct val="0"/>
                        </a:spcAft>
                      </a:pPr>
                      <a:r>
                        <a:rPr lang="en-US" dirty="0">
                          <a:solidFill>
                            <a:schemeClr val="tx1"/>
                          </a:solidFill>
                        </a:rPr>
                        <a:t>Support </a:t>
                      </a:r>
                      <a:r>
                        <a:rPr lang="en-US" strike="sngStrike" dirty="0">
                          <a:solidFill>
                            <a:schemeClr val="tx1"/>
                          </a:solidFill>
                        </a:rPr>
                        <a:t>Identify</a:t>
                      </a:r>
                      <a:r>
                        <a:rPr lang="en-US" dirty="0">
                          <a:solidFill>
                            <a:schemeClr val="tx1"/>
                          </a:solidFill>
                        </a:rPr>
                        <a:t> debris management priorities, staging areas, and locations to support operations in the county. </a:t>
                      </a:r>
                      <a:r>
                        <a:rPr lang="en-US" strike="sngStrike" dirty="0">
                          <a:solidFill>
                            <a:schemeClr val="tx1"/>
                          </a:solidFill>
                        </a:rPr>
                        <a:t>operations. </a:t>
                      </a:r>
                      <a:r>
                        <a:rPr lang="en-US" strike="noStrike" dirty="0">
                          <a:solidFill>
                            <a:schemeClr val="tx1"/>
                          </a:solidFill>
                        </a:rPr>
                        <a:t>Note: Future Ops assignment Take of  for next 24</a:t>
                      </a:r>
                      <a:endParaRPr lang="en-US" strike="sngStrike" dirty="0">
                        <a:solidFill>
                          <a:schemeClr val="tx1"/>
                        </a:solidFill>
                      </a:endParaRPr>
                    </a:p>
                  </a:txBody>
                  <a:tcPr marL="16499" marR="16499" marT="16499" marB="0" anchor="ctr">
                    <a:solidFill>
                      <a:schemeClr val="accent6">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a:solidFill>
                            <a:schemeClr val="tx1"/>
                          </a:solidFill>
                        </a:rPr>
                        <a:t>ESF1, ESF3, ES8, ESF10</a:t>
                      </a:r>
                      <a:endParaRPr lang="en-US" sz="1400" b="0" i="0" kern="1200">
                        <a:solidFill>
                          <a:schemeClr val="tx1"/>
                        </a:solidFill>
                        <a:effectLst/>
                        <a:latin typeface="+mn-lt"/>
                        <a:ea typeface="+mn-ea"/>
                        <a:cs typeface="+mn-cs"/>
                      </a:endParaRPr>
                    </a:p>
                  </a:txBody>
                  <a:tcPr marL="16499" marR="16499" marT="16499" marB="0" anchor="ctr">
                    <a:solidFill>
                      <a:schemeClr val="accent6">
                        <a:lumMod val="20000"/>
                        <a:lumOff val="80000"/>
                      </a:schemeClr>
                    </a:solidFill>
                  </a:tcPr>
                </a:tc>
                <a:extLst>
                  <a:ext uri="{0D108BD9-81ED-4DB2-BD59-A6C34878D82A}">
                    <a16:rowId xmlns:a16="http://schemas.microsoft.com/office/drawing/2014/main" val="2984476387"/>
                  </a:ext>
                </a:extLst>
              </a:tr>
              <a:tr h="370242">
                <a:tc>
                  <a:txBody>
                    <a:bodyPr/>
                    <a:lstStyle/>
                    <a:p>
                      <a:pPr algn="ctr" fontAlgn="ctr"/>
                      <a:r>
                        <a:rPr lang="en-US" sz="1900" b="0" i="0" u="none" strike="noStrike">
                          <a:solidFill>
                            <a:schemeClr val="tx1"/>
                          </a:solidFill>
                          <a:effectLst/>
                          <a:latin typeface="Calibri" panose="020F0502020204030204" pitchFamily="34" charset="0"/>
                        </a:rPr>
                        <a:t>10</a:t>
                      </a:r>
                    </a:p>
                  </a:txBody>
                  <a:tcPr marL="16499" marR="16499" marT="16499" marB="0" anchor="ctr">
                    <a:solidFill>
                      <a:schemeClr val="accent6">
                        <a:lumMod val="20000"/>
                        <a:lumOff val="80000"/>
                      </a:schemeClr>
                    </a:solidFill>
                  </a:tcPr>
                </a:tc>
                <a:tc>
                  <a:txBody>
                    <a:bodyPr/>
                    <a:lstStyle/>
                    <a:p>
                      <a:pPr eaLnBrk="0" fontAlgn="base" hangingPunct="0">
                        <a:spcBef>
                          <a:spcPct val="0"/>
                        </a:spcBef>
                        <a:spcAft>
                          <a:spcPct val="0"/>
                        </a:spcAft>
                      </a:pPr>
                      <a:r>
                        <a:rPr lang="en-US" dirty="0">
                          <a:solidFill>
                            <a:schemeClr val="tx1"/>
                          </a:solidFill>
                        </a:rPr>
                        <a:t>Determine and follow up on county unmet needs. Note: put under esf-6</a:t>
                      </a:r>
                    </a:p>
                  </a:txBody>
                  <a:tcPr marL="16499" marR="16499" marT="16499" marB="0" anchor="ctr">
                    <a:solidFill>
                      <a:schemeClr val="accent6">
                        <a:lumMod val="20000"/>
                        <a:lumOff val="80000"/>
                      </a:schemeClr>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ESF5, ESF6</a:t>
                      </a:r>
                    </a:p>
                  </a:txBody>
                  <a:tcPr marL="16499" marR="16499" marT="16499" marB="0" anchor="ctr">
                    <a:solidFill>
                      <a:schemeClr val="accent6">
                        <a:lumMod val="20000"/>
                        <a:lumOff val="80000"/>
                      </a:schemeClr>
                    </a:solidFill>
                  </a:tcPr>
                </a:tc>
                <a:extLst>
                  <a:ext uri="{0D108BD9-81ED-4DB2-BD59-A6C34878D82A}">
                    <a16:rowId xmlns:a16="http://schemas.microsoft.com/office/drawing/2014/main" val="1615023001"/>
                  </a:ext>
                </a:extLst>
              </a:tr>
            </a:tbl>
          </a:graphicData>
        </a:graphic>
      </p:graphicFrame>
    </p:spTree>
    <p:extLst>
      <p:ext uri="{BB962C8B-B14F-4D97-AF65-F5344CB8AC3E}">
        <p14:creationId xmlns:p14="http://schemas.microsoft.com/office/powerpoint/2010/main" val="128885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6A77AD-CA8E-4459-A6E5-22508C937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sp>
        <p:nvSpPr>
          <p:cNvPr id="7" name="Title 6">
            <a:extLst>
              <a:ext uri="{FF2B5EF4-FFF2-40B4-BE49-F238E27FC236}">
                <a16:creationId xmlns:a16="http://schemas.microsoft.com/office/drawing/2014/main" id="{92B17DFD-2E09-4217-9C63-0C272D44AF2A}"/>
              </a:ext>
            </a:extLst>
          </p:cNvPr>
          <p:cNvSpPr>
            <a:spLocks noGrp="1"/>
          </p:cNvSpPr>
          <p:nvPr>
            <p:ph type="title" idx="4294967295"/>
          </p:nvPr>
        </p:nvSpPr>
        <p:spPr>
          <a:xfrm>
            <a:off x="8453942" y="762000"/>
            <a:ext cx="2971800" cy="1050925"/>
          </a:xfrm>
        </p:spPr>
        <p:txBody>
          <a:bodyPr/>
          <a:lstStyle/>
          <a:p>
            <a:pPr algn="ctr"/>
            <a:r>
              <a:rPr lang="en-US"/>
              <a:t>Operational </a:t>
            </a:r>
            <a:br>
              <a:rPr lang="en-US"/>
            </a:br>
            <a:r>
              <a:rPr lang="en-US"/>
              <a:t>Rhythm</a:t>
            </a:r>
          </a:p>
        </p:txBody>
      </p:sp>
      <p:sp>
        <p:nvSpPr>
          <p:cNvPr id="6" name="Oval 5">
            <a:extLst>
              <a:ext uri="{FF2B5EF4-FFF2-40B4-BE49-F238E27FC236}">
                <a16:creationId xmlns:a16="http://schemas.microsoft.com/office/drawing/2014/main" id="{8852311A-4224-4935-BE94-76C8E8E5B0B4}"/>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A7AD4846-9146-4FAE-AEEA-1390B224B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9" y="5008398"/>
            <a:ext cx="965300" cy="965300"/>
          </a:xfrm>
          <a:prstGeom prst="rect">
            <a:avLst/>
          </a:prstGeom>
        </p:spPr>
      </p:pic>
      <p:sp>
        <p:nvSpPr>
          <p:cNvPr id="2" name="Date Placeholder 1">
            <a:extLst>
              <a:ext uri="{FF2B5EF4-FFF2-40B4-BE49-F238E27FC236}">
                <a16:creationId xmlns:a16="http://schemas.microsoft.com/office/drawing/2014/main" id="{35B36A7B-A90D-4597-8F4B-98FBCE5A8C04}"/>
              </a:ext>
            </a:extLst>
          </p:cNvPr>
          <p:cNvSpPr>
            <a:spLocks noGrp="1"/>
          </p:cNvSpPr>
          <p:nvPr>
            <p:ph type="dt" sz="half" idx="10"/>
          </p:nvPr>
        </p:nvSpPr>
        <p:spPr/>
        <p:txBody>
          <a:bodyPr/>
          <a:lstStyle/>
          <a:p>
            <a:endParaRPr lang="en-US" sz="1200">
              <a:solidFill>
                <a:schemeClr val="bg1"/>
              </a:solidFill>
              <a:latin typeface="+mj-lt"/>
            </a:endParaRPr>
          </a:p>
        </p:txBody>
      </p:sp>
      <p:sp>
        <p:nvSpPr>
          <p:cNvPr id="10" name="Oval 9">
            <a:extLst>
              <a:ext uri="{FF2B5EF4-FFF2-40B4-BE49-F238E27FC236}">
                <a16:creationId xmlns:a16="http://schemas.microsoft.com/office/drawing/2014/main" id="{5790C7E0-2F98-459B-8B2F-B4162D879B28}"/>
              </a:ext>
            </a:extLst>
          </p:cNvPr>
          <p:cNvSpPr/>
          <p:nvPr/>
        </p:nvSpPr>
        <p:spPr bwMode="auto">
          <a:xfrm>
            <a:off x="8525883" y="2124509"/>
            <a:ext cx="2827918" cy="2980891"/>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50A5BAB-8A98-43B6-B98C-E702541CBABD}"/>
              </a:ext>
            </a:extLst>
          </p:cNvPr>
          <p:cNvSpPr txBox="1"/>
          <p:nvPr/>
        </p:nvSpPr>
        <p:spPr>
          <a:xfrm>
            <a:off x="8763000" y="3291788"/>
            <a:ext cx="2520987" cy="646331"/>
          </a:xfrm>
          <a:prstGeom prst="rect">
            <a:avLst/>
          </a:prstGeom>
          <a:noFill/>
        </p:spPr>
        <p:txBody>
          <a:bodyPr wrap="square" rtlCol="0">
            <a:spAutoFit/>
          </a:bodyPr>
          <a:lstStyle/>
          <a:p>
            <a:r>
              <a:rPr lang="en-US" sz="1200">
                <a:latin typeface="+mj-lt"/>
              </a:rPr>
              <a:t>Operational Period: March 15, 2021 at 0600 HST to March 16, 2021 at 0559 HST</a:t>
            </a:r>
          </a:p>
        </p:txBody>
      </p:sp>
      <p:sp>
        <p:nvSpPr>
          <p:cNvPr id="4" name="Rectangle 3">
            <a:extLst>
              <a:ext uri="{FF2B5EF4-FFF2-40B4-BE49-F238E27FC236}">
                <a16:creationId xmlns:a16="http://schemas.microsoft.com/office/drawing/2014/main" id="{56BD4DAF-A331-4006-885D-06974EDAA292}"/>
              </a:ext>
            </a:extLst>
          </p:cNvPr>
          <p:cNvSpPr/>
          <p:nvPr/>
        </p:nvSpPr>
        <p:spPr>
          <a:xfrm>
            <a:off x="-69570" y="175411"/>
            <a:ext cx="1154957" cy="261610"/>
          </a:xfrm>
          <a:prstGeom prst="rect">
            <a:avLst/>
          </a:prstGeom>
        </p:spPr>
        <p:txBody>
          <a:bodyPr wrap="square">
            <a:spAutoFit/>
          </a:bodyPr>
          <a:lstStyle/>
          <a:p>
            <a:r>
              <a:rPr lang="en-US" sz="1100">
                <a:solidFill>
                  <a:schemeClr val="bg1"/>
                </a:solidFill>
              </a:rPr>
              <a:t>3/14/2021</a:t>
            </a:r>
            <a:endParaRPr lang="en-US" sz="1100"/>
          </a:p>
        </p:txBody>
      </p:sp>
      <p:pic>
        <p:nvPicPr>
          <p:cNvPr id="3" name="Picture 2">
            <a:extLst>
              <a:ext uri="{FF2B5EF4-FFF2-40B4-BE49-F238E27FC236}">
                <a16:creationId xmlns:a16="http://schemas.microsoft.com/office/drawing/2014/main" id="{CD831AE1-4E8E-45CF-8C0A-00377307E76A}"/>
              </a:ext>
            </a:extLst>
          </p:cNvPr>
          <p:cNvPicPr>
            <a:picLocks noChangeAspect="1"/>
          </p:cNvPicPr>
          <p:nvPr/>
        </p:nvPicPr>
        <p:blipFill>
          <a:blip r:embed="rId4"/>
          <a:stretch>
            <a:fillRect/>
          </a:stretch>
        </p:blipFill>
        <p:spPr>
          <a:xfrm>
            <a:off x="1606858" y="-28347"/>
            <a:ext cx="5707336" cy="6858000"/>
          </a:xfrm>
          <a:prstGeom prst="rect">
            <a:avLst/>
          </a:prstGeom>
        </p:spPr>
      </p:pic>
    </p:spTree>
    <p:extLst>
      <p:ext uri="{BB962C8B-B14F-4D97-AF65-F5344CB8AC3E}">
        <p14:creationId xmlns:p14="http://schemas.microsoft.com/office/powerpoint/2010/main" val="82658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2438400"/>
            <a:ext cx="9959975" cy="1050925"/>
          </a:xfrm>
        </p:spPr>
        <p:txBody>
          <a:bodyPr/>
          <a:lstStyle/>
          <a:p>
            <a:r>
              <a:rPr lang="en-US" altLang="en-US" sz="9900"/>
              <a:t>Closing Comments</a:t>
            </a:r>
          </a:p>
        </p:txBody>
      </p:sp>
      <p:pic>
        <p:nvPicPr>
          <p:cNvPr id="3" name="Picture 2">
            <a:extLst>
              <a:ext uri="{FF2B5EF4-FFF2-40B4-BE49-F238E27FC236}">
                <a16:creationId xmlns:a16="http://schemas.microsoft.com/office/drawing/2014/main" id="{1D999E70-96B1-4F50-BAEE-98D577E750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sp>
        <p:nvSpPr>
          <p:cNvPr id="4" name="Oval 3">
            <a:extLst>
              <a:ext uri="{FF2B5EF4-FFF2-40B4-BE49-F238E27FC236}">
                <a16:creationId xmlns:a16="http://schemas.microsoft.com/office/drawing/2014/main" id="{D0022333-DC41-4088-AEC0-FD61EB93822B}"/>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9727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515590564"/>
              </p:ext>
            </p:extLst>
          </p:nvPr>
        </p:nvGraphicFramePr>
        <p:xfrm>
          <a:off x="1371600" y="746125"/>
          <a:ext cx="10591800" cy="2944816"/>
        </p:xfrm>
        <a:graphic>
          <a:graphicData uri="http://schemas.openxmlformats.org/drawingml/2006/table">
            <a:tbl>
              <a:tblPr firstRow="1" firstCol="1" bandRow="1">
                <a:tableStyleId>{46F890A9-2807-4EBB-B81D-B2AA78EC7F39}</a:tableStyleId>
              </a:tblPr>
              <a:tblGrid>
                <a:gridCol w="67056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20688">
                <a:tc>
                  <a:txBody>
                    <a:bodyPr/>
                    <a:lstStyle/>
                    <a:p>
                      <a:pPr marL="0" marR="0">
                        <a:lnSpc>
                          <a:spcPct val="115000"/>
                        </a:lnSpc>
                        <a:spcBef>
                          <a:spcPts val="0"/>
                        </a:spcBef>
                        <a:spcAft>
                          <a:spcPts val="0"/>
                        </a:spcAft>
                      </a:pPr>
                      <a:r>
                        <a:rPr lang="en-US" sz="2400" b="1">
                          <a:solidFill>
                            <a:schemeClr val="tx1"/>
                          </a:solidFill>
                          <a:effectLst/>
                        </a:rPr>
                        <a:t>Opening Remarks</a:t>
                      </a:r>
                      <a:endParaRPr lang="en-US" sz="2000" b="1">
                        <a:solidFill>
                          <a:schemeClr val="tx1"/>
                        </a:solidFill>
                        <a:effectLst/>
                        <a:latin typeface="Calibri"/>
                        <a:ea typeface="Calibri"/>
                        <a:cs typeface="Times New Roman"/>
                      </a:endParaRPr>
                    </a:p>
                  </a:txBody>
                  <a:tcPr marL="68586" marR="68586" marT="0" marB="0">
                    <a:solidFill>
                      <a:schemeClr val="accent2">
                        <a:lumMod val="50000"/>
                      </a:schemeClr>
                    </a:solidFill>
                  </a:tcPr>
                </a:tc>
                <a:tc>
                  <a:txBody>
                    <a:bodyPr/>
                    <a:lstStyle/>
                    <a:p>
                      <a:pPr marL="0" marR="0" algn="ctr">
                        <a:lnSpc>
                          <a:spcPct val="115000"/>
                        </a:lnSpc>
                        <a:spcBef>
                          <a:spcPts val="0"/>
                        </a:spcBef>
                        <a:spcAft>
                          <a:spcPts val="0"/>
                        </a:spcAft>
                      </a:pPr>
                      <a:r>
                        <a:rPr lang="en-US" sz="2400" b="1">
                          <a:solidFill>
                            <a:schemeClr val="tx1"/>
                          </a:solidFill>
                          <a:effectLst/>
                        </a:rPr>
                        <a:t>UCG</a:t>
                      </a:r>
                      <a:endParaRPr lang="en-US" sz="2000" b="1">
                        <a:solidFill>
                          <a:schemeClr val="tx1"/>
                        </a:solidFill>
                        <a:effectLst/>
                        <a:latin typeface="Calibri"/>
                        <a:ea typeface="Calibri"/>
                        <a:cs typeface="Times New Roman"/>
                      </a:endParaRPr>
                    </a:p>
                  </a:txBody>
                  <a:tcPr marL="68586" marR="68586" marT="0" marB="0">
                    <a:solidFill>
                      <a:schemeClr val="accent2">
                        <a:lumMod val="50000"/>
                      </a:schemeClr>
                    </a:solidFill>
                  </a:tcPr>
                </a:tc>
                <a:extLst>
                  <a:ext uri="{0D108BD9-81ED-4DB2-BD59-A6C34878D82A}">
                    <a16:rowId xmlns:a16="http://schemas.microsoft.com/office/drawing/2014/main" val="10000"/>
                  </a:ext>
                </a:extLst>
              </a:tr>
              <a:tr h="420688">
                <a:tc>
                  <a:txBody>
                    <a:bodyPr/>
                    <a:lstStyle/>
                    <a:p>
                      <a:pPr marL="0" marR="0">
                        <a:lnSpc>
                          <a:spcPct val="115000"/>
                        </a:lnSpc>
                        <a:spcBef>
                          <a:spcPts val="0"/>
                        </a:spcBef>
                        <a:spcAft>
                          <a:spcPts val="0"/>
                        </a:spcAft>
                      </a:pPr>
                      <a:r>
                        <a:rPr lang="en-US" sz="2400" b="1">
                          <a:solidFill>
                            <a:schemeClr val="tx1"/>
                          </a:solidFill>
                          <a:effectLst/>
                        </a:rPr>
                        <a:t>Update on</a:t>
                      </a:r>
                      <a:r>
                        <a:rPr lang="en-US" sz="2400" b="1" baseline="0">
                          <a:solidFill>
                            <a:schemeClr val="tx1"/>
                          </a:solidFill>
                          <a:effectLst/>
                        </a:rPr>
                        <a:t> </a:t>
                      </a:r>
                      <a:r>
                        <a:rPr lang="en-US" sz="2400" b="1">
                          <a:solidFill>
                            <a:schemeClr val="tx1"/>
                          </a:solidFill>
                          <a:effectLst/>
                        </a:rPr>
                        <a:t>Current Situation/Weather</a:t>
                      </a:r>
                      <a:endParaRPr lang="en-US" sz="2000" b="1">
                        <a:solidFill>
                          <a:schemeClr val="tx1"/>
                        </a:solidFill>
                        <a:effectLst/>
                        <a:latin typeface="Calibri"/>
                        <a:ea typeface="Calibri"/>
                        <a:cs typeface="Times New Roman"/>
                      </a:endParaRPr>
                    </a:p>
                  </a:txBody>
                  <a:tcPr marL="68586" marR="68586" marT="0" marB="0">
                    <a:solidFill>
                      <a:srgbClr val="979797"/>
                    </a:solidFill>
                  </a:tcPr>
                </a:tc>
                <a:tc>
                  <a:txBody>
                    <a:bodyPr/>
                    <a:lstStyle/>
                    <a:p>
                      <a:pPr marL="0" marR="0" algn="ctr">
                        <a:lnSpc>
                          <a:spcPct val="115000"/>
                        </a:lnSpc>
                        <a:spcBef>
                          <a:spcPts val="0"/>
                        </a:spcBef>
                        <a:spcAft>
                          <a:spcPts val="0"/>
                        </a:spcAft>
                      </a:pPr>
                      <a:r>
                        <a:rPr lang="en-US" sz="2400" b="1">
                          <a:solidFill>
                            <a:schemeClr val="tx1"/>
                          </a:solidFill>
                          <a:effectLst/>
                        </a:rPr>
                        <a:t>Situation Unit / NWS</a:t>
                      </a:r>
                      <a:endParaRPr lang="en-US" sz="2000" b="1">
                        <a:solidFill>
                          <a:schemeClr val="tx1"/>
                        </a:solidFill>
                        <a:effectLst/>
                        <a:latin typeface="Calibri"/>
                        <a:ea typeface="Calibri"/>
                        <a:cs typeface="Times New Roman"/>
                      </a:endParaRPr>
                    </a:p>
                  </a:txBody>
                  <a:tcPr marL="68586" marR="68586" marT="0" marB="0">
                    <a:solidFill>
                      <a:srgbClr val="979797"/>
                    </a:solidFill>
                  </a:tcPr>
                </a:tc>
                <a:extLst>
                  <a:ext uri="{0D108BD9-81ED-4DB2-BD59-A6C34878D82A}">
                    <a16:rowId xmlns:a16="http://schemas.microsoft.com/office/drawing/2014/main" val="10001"/>
                  </a:ext>
                </a:extLst>
              </a:tr>
              <a:tr h="420688">
                <a:tc>
                  <a:txBody>
                    <a:bodyPr/>
                    <a:lstStyle/>
                    <a:p>
                      <a:pPr marL="0" marR="0" algn="l" defTabSz="914400" rtl="0" eaLnBrk="1" latinLnBrk="0" hangingPunct="1">
                        <a:lnSpc>
                          <a:spcPct val="115000"/>
                        </a:lnSpc>
                        <a:spcBef>
                          <a:spcPts val="0"/>
                        </a:spcBef>
                        <a:spcAft>
                          <a:spcPts val="0"/>
                        </a:spcAft>
                      </a:pPr>
                      <a:r>
                        <a:rPr lang="en-US" sz="2400" b="1" kern="1200">
                          <a:solidFill>
                            <a:schemeClr val="tx1"/>
                          </a:solidFill>
                          <a:effectLst/>
                          <a:latin typeface="+mn-lt"/>
                          <a:ea typeface="+mn-ea"/>
                          <a:cs typeface="+mn-cs"/>
                        </a:rPr>
                        <a:t>Review Incident Objectives </a:t>
                      </a:r>
                    </a:p>
                  </a:txBody>
                  <a:tcPr marL="68586" marR="68586" marT="0" marB="0">
                    <a:solidFill>
                      <a:schemeClr val="accent2">
                        <a:lumMod val="50000"/>
                      </a:schemeClr>
                    </a:solidFill>
                  </a:tcPr>
                </a:tc>
                <a:tc>
                  <a:txBody>
                    <a:bodyPr/>
                    <a:lstStyle/>
                    <a:p>
                      <a:pPr marL="0" marR="0" algn="ctr" defTabSz="914400" rtl="0" eaLnBrk="1" latinLnBrk="0" hangingPunct="1">
                        <a:lnSpc>
                          <a:spcPct val="115000"/>
                        </a:lnSpc>
                        <a:spcBef>
                          <a:spcPts val="0"/>
                        </a:spcBef>
                        <a:spcAft>
                          <a:spcPts val="0"/>
                        </a:spcAft>
                      </a:pPr>
                      <a:r>
                        <a:rPr lang="en-US" sz="2400" b="1" kern="1200">
                          <a:solidFill>
                            <a:schemeClr val="tx1"/>
                          </a:solidFill>
                          <a:effectLst/>
                          <a:latin typeface="+mn-lt"/>
                          <a:ea typeface="+mn-ea"/>
                          <a:cs typeface="+mn-cs"/>
                        </a:rPr>
                        <a:t>Planning SC</a:t>
                      </a:r>
                    </a:p>
                  </a:txBody>
                  <a:tcPr marL="68586" marR="68586" marT="0" marB="0">
                    <a:solidFill>
                      <a:schemeClr val="accent2">
                        <a:lumMod val="50000"/>
                      </a:schemeClr>
                    </a:solidFill>
                  </a:tcPr>
                </a:tc>
                <a:extLst>
                  <a:ext uri="{0D108BD9-81ED-4DB2-BD59-A6C34878D82A}">
                    <a16:rowId xmlns:a16="http://schemas.microsoft.com/office/drawing/2014/main" val="10002"/>
                  </a:ext>
                </a:extLst>
              </a:tr>
              <a:tr h="420688">
                <a:tc>
                  <a:txBody>
                    <a:bodyPr/>
                    <a:lstStyle/>
                    <a:p>
                      <a:pPr marL="0" marR="0" algn="l" defTabSz="914400" rtl="0" eaLnBrk="1" latinLnBrk="0" hangingPunct="1">
                        <a:lnSpc>
                          <a:spcPct val="115000"/>
                        </a:lnSpc>
                        <a:spcBef>
                          <a:spcPts val="0"/>
                        </a:spcBef>
                        <a:spcAft>
                          <a:spcPts val="0"/>
                        </a:spcAft>
                      </a:pPr>
                      <a:r>
                        <a:rPr lang="en-US" sz="2400" b="1" kern="1200">
                          <a:solidFill>
                            <a:schemeClr val="tx1"/>
                          </a:solidFill>
                          <a:effectLst/>
                          <a:latin typeface="+mn-lt"/>
                          <a:ea typeface="+mn-ea"/>
                          <a:cs typeface="+mn-cs"/>
                        </a:rPr>
                        <a:t>Operations </a:t>
                      </a:r>
                      <a:r>
                        <a:rPr lang="en-US" sz="2400" b="1" kern="1200" baseline="0">
                          <a:solidFill>
                            <a:schemeClr val="tx1"/>
                          </a:solidFill>
                          <a:effectLst/>
                          <a:latin typeface="+mn-lt"/>
                          <a:ea typeface="+mn-ea"/>
                          <a:cs typeface="+mn-cs"/>
                        </a:rPr>
                        <a:t>Updates</a:t>
                      </a:r>
                      <a:endParaRPr lang="en-US" sz="2400" b="1" kern="1200">
                        <a:solidFill>
                          <a:schemeClr val="tx1"/>
                        </a:solidFill>
                        <a:effectLst/>
                        <a:latin typeface="+mn-lt"/>
                        <a:ea typeface="+mn-ea"/>
                        <a:cs typeface="+mn-cs"/>
                      </a:endParaRPr>
                    </a:p>
                  </a:txBody>
                  <a:tcPr marL="68586" marR="68586" marT="0" marB="0">
                    <a:solidFill>
                      <a:srgbClr val="979797"/>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1" kern="1200">
                          <a:solidFill>
                            <a:schemeClr val="tx1"/>
                          </a:solidFill>
                          <a:effectLst/>
                        </a:rPr>
                        <a:t>Operations SC</a:t>
                      </a:r>
                      <a:endParaRPr lang="en-US" sz="2400" b="1" kern="1200">
                        <a:solidFill>
                          <a:schemeClr val="tx1"/>
                        </a:solidFill>
                        <a:effectLst/>
                        <a:latin typeface="+mn-lt"/>
                        <a:ea typeface="+mn-ea"/>
                        <a:cs typeface="+mn-cs"/>
                      </a:endParaRPr>
                    </a:p>
                  </a:txBody>
                  <a:tcPr marL="68586" marR="68586" marT="0" marB="0">
                    <a:solidFill>
                      <a:srgbClr val="979797"/>
                    </a:solidFill>
                  </a:tcPr>
                </a:tc>
                <a:extLst>
                  <a:ext uri="{0D108BD9-81ED-4DB2-BD59-A6C34878D82A}">
                    <a16:rowId xmlns:a16="http://schemas.microsoft.com/office/drawing/2014/main" val="10003"/>
                  </a:ext>
                </a:extLst>
              </a:tr>
              <a:tr h="420688">
                <a:tc>
                  <a:txBody>
                    <a:bodyPr/>
                    <a:lstStyle/>
                    <a:p>
                      <a:pPr marL="0" marR="0">
                        <a:lnSpc>
                          <a:spcPct val="115000"/>
                        </a:lnSpc>
                        <a:spcBef>
                          <a:spcPts val="0"/>
                        </a:spcBef>
                        <a:spcAft>
                          <a:spcPts val="0"/>
                        </a:spcAft>
                      </a:pPr>
                      <a:r>
                        <a:rPr lang="en-US" sz="2400" b="1">
                          <a:solidFill>
                            <a:schemeClr val="tx1"/>
                          </a:solidFill>
                          <a:effectLst/>
                        </a:rPr>
                        <a:t>Updates around the room</a:t>
                      </a:r>
                      <a:endParaRPr lang="en-US" sz="2000" b="1">
                        <a:solidFill>
                          <a:schemeClr val="tx1"/>
                        </a:solidFill>
                        <a:effectLst/>
                        <a:latin typeface="Calibri"/>
                        <a:ea typeface="Calibri"/>
                        <a:cs typeface="Times New Roman"/>
                      </a:endParaRPr>
                    </a:p>
                  </a:txBody>
                  <a:tcPr marL="68586" marR="68586" marT="0" marB="0">
                    <a:solidFill>
                      <a:schemeClr val="accent2">
                        <a:lumMod val="50000"/>
                      </a:schemeClr>
                    </a:solidFill>
                  </a:tcPr>
                </a:tc>
                <a:tc>
                  <a:txBody>
                    <a:bodyPr/>
                    <a:lstStyle/>
                    <a:p>
                      <a:pPr marL="0" marR="0" algn="ctr">
                        <a:lnSpc>
                          <a:spcPct val="115000"/>
                        </a:lnSpc>
                        <a:spcBef>
                          <a:spcPts val="0"/>
                        </a:spcBef>
                        <a:spcAft>
                          <a:spcPts val="0"/>
                        </a:spcAft>
                      </a:pPr>
                      <a:r>
                        <a:rPr lang="en-US" sz="2400" b="1">
                          <a:solidFill>
                            <a:schemeClr val="tx1"/>
                          </a:solidFill>
                          <a:effectLst/>
                        </a:rPr>
                        <a:t>Attendees</a:t>
                      </a:r>
                      <a:endParaRPr lang="en-US" sz="2400" b="1">
                        <a:solidFill>
                          <a:schemeClr val="tx1"/>
                        </a:solidFill>
                        <a:effectLst/>
                        <a:latin typeface="+mn-lt"/>
                        <a:ea typeface="Calibri"/>
                        <a:cs typeface="Times New Roman"/>
                      </a:endParaRPr>
                    </a:p>
                  </a:txBody>
                  <a:tcPr marL="68586" marR="68586" marT="0" marB="0">
                    <a:solidFill>
                      <a:schemeClr val="accent2">
                        <a:lumMod val="50000"/>
                      </a:schemeClr>
                    </a:solidFill>
                  </a:tcPr>
                </a:tc>
                <a:extLst>
                  <a:ext uri="{0D108BD9-81ED-4DB2-BD59-A6C34878D82A}">
                    <a16:rowId xmlns:a16="http://schemas.microsoft.com/office/drawing/2014/main" val="10004"/>
                  </a:ext>
                </a:extLst>
              </a:tr>
              <a:tr h="4206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kern="1200" baseline="0">
                          <a:solidFill>
                            <a:schemeClr val="tx1"/>
                          </a:solidFill>
                          <a:effectLst/>
                        </a:rPr>
                        <a:t>Presentation of Meeting Schedule</a:t>
                      </a:r>
                      <a:endParaRPr lang="en-US" sz="2400" b="1" kern="1200" baseline="0">
                        <a:solidFill>
                          <a:schemeClr val="tx1"/>
                        </a:solidFill>
                        <a:effectLst/>
                        <a:latin typeface="+mn-lt"/>
                        <a:ea typeface="+mn-ea"/>
                        <a:cs typeface="+mn-cs"/>
                      </a:endParaRPr>
                    </a:p>
                  </a:txBody>
                  <a:tcPr marL="68586" marR="68586" marT="0" marB="0">
                    <a:solidFill>
                      <a:srgbClr val="979797"/>
                    </a:solidFill>
                  </a:tcPr>
                </a:tc>
                <a:tc>
                  <a:txBody>
                    <a:bodyPr/>
                    <a:lstStyle/>
                    <a:p>
                      <a:pPr marL="0" marR="0" algn="ctr">
                        <a:lnSpc>
                          <a:spcPct val="115000"/>
                        </a:lnSpc>
                        <a:spcBef>
                          <a:spcPts val="0"/>
                        </a:spcBef>
                        <a:spcAft>
                          <a:spcPts val="0"/>
                        </a:spcAft>
                      </a:pPr>
                      <a:r>
                        <a:rPr lang="en-US" sz="2400" b="1">
                          <a:solidFill>
                            <a:schemeClr val="tx1"/>
                          </a:solidFill>
                          <a:effectLst/>
                        </a:rPr>
                        <a:t>Operations/Planning SC</a:t>
                      </a:r>
                      <a:endParaRPr lang="en-US" sz="2000" b="1">
                        <a:solidFill>
                          <a:schemeClr val="tx1"/>
                        </a:solidFill>
                        <a:effectLst/>
                        <a:latin typeface="Calibri"/>
                        <a:ea typeface="Calibri"/>
                        <a:cs typeface="Times New Roman"/>
                      </a:endParaRPr>
                    </a:p>
                  </a:txBody>
                  <a:tcPr marL="68586" marR="68586" marT="0" marB="0">
                    <a:solidFill>
                      <a:srgbClr val="979797"/>
                    </a:solidFill>
                  </a:tcPr>
                </a:tc>
                <a:extLst>
                  <a:ext uri="{0D108BD9-81ED-4DB2-BD59-A6C34878D82A}">
                    <a16:rowId xmlns:a16="http://schemas.microsoft.com/office/drawing/2014/main" val="10005"/>
                  </a:ext>
                </a:extLst>
              </a:tr>
              <a:tr h="4206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kern="1200" baseline="0">
                          <a:solidFill>
                            <a:schemeClr val="tx1"/>
                          </a:solidFill>
                          <a:effectLst/>
                        </a:rPr>
                        <a:t>Closing Remarks</a:t>
                      </a:r>
                      <a:endParaRPr lang="en-US" sz="2400" b="1" kern="1200" baseline="0">
                        <a:solidFill>
                          <a:schemeClr val="tx1"/>
                        </a:solidFill>
                        <a:effectLst/>
                        <a:latin typeface="+mn-lt"/>
                        <a:ea typeface="+mn-ea"/>
                        <a:cs typeface="+mn-cs"/>
                      </a:endParaRPr>
                    </a:p>
                  </a:txBody>
                  <a:tcPr marL="68586" marR="68586" marT="0" marB="0">
                    <a:solidFill>
                      <a:schemeClr val="accent2">
                        <a:lumMod val="50000"/>
                      </a:schemeClr>
                    </a:solidFill>
                  </a:tcPr>
                </a:tc>
                <a:tc>
                  <a:txBody>
                    <a:bodyPr/>
                    <a:lstStyle/>
                    <a:p>
                      <a:pPr marL="0" marR="0" algn="ctr" defTabSz="914400" rtl="0" eaLnBrk="1" latinLnBrk="0" hangingPunct="1">
                        <a:lnSpc>
                          <a:spcPct val="115000"/>
                        </a:lnSpc>
                        <a:spcBef>
                          <a:spcPts val="0"/>
                        </a:spcBef>
                        <a:spcAft>
                          <a:spcPts val="0"/>
                        </a:spcAft>
                      </a:pPr>
                      <a:r>
                        <a:rPr lang="en-US" sz="2400" b="1" kern="1200">
                          <a:solidFill>
                            <a:schemeClr val="tx1"/>
                          </a:solidFill>
                          <a:effectLst/>
                        </a:rPr>
                        <a:t>UCG</a:t>
                      </a:r>
                      <a:endParaRPr lang="en-US" sz="2400" b="1" kern="1200">
                        <a:solidFill>
                          <a:schemeClr val="tx1"/>
                        </a:solidFill>
                        <a:effectLst/>
                        <a:latin typeface="+mn-lt"/>
                        <a:ea typeface="+mn-ea"/>
                        <a:cs typeface="+mn-cs"/>
                      </a:endParaRPr>
                    </a:p>
                  </a:txBody>
                  <a:tcPr marL="68586" marR="68586" marT="0" marB="0">
                    <a:solidFill>
                      <a:schemeClr val="accent2">
                        <a:lumMod val="50000"/>
                      </a:schemeClr>
                    </a:solidFill>
                  </a:tcPr>
                </a:tc>
                <a:extLst>
                  <a:ext uri="{0D108BD9-81ED-4DB2-BD59-A6C34878D82A}">
                    <a16:rowId xmlns:a16="http://schemas.microsoft.com/office/drawing/2014/main" val="10007"/>
                  </a:ext>
                </a:extLst>
              </a:tr>
            </a:tbl>
          </a:graphicData>
        </a:graphic>
      </p:graphicFrame>
      <p:sp>
        <p:nvSpPr>
          <p:cNvPr id="7193" name="Title 1"/>
          <p:cNvSpPr>
            <a:spLocks noGrp="1"/>
          </p:cNvSpPr>
          <p:nvPr>
            <p:ph type="title"/>
          </p:nvPr>
        </p:nvSpPr>
        <p:spPr>
          <a:xfrm>
            <a:off x="420688" y="-304800"/>
            <a:ext cx="9959975" cy="1050925"/>
          </a:xfrm>
        </p:spPr>
        <p:txBody>
          <a:bodyPr/>
          <a:lstStyle/>
          <a:p>
            <a:r>
              <a:rPr lang="en-US" altLang="en-US"/>
              <a:t>UCG Meeting Agenda</a:t>
            </a:r>
          </a:p>
        </p:txBody>
      </p:sp>
      <p:pic>
        <p:nvPicPr>
          <p:cNvPr id="4" name="Picture 3">
            <a:extLst>
              <a:ext uri="{FF2B5EF4-FFF2-40B4-BE49-F238E27FC236}">
                <a16:creationId xmlns:a16="http://schemas.microsoft.com/office/drawing/2014/main" id="{EBF23740-3C36-40A5-814F-5603D1C331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sp>
        <p:nvSpPr>
          <p:cNvPr id="2" name="Oval 1">
            <a:extLst>
              <a:ext uri="{FF2B5EF4-FFF2-40B4-BE49-F238E27FC236}">
                <a16:creationId xmlns:a16="http://schemas.microsoft.com/office/drawing/2014/main" id="{B7B6413C-CA10-4A7E-8B66-490AE08ABDE9}"/>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3330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2438400"/>
            <a:ext cx="9959975" cy="1050925"/>
          </a:xfrm>
        </p:spPr>
        <p:txBody>
          <a:bodyPr/>
          <a:lstStyle/>
          <a:p>
            <a:r>
              <a:rPr lang="en-US" altLang="en-US" sz="9900"/>
              <a:t>Opening Remarks</a:t>
            </a:r>
          </a:p>
        </p:txBody>
      </p:sp>
      <p:pic>
        <p:nvPicPr>
          <p:cNvPr id="3" name="Picture 2">
            <a:extLst>
              <a:ext uri="{FF2B5EF4-FFF2-40B4-BE49-F238E27FC236}">
                <a16:creationId xmlns:a16="http://schemas.microsoft.com/office/drawing/2014/main" id="{B36C81B1-483C-4B25-B9EC-9756DC35E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sp>
        <p:nvSpPr>
          <p:cNvPr id="4" name="Oval 3">
            <a:extLst>
              <a:ext uri="{FF2B5EF4-FFF2-40B4-BE49-F238E27FC236}">
                <a16:creationId xmlns:a16="http://schemas.microsoft.com/office/drawing/2014/main" id="{4B94D252-8EC5-4574-97C8-073B03AC2A58}"/>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9308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2438400"/>
            <a:ext cx="9959975" cy="1050925"/>
          </a:xfrm>
        </p:spPr>
        <p:txBody>
          <a:bodyPr/>
          <a:lstStyle/>
          <a:p>
            <a:r>
              <a:rPr lang="en-US" altLang="en-US" sz="9900"/>
              <a:t>Current Situation</a:t>
            </a:r>
          </a:p>
        </p:txBody>
      </p:sp>
      <p:pic>
        <p:nvPicPr>
          <p:cNvPr id="3" name="Picture 2">
            <a:extLst>
              <a:ext uri="{FF2B5EF4-FFF2-40B4-BE49-F238E27FC236}">
                <a16:creationId xmlns:a16="http://schemas.microsoft.com/office/drawing/2014/main" id="{C1BB346F-F5A6-4354-91A0-013B0888E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sp>
        <p:nvSpPr>
          <p:cNvPr id="4" name="Oval 3">
            <a:extLst>
              <a:ext uri="{FF2B5EF4-FFF2-40B4-BE49-F238E27FC236}">
                <a16:creationId xmlns:a16="http://schemas.microsoft.com/office/drawing/2014/main" id="{F6367F02-EDC2-4A29-9CBE-AD3E0B25529A}"/>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6369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33391B18-CF8C-4377-A8CB-D12494527AF4}"/>
              </a:ext>
            </a:extLst>
          </p:cNvPr>
          <p:cNvSpPr txBox="1">
            <a:spLocks/>
          </p:cNvSpPr>
          <p:nvPr/>
        </p:nvSpPr>
        <p:spPr>
          <a:xfrm>
            <a:off x="10184005" y="6419088"/>
            <a:ext cx="358391"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4</a:t>
            </a:r>
          </a:p>
        </p:txBody>
      </p:sp>
      <p:sp>
        <p:nvSpPr>
          <p:cNvPr id="6" name="Title 1">
            <a:extLst>
              <a:ext uri="{FF2B5EF4-FFF2-40B4-BE49-F238E27FC236}">
                <a16:creationId xmlns:a16="http://schemas.microsoft.com/office/drawing/2014/main" id="{0D6970B0-3FFF-49F6-97B2-6DDD53C923D9}"/>
              </a:ext>
            </a:extLst>
          </p:cNvPr>
          <p:cNvSpPr txBox="1">
            <a:spLocks/>
          </p:cNvSpPr>
          <p:nvPr/>
        </p:nvSpPr>
        <p:spPr>
          <a:xfrm>
            <a:off x="1020698" y="-65763"/>
            <a:ext cx="9959975" cy="1050925"/>
          </a:xfrm>
          <a:prstGeom prst="rect">
            <a:avLst/>
          </a:prstGeom>
        </p:spPr>
        <p:txBody>
          <a:bodyPr/>
          <a:lstStyle>
            <a:lvl1pPr algn="l" rtl="0" eaLnBrk="0" fontAlgn="base" hangingPunct="0">
              <a:spcBef>
                <a:spcPct val="0"/>
              </a:spcBef>
              <a:spcAft>
                <a:spcPct val="0"/>
              </a:spcAft>
              <a:defRPr sz="4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algn="ctr"/>
            <a:r>
              <a:rPr lang="en-US" altLang="en-US" kern="0"/>
              <a:t>Current Situation</a:t>
            </a:r>
          </a:p>
        </p:txBody>
      </p:sp>
      <p:pic>
        <p:nvPicPr>
          <p:cNvPr id="7" name="Picture 6">
            <a:extLst>
              <a:ext uri="{FF2B5EF4-FFF2-40B4-BE49-F238E27FC236}">
                <a16:creationId xmlns:a16="http://schemas.microsoft.com/office/drawing/2014/main" id="{30C79A88-DECA-490F-B21A-02A05796C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pic>
        <p:nvPicPr>
          <p:cNvPr id="8" name="Picture 7">
            <a:extLst>
              <a:ext uri="{FF2B5EF4-FFF2-40B4-BE49-F238E27FC236}">
                <a16:creationId xmlns:a16="http://schemas.microsoft.com/office/drawing/2014/main" id="{B0E52075-92F0-4EB0-ACBF-59F42BFCF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9" y="5008398"/>
            <a:ext cx="965300" cy="965300"/>
          </a:xfrm>
          <a:prstGeom prst="rect">
            <a:avLst/>
          </a:prstGeom>
        </p:spPr>
      </p:pic>
      <p:sp>
        <p:nvSpPr>
          <p:cNvPr id="2" name="Date Placeholder 1">
            <a:extLst>
              <a:ext uri="{FF2B5EF4-FFF2-40B4-BE49-F238E27FC236}">
                <a16:creationId xmlns:a16="http://schemas.microsoft.com/office/drawing/2014/main" id="{41E4A37F-5677-4CA6-B9A4-F1BA25059F0A}"/>
              </a:ext>
            </a:extLst>
          </p:cNvPr>
          <p:cNvSpPr>
            <a:spLocks noGrp="1"/>
          </p:cNvSpPr>
          <p:nvPr>
            <p:ph type="dt" sz="half" idx="10"/>
          </p:nvPr>
        </p:nvSpPr>
        <p:spPr/>
        <p:txBody>
          <a:bodyPr/>
          <a:lstStyle/>
          <a:p>
            <a:r>
              <a:rPr lang="en-US" sz="1200">
                <a:solidFill>
                  <a:schemeClr val="bg1"/>
                </a:solidFill>
                <a:latin typeface="+mj-lt"/>
              </a:rPr>
              <a:t>3/13/2021</a:t>
            </a:r>
          </a:p>
        </p:txBody>
      </p:sp>
      <p:sp>
        <p:nvSpPr>
          <p:cNvPr id="5" name="Rectangle 4">
            <a:extLst>
              <a:ext uri="{FF2B5EF4-FFF2-40B4-BE49-F238E27FC236}">
                <a16:creationId xmlns:a16="http://schemas.microsoft.com/office/drawing/2014/main" id="{D892A938-595B-4625-8657-94F028C3F23D}"/>
              </a:ext>
            </a:extLst>
          </p:cNvPr>
          <p:cNvSpPr/>
          <p:nvPr/>
        </p:nvSpPr>
        <p:spPr>
          <a:xfrm>
            <a:off x="2235200" y="666679"/>
            <a:ext cx="9079345" cy="6070893"/>
          </a:xfrm>
          <a:prstGeom prst="rect">
            <a:avLst/>
          </a:prstGeom>
        </p:spPr>
        <p:txBody>
          <a:bodyPr wrap="square">
            <a:spAutoFit/>
          </a:bodyPr>
          <a:lstStyle/>
          <a:p>
            <a:pPr lvl="0" eaLnBrk="1" fontAlgn="auto" hangingPunct="1">
              <a:spcBef>
                <a:spcPts val="0"/>
              </a:spcBef>
              <a:spcAft>
                <a:spcPts val="0"/>
              </a:spcAft>
            </a:pPr>
            <a:r>
              <a:rPr lang="en-US" sz="1050" b="1">
                <a:solidFill>
                  <a:srgbClr val="292934"/>
                </a:solidFill>
                <a:latin typeface="+mj-lt"/>
              </a:rPr>
              <a:t>County of Hawaii:</a:t>
            </a: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Closure at Highway 11 and </a:t>
            </a:r>
            <a:r>
              <a:rPr lang="en-US" sz="1050" err="1">
                <a:solidFill>
                  <a:srgbClr val="292934"/>
                </a:solidFill>
                <a:latin typeface="+mj-lt"/>
              </a:rPr>
              <a:t>Kahaopea</a:t>
            </a:r>
            <a:r>
              <a:rPr lang="en-US" sz="1050">
                <a:solidFill>
                  <a:srgbClr val="292934"/>
                </a:solidFill>
                <a:latin typeface="+mj-lt"/>
              </a:rPr>
              <a:t> Road to replace traffic signal downed by motor vehicle </a:t>
            </a:r>
            <a:endParaRPr lang="en-US" sz="1050">
              <a:solidFill>
                <a:srgbClr val="292934"/>
              </a:solidFill>
              <a:latin typeface="+mj-lt"/>
              <a:cs typeface="Arial"/>
            </a:endParaRPr>
          </a:p>
          <a:p>
            <a:pPr lvl="0" eaLnBrk="1" fontAlgn="auto" hangingPunct="1">
              <a:spcBef>
                <a:spcPts val="0"/>
              </a:spcBef>
              <a:spcAft>
                <a:spcPts val="0"/>
              </a:spcAft>
            </a:pPr>
            <a:endParaRPr lang="en-US" sz="1050">
              <a:solidFill>
                <a:srgbClr val="292934"/>
              </a:solidFill>
              <a:latin typeface="+mj-lt"/>
            </a:endParaRPr>
          </a:p>
          <a:p>
            <a:pPr lvl="0" eaLnBrk="1" fontAlgn="auto" hangingPunct="1">
              <a:spcBef>
                <a:spcPts val="0"/>
              </a:spcBef>
              <a:spcAft>
                <a:spcPts val="0"/>
              </a:spcAft>
            </a:pPr>
            <a:r>
              <a:rPr lang="en-US" sz="1050" b="1">
                <a:solidFill>
                  <a:srgbClr val="292934"/>
                </a:solidFill>
                <a:latin typeface="+mj-lt"/>
              </a:rPr>
              <a:t>County of Maui:</a:t>
            </a:r>
            <a:endParaRPr lang="en-US" sz="1050">
              <a:solidFill>
                <a:srgbClr val="292934"/>
              </a:solidFill>
              <a:latin typeface="+mj-lt"/>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Landslide occurred on </a:t>
            </a:r>
            <a:r>
              <a:rPr lang="en-US" sz="1050" err="1">
                <a:solidFill>
                  <a:srgbClr val="292934"/>
                </a:solidFill>
                <a:latin typeface="+mj-lt"/>
              </a:rPr>
              <a:t>Honoapiilani</a:t>
            </a:r>
            <a:r>
              <a:rPr lang="en-US" sz="1050">
                <a:solidFill>
                  <a:srgbClr val="292934"/>
                </a:solidFill>
                <a:latin typeface="+mj-lt"/>
              </a:rPr>
              <a:t> Highway on Wailuku side of tunnel</a:t>
            </a:r>
            <a:endParaRPr lang="en-US" sz="1050">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Maui County closely monitoring water levels at </a:t>
            </a:r>
            <a:r>
              <a:rPr lang="en-US" sz="1050" err="1">
                <a:solidFill>
                  <a:srgbClr val="292934"/>
                </a:solidFill>
                <a:latin typeface="+mj-lt"/>
              </a:rPr>
              <a:t>Kaupakulua</a:t>
            </a:r>
            <a:r>
              <a:rPr lang="en-US" sz="1050">
                <a:solidFill>
                  <a:srgbClr val="292934"/>
                </a:solidFill>
                <a:latin typeface="+mj-lt"/>
              </a:rPr>
              <a:t> Dam. Water crested over spill way. Residents notified to be ready to evacuate.</a:t>
            </a:r>
            <a:endParaRPr lang="en-US" sz="1050">
              <a:solidFill>
                <a:srgbClr val="292934"/>
              </a:solidFill>
              <a:latin typeface="+mj-lt"/>
              <a:cs typeface="Arial"/>
            </a:endParaRPr>
          </a:p>
          <a:p>
            <a:pPr lvl="0" eaLnBrk="1" fontAlgn="auto" hangingPunct="1">
              <a:spcBef>
                <a:spcPts val="0"/>
              </a:spcBef>
              <a:spcAft>
                <a:spcPts val="0"/>
              </a:spcAft>
            </a:pPr>
            <a:endParaRPr lang="en-US" sz="1050">
              <a:solidFill>
                <a:srgbClr val="292934"/>
              </a:solidFill>
              <a:latin typeface="+mj-lt"/>
            </a:endParaRPr>
          </a:p>
          <a:p>
            <a:pPr lvl="0" eaLnBrk="1" fontAlgn="auto" hangingPunct="1">
              <a:spcBef>
                <a:spcPts val="0"/>
              </a:spcBef>
              <a:spcAft>
                <a:spcPts val="0"/>
              </a:spcAft>
            </a:pPr>
            <a:r>
              <a:rPr lang="en-US" sz="1050" b="1">
                <a:solidFill>
                  <a:srgbClr val="292934"/>
                </a:solidFill>
                <a:latin typeface="+mj-lt"/>
              </a:rPr>
              <a:t>City &amp; County of Honolulu</a:t>
            </a:r>
            <a:endParaRPr lang="en-US" sz="1050">
              <a:solidFill>
                <a:srgbClr val="292934"/>
              </a:solidFill>
              <a:latin typeface="+mj-lt"/>
            </a:endParaRPr>
          </a:p>
          <a:p>
            <a:pPr marL="171450" lvl="0" indent="-171450" eaLnBrk="1" fontAlgn="auto" hangingPunct="1">
              <a:spcBef>
                <a:spcPts val="0"/>
              </a:spcBef>
              <a:spcAft>
                <a:spcPts val="0"/>
              </a:spcAft>
              <a:buFont typeface="Arial" panose="020B0604020202020204" pitchFamily="34" charset="0"/>
              <a:buChar char="•"/>
            </a:pPr>
            <a:r>
              <a:rPr lang="en-US" sz="1050" err="1">
                <a:solidFill>
                  <a:srgbClr val="292934"/>
                </a:solidFill>
                <a:latin typeface="+mj-lt"/>
              </a:rPr>
              <a:t>Maakua</a:t>
            </a:r>
            <a:r>
              <a:rPr lang="en-US" sz="1050">
                <a:solidFill>
                  <a:srgbClr val="292934"/>
                </a:solidFill>
                <a:latin typeface="+mj-lt"/>
              </a:rPr>
              <a:t> Stream in Hauula clocked with debris on private property causing property flooding. </a:t>
            </a:r>
            <a:endParaRPr lang="en-US" sz="1050">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C&amp;C issued emergency proc to lift rest restriction on disposal of household debris at transfer stations. Bulky waste pickups expanded on the North Shore.</a:t>
            </a:r>
            <a:endParaRPr lang="en-US" sz="1050">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cs typeface="Arial"/>
              </a:rPr>
              <a:t>Salvation Army assisting North Shore Christian Fellowship with the clean up of 3 households in Haleiwa &amp; </a:t>
            </a:r>
            <a:r>
              <a:rPr lang="en-US" sz="1050" err="1">
                <a:solidFill>
                  <a:srgbClr val="292934"/>
                </a:solidFill>
                <a:latin typeface="+mj-lt"/>
                <a:cs typeface="Arial"/>
              </a:rPr>
              <a:t>Wailua</a:t>
            </a:r>
            <a:r>
              <a:rPr lang="en-US" sz="1050">
                <a:solidFill>
                  <a:srgbClr val="292934"/>
                </a:solidFill>
                <a:latin typeface="+mj-lt"/>
                <a:cs typeface="Arial"/>
              </a:rPr>
              <a:t>.</a:t>
            </a:r>
          </a:p>
          <a:p>
            <a:pPr marL="171450" lvl="0" indent="-171450" eaLnBrk="1" fontAlgn="auto" hangingPunct="1">
              <a:spcBef>
                <a:spcPts val="0"/>
              </a:spcBef>
              <a:spcAft>
                <a:spcPts val="0"/>
              </a:spcAft>
              <a:buFont typeface="Arial" panose="020B0604020202020204" pitchFamily="34" charset="0"/>
              <a:buChar char="•"/>
            </a:pPr>
            <a:endParaRPr lang="en-US" sz="1050">
              <a:solidFill>
                <a:srgbClr val="292934"/>
              </a:solidFill>
              <a:latin typeface="+mj-lt"/>
            </a:endParaRPr>
          </a:p>
          <a:p>
            <a:pPr lvl="0" eaLnBrk="1" fontAlgn="auto" hangingPunct="1">
              <a:spcBef>
                <a:spcPts val="0"/>
              </a:spcBef>
              <a:spcAft>
                <a:spcPts val="0"/>
              </a:spcAft>
            </a:pPr>
            <a:r>
              <a:rPr lang="en-US" sz="1050" b="1">
                <a:solidFill>
                  <a:srgbClr val="292934"/>
                </a:solidFill>
                <a:latin typeface="+mj-lt"/>
              </a:rPr>
              <a:t>County of Kauai:</a:t>
            </a:r>
            <a:endParaRPr lang="en-US" sz="1050" b="1">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4472C4"/>
                </a:solidFill>
                <a:latin typeface="+mj-lt"/>
              </a:rPr>
              <a:t>Kauai County’s new website page for March 2021 Flooding: </a:t>
            </a:r>
            <a:r>
              <a:rPr lang="en-US" sz="1050" u="sng">
                <a:solidFill>
                  <a:srgbClr val="292934"/>
                </a:solidFill>
                <a:latin typeface="+mj-lt"/>
                <a:hlinkClick r:id="rId4">
                  <a:extLst>
                    <a:ext uri="{A12FA001-AC4F-418D-AE19-62706E023703}">
                      <ahyp:hlinkClr xmlns:ahyp="http://schemas.microsoft.com/office/drawing/2018/hyperlinkcolor" val="tx"/>
                    </a:ext>
                  </a:extLst>
                </a:hlinkClick>
              </a:rPr>
              <a:t>http://www.kauai.gov/Government/Departments-Agencies/Emergency-Management-Agency-formerly-Civil-Defense/March-2021-Flooding</a:t>
            </a:r>
            <a:endParaRPr lang="en-US" sz="1050">
              <a:solidFill>
                <a:srgbClr val="4472C4"/>
              </a:solidFill>
              <a:latin typeface="+mj-lt"/>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Kauai County issue guidance for North Shore community affected by Kuhio Closure. Residents asked to start separating putrescible waste so county can focus on initial removal once access is restored. </a:t>
            </a:r>
            <a:endParaRPr lang="en-US" sz="1050">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First Responders continue to have access to North Shore community by boat and Air 1 ops for emergency calls. Food supplies available at stores and food pantries in affected areas</a:t>
            </a:r>
            <a:endParaRPr lang="en-US" sz="1050">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4472C4"/>
                </a:solidFill>
                <a:latin typeface="+mj-lt"/>
              </a:rPr>
              <a:t>Kuhio Hwy in vicinity of Hanalei Bridge (mile marker 1) remain closed. Work to clear debris is nearly done. Remaining work–installing barriers, rock fence &amp; side barrier on downslope.</a:t>
            </a:r>
            <a:endParaRPr lang="en-US" sz="1050">
              <a:solidFill>
                <a:srgbClr val="4472C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cs typeface="Arial"/>
              </a:rPr>
              <a:t>Temporary Flight Restriction submitted to FAA has been approved. Princeville to Kee Beach, 1500 ft. cap on ceiling. (1000 hours from 3/13 to 1000 hours on 3/20)</a:t>
            </a:r>
          </a:p>
          <a:p>
            <a:pPr lvl="0" eaLnBrk="1" fontAlgn="auto" hangingPunct="1">
              <a:spcBef>
                <a:spcPts val="0"/>
              </a:spcBef>
              <a:spcAft>
                <a:spcPts val="0"/>
              </a:spcAft>
            </a:pPr>
            <a:endParaRPr lang="en-US" sz="1050" b="1">
              <a:solidFill>
                <a:srgbClr val="292934"/>
              </a:solidFill>
              <a:latin typeface="+mj-lt"/>
            </a:endParaRPr>
          </a:p>
          <a:p>
            <a:pPr lvl="0" eaLnBrk="1" fontAlgn="auto" hangingPunct="1">
              <a:spcBef>
                <a:spcPts val="0"/>
              </a:spcBef>
              <a:spcAft>
                <a:spcPts val="0"/>
              </a:spcAft>
            </a:pPr>
            <a:r>
              <a:rPr lang="en-US" sz="1050" b="1">
                <a:solidFill>
                  <a:srgbClr val="292934"/>
                </a:solidFill>
                <a:latin typeface="+mj-lt"/>
              </a:rPr>
              <a:t>State of Hawaii:</a:t>
            </a:r>
            <a:endParaRPr lang="en-US" sz="1050">
              <a:solidFill>
                <a:srgbClr val="292934"/>
              </a:solidFill>
              <a:latin typeface="+mj-lt"/>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Flash Flood Watch is extended for all islands until 6PM, 3/15.  NWS reports wet pattern will continue as cold front stalls over eastern end of the state. A wet pattern will remain possible through the first half of the upcoming week. Home Clean up Hotline has been opened to support residents with flood damage. Call 211 or (808) 643-5555</a:t>
            </a:r>
            <a:endParaRPr lang="en-US" sz="1050">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NWS Extended High Surf Advisory Mon March 15, 2021 6PM</a:t>
            </a:r>
          </a:p>
          <a:p>
            <a:pPr marL="171450" lvl="0" indent="-171450" eaLnBrk="1" fontAlgn="auto" hangingPunct="1">
              <a:spcBef>
                <a:spcPts val="0"/>
              </a:spcBef>
              <a:spcAft>
                <a:spcPts val="0"/>
              </a:spcAft>
              <a:buFont typeface="Arial" panose="020B0604020202020204" pitchFamily="34" charset="0"/>
              <a:buChar char="•"/>
            </a:pPr>
            <a:r>
              <a:rPr lang="en-US" sz="1050">
                <a:solidFill>
                  <a:srgbClr val="4472C4"/>
                </a:solidFill>
                <a:latin typeface="+mj-lt"/>
                <a:cs typeface="Arial"/>
              </a:rPr>
              <a:t>Salvation Army will hold event in Haleiwa (Waialua Community Association) &amp; Hauula (Hauula Community Association) today 3/15 at 2pm – 6 pm, to provide disaster financial assistance (for those with damage  to their residence), temporary housing assistance (for those displaced by flooding), food and hydration, and emotional and spiritual care. </a:t>
            </a:r>
          </a:p>
          <a:p>
            <a:pPr lvl="0" eaLnBrk="1" fontAlgn="auto" hangingPunct="1">
              <a:spcBef>
                <a:spcPts val="0"/>
              </a:spcBef>
              <a:spcAft>
                <a:spcPts val="0"/>
              </a:spcAft>
            </a:pPr>
            <a:endParaRPr lang="en-US" sz="1050">
              <a:solidFill>
                <a:srgbClr val="292934"/>
              </a:solidFill>
              <a:latin typeface="+mj-lt"/>
            </a:endParaRPr>
          </a:p>
          <a:p>
            <a:pPr lvl="0" eaLnBrk="1" fontAlgn="auto" hangingPunct="1">
              <a:spcBef>
                <a:spcPts val="0"/>
              </a:spcBef>
              <a:spcAft>
                <a:spcPts val="0"/>
              </a:spcAft>
            </a:pPr>
            <a:r>
              <a:rPr lang="en-US" sz="1050" b="1">
                <a:solidFill>
                  <a:srgbClr val="292934"/>
                </a:solidFill>
                <a:latin typeface="+mj-lt"/>
              </a:rPr>
              <a:t>DLNR -- Dam Safety:</a:t>
            </a:r>
            <a:endParaRPr lang="en-US" sz="1050">
              <a:solidFill>
                <a:srgbClr val="292934"/>
              </a:solidFill>
              <a:latin typeface="+mj-lt"/>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County of Maui -- </a:t>
            </a:r>
            <a:r>
              <a:rPr lang="en-US" sz="1050" err="1">
                <a:solidFill>
                  <a:srgbClr val="292934"/>
                </a:solidFill>
                <a:latin typeface="+mj-lt"/>
              </a:rPr>
              <a:t>Kaupakalua</a:t>
            </a:r>
            <a:r>
              <a:rPr lang="en-US" sz="1050">
                <a:solidFill>
                  <a:srgbClr val="292934"/>
                </a:solidFill>
                <a:latin typeface="+mj-lt"/>
              </a:rPr>
              <a:t> Reservoir 38 water level is good and continues to drain.  Owner of the dam is monitoring hourly and reporting to DLNR. </a:t>
            </a:r>
            <a:r>
              <a:rPr lang="en-US" sz="1050" err="1">
                <a:solidFill>
                  <a:srgbClr val="292934"/>
                </a:solidFill>
                <a:latin typeface="+mj-lt"/>
              </a:rPr>
              <a:t>Peahi</a:t>
            </a:r>
            <a:r>
              <a:rPr lang="en-US" sz="1050">
                <a:solidFill>
                  <a:srgbClr val="292934"/>
                </a:solidFill>
                <a:latin typeface="+mj-lt"/>
              </a:rPr>
              <a:t> – MA091 spiked up to 27’ but not still below the spillway and draining. Reservoir 61 at spillway but coming down.</a:t>
            </a:r>
            <a:endParaRPr lang="en-US" sz="1050">
              <a:solidFill>
                <a:srgbClr val="292934"/>
              </a:solidFill>
              <a:latin typeface="+mj-lt"/>
              <a:cs typeface="Arial"/>
            </a:endParaRPr>
          </a:p>
          <a:p>
            <a:pPr marL="171450" lvl="0" indent="-171450" eaLnBrk="1" fontAlgn="auto" hangingPunct="1">
              <a:spcBef>
                <a:spcPts val="0"/>
              </a:spcBef>
              <a:spcAft>
                <a:spcPts val="0"/>
              </a:spcAft>
              <a:buFont typeface="Arial" panose="020B0604020202020204" pitchFamily="34" charset="0"/>
              <a:buChar char="•"/>
            </a:pPr>
            <a:r>
              <a:rPr lang="en-US" sz="1050">
                <a:solidFill>
                  <a:srgbClr val="292934"/>
                </a:solidFill>
                <a:latin typeface="+mj-lt"/>
              </a:rPr>
              <a:t>Oahu and Kauai reservoirs water levels are ok, and not spilling. Wahiawa (Oahu) is flowing about ½ a foot through the spillway. No concerns at the moment.</a:t>
            </a:r>
            <a:r>
              <a:rPr lang="en-US" sz="1050">
                <a:solidFill>
                  <a:srgbClr val="0070C0"/>
                </a:solidFill>
                <a:latin typeface="+mj-lt"/>
              </a:rPr>
              <a:t> </a:t>
            </a:r>
            <a:endParaRPr lang="en-US" sz="1050">
              <a:solidFill>
                <a:srgbClr val="0070C0"/>
              </a:solidFill>
              <a:latin typeface="+mj-lt"/>
              <a:cs typeface="Arial"/>
            </a:endParaRPr>
          </a:p>
        </p:txBody>
      </p:sp>
    </p:spTree>
    <p:extLst>
      <p:ext uri="{BB962C8B-B14F-4D97-AF65-F5344CB8AC3E}">
        <p14:creationId xmlns:p14="http://schemas.microsoft.com/office/powerpoint/2010/main" val="321477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33391B18-CF8C-4377-A8CB-D12494527AF4}"/>
              </a:ext>
            </a:extLst>
          </p:cNvPr>
          <p:cNvSpPr txBox="1">
            <a:spLocks/>
          </p:cNvSpPr>
          <p:nvPr/>
        </p:nvSpPr>
        <p:spPr>
          <a:xfrm>
            <a:off x="10184005" y="6419088"/>
            <a:ext cx="358391"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4</a:t>
            </a:r>
          </a:p>
        </p:txBody>
      </p:sp>
      <p:sp>
        <p:nvSpPr>
          <p:cNvPr id="6" name="Title 1">
            <a:extLst>
              <a:ext uri="{FF2B5EF4-FFF2-40B4-BE49-F238E27FC236}">
                <a16:creationId xmlns:a16="http://schemas.microsoft.com/office/drawing/2014/main" id="{0D6970B0-3FFF-49F6-97B2-6DDD53C923D9}"/>
              </a:ext>
            </a:extLst>
          </p:cNvPr>
          <p:cNvSpPr txBox="1">
            <a:spLocks/>
          </p:cNvSpPr>
          <p:nvPr/>
        </p:nvSpPr>
        <p:spPr>
          <a:xfrm>
            <a:off x="988750" y="109728"/>
            <a:ext cx="9959975" cy="1050925"/>
          </a:xfrm>
          <a:prstGeom prst="rect">
            <a:avLst/>
          </a:prstGeom>
        </p:spPr>
        <p:txBody>
          <a:bodyPr/>
          <a:lstStyle>
            <a:lvl1pPr algn="l" rtl="0" eaLnBrk="0" fontAlgn="base" hangingPunct="0">
              <a:spcBef>
                <a:spcPct val="0"/>
              </a:spcBef>
              <a:spcAft>
                <a:spcPct val="0"/>
              </a:spcAft>
              <a:defRPr sz="4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algn="ctr"/>
            <a:r>
              <a:rPr lang="en-US" altLang="en-US" kern="0"/>
              <a:t>PA Damage Assessments (as of 3/13/21)</a:t>
            </a:r>
          </a:p>
        </p:txBody>
      </p:sp>
      <p:pic>
        <p:nvPicPr>
          <p:cNvPr id="7" name="Picture 6">
            <a:extLst>
              <a:ext uri="{FF2B5EF4-FFF2-40B4-BE49-F238E27FC236}">
                <a16:creationId xmlns:a16="http://schemas.microsoft.com/office/drawing/2014/main" id="{30C79A88-DECA-490F-B21A-02A05796C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pic>
        <p:nvPicPr>
          <p:cNvPr id="8" name="Picture 7">
            <a:extLst>
              <a:ext uri="{FF2B5EF4-FFF2-40B4-BE49-F238E27FC236}">
                <a16:creationId xmlns:a16="http://schemas.microsoft.com/office/drawing/2014/main" id="{B0E52075-92F0-4EB0-ACBF-59F42BFCF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89" y="5008398"/>
            <a:ext cx="965300" cy="965300"/>
          </a:xfrm>
          <a:prstGeom prst="rect">
            <a:avLst/>
          </a:prstGeom>
        </p:spPr>
      </p:pic>
      <p:sp>
        <p:nvSpPr>
          <p:cNvPr id="2" name="Date Placeholder 1">
            <a:extLst>
              <a:ext uri="{FF2B5EF4-FFF2-40B4-BE49-F238E27FC236}">
                <a16:creationId xmlns:a16="http://schemas.microsoft.com/office/drawing/2014/main" id="{41E4A37F-5677-4CA6-B9A4-F1BA25059F0A}"/>
              </a:ext>
            </a:extLst>
          </p:cNvPr>
          <p:cNvSpPr>
            <a:spLocks noGrp="1"/>
          </p:cNvSpPr>
          <p:nvPr>
            <p:ph type="dt" sz="half" idx="10"/>
          </p:nvPr>
        </p:nvSpPr>
        <p:spPr/>
        <p:txBody>
          <a:bodyPr/>
          <a:lstStyle/>
          <a:p>
            <a:r>
              <a:rPr lang="en-US" sz="1200">
                <a:solidFill>
                  <a:schemeClr val="bg1"/>
                </a:solidFill>
                <a:latin typeface="+mj-lt"/>
              </a:rPr>
              <a:t>3/14/2021</a:t>
            </a:r>
          </a:p>
        </p:txBody>
      </p:sp>
      <p:pic>
        <p:nvPicPr>
          <p:cNvPr id="5" name="Picture 4" descr="Graphical user interface, table&#10;&#10;Description automatically generated">
            <a:extLst>
              <a:ext uri="{FF2B5EF4-FFF2-40B4-BE49-F238E27FC236}">
                <a16:creationId xmlns:a16="http://schemas.microsoft.com/office/drawing/2014/main" id="{5EE2E44A-7975-4957-96F6-BF66B1E77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5480" y="820251"/>
            <a:ext cx="10174120" cy="5763429"/>
          </a:xfrm>
          <a:prstGeom prst="rect">
            <a:avLst/>
          </a:prstGeom>
        </p:spPr>
      </p:pic>
    </p:spTree>
    <p:extLst>
      <p:ext uri="{BB962C8B-B14F-4D97-AF65-F5344CB8AC3E}">
        <p14:creationId xmlns:p14="http://schemas.microsoft.com/office/powerpoint/2010/main" val="3660429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906584-83AA-4A3A-8059-D0F52A426F17}"/>
              </a:ext>
            </a:extLst>
          </p:cNvPr>
          <p:cNvSpPr txBox="1"/>
          <p:nvPr/>
        </p:nvSpPr>
        <p:spPr>
          <a:xfrm>
            <a:off x="2089355" y="3864990"/>
            <a:ext cx="3667281" cy="1815882"/>
          </a:xfrm>
          <a:prstGeom prst="rect">
            <a:avLst/>
          </a:prstGeom>
          <a:noFill/>
        </p:spPr>
        <p:txBody>
          <a:bodyPr wrap="square" rtlCol="0">
            <a:spAutoFit/>
          </a:bodyPr>
          <a:lstStyle/>
          <a:p>
            <a:r>
              <a:rPr lang="en-US" sz="1600" b="1">
                <a:solidFill>
                  <a:schemeClr val="bg1"/>
                </a:solidFill>
                <a:latin typeface="+mj-lt"/>
              </a:rPr>
              <a:t>County of Maui - </a:t>
            </a:r>
            <a:r>
              <a:rPr lang="en-US" sz="1600" b="1" err="1">
                <a:solidFill>
                  <a:schemeClr val="bg1"/>
                </a:solidFill>
                <a:latin typeface="+mj-lt"/>
              </a:rPr>
              <a:t>Kaupakalua</a:t>
            </a:r>
            <a:r>
              <a:rPr lang="en-US" sz="1600" b="1">
                <a:solidFill>
                  <a:schemeClr val="bg1"/>
                </a:solidFill>
                <a:latin typeface="+mj-lt"/>
              </a:rPr>
              <a:t> Reservoir</a:t>
            </a:r>
            <a:r>
              <a:rPr lang="en-US" sz="1600" b="1">
                <a:solidFill>
                  <a:srgbClr val="060000"/>
                </a:solidFill>
                <a:latin typeface="+mj-lt"/>
              </a:rPr>
              <a:t>. </a:t>
            </a:r>
            <a:r>
              <a:rPr lang="en-US" sz="1600">
                <a:solidFill>
                  <a:schemeClr val="bg1"/>
                </a:solidFill>
                <a:latin typeface="+mj-lt"/>
                <a:sym typeface="Wingdings" panose="05000000000000000000" pitchFamily="2" charset="2"/>
              </a:rPr>
              <a:t>Areas highlighted in yellow are populated and within 50 feet of the stream center line. If dam were to be fully compromised, these areas would suffer highest degree of damage/impact/destruction. </a:t>
            </a:r>
            <a:endParaRPr lang="en-US" sz="1600">
              <a:solidFill>
                <a:schemeClr val="bg1"/>
              </a:solidFill>
              <a:latin typeface="+mj-lt"/>
            </a:endParaRPr>
          </a:p>
        </p:txBody>
      </p:sp>
      <p:pic>
        <p:nvPicPr>
          <p:cNvPr id="9" name="Picture 8">
            <a:extLst>
              <a:ext uri="{FF2B5EF4-FFF2-40B4-BE49-F238E27FC236}">
                <a16:creationId xmlns:a16="http://schemas.microsoft.com/office/drawing/2014/main" id="{068E69C9-E450-498E-BF2E-0D2A6B05CD5D}"/>
              </a:ext>
            </a:extLst>
          </p:cNvPr>
          <p:cNvPicPr/>
          <p:nvPr/>
        </p:nvPicPr>
        <p:blipFill>
          <a:blip r:embed="rId3"/>
          <a:stretch>
            <a:fillRect/>
          </a:stretch>
        </p:blipFill>
        <p:spPr>
          <a:xfrm>
            <a:off x="2089355" y="1428891"/>
            <a:ext cx="3517841" cy="2212373"/>
          </a:xfrm>
          <a:prstGeom prst="rect">
            <a:avLst/>
          </a:prstGeom>
        </p:spPr>
      </p:pic>
      <p:pic>
        <p:nvPicPr>
          <p:cNvPr id="10" name="Picture 9">
            <a:extLst>
              <a:ext uri="{FF2B5EF4-FFF2-40B4-BE49-F238E27FC236}">
                <a16:creationId xmlns:a16="http://schemas.microsoft.com/office/drawing/2014/main" id="{CBE16AC2-1769-4844-985A-073301BD3B83}"/>
              </a:ext>
            </a:extLst>
          </p:cNvPr>
          <p:cNvPicPr>
            <a:picLocks noChangeAspect="1"/>
          </p:cNvPicPr>
          <p:nvPr/>
        </p:nvPicPr>
        <p:blipFill>
          <a:blip r:embed="rId4"/>
          <a:stretch>
            <a:fillRect/>
          </a:stretch>
        </p:blipFill>
        <p:spPr>
          <a:xfrm>
            <a:off x="6697768" y="1428890"/>
            <a:ext cx="3404879" cy="2212372"/>
          </a:xfrm>
          <a:prstGeom prst="rect">
            <a:avLst/>
          </a:prstGeom>
        </p:spPr>
      </p:pic>
      <p:sp>
        <p:nvSpPr>
          <p:cNvPr id="2" name="Rectangle 1">
            <a:extLst>
              <a:ext uri="{FF2B5EF4-FFF2-40B4-BE49-F238E27FC236}">
                <a16:creationId xmlns:a16="http://schemas.microsoft.com/office/drawing/2014/main" id="{0F7818ED-C76A-4586-8889-3E52BAEA5A8C}"/>
              </a:ext>
            </a:extLst>
          </p:cNvPr>
          <p:cNvSpPr/>
          <p:nvPr/>
        </p:nvSpPr>
        <p:spPr>
          <a:xfrm>
            <a:off x="6765302" y="3864989"/>
            <a:ext cx="3337344" cy="1815882"/>
          </a:xfrm>
          <a:prstGeom prst="rect">
            <a:avLst/>
          </a:prstGeom>
        </p:spPr>
        <p:txBody>
          <a:bodyPr wrap="square">
            <a:spAutoFit/>
          </a:bodyPr>
          <a:lstStyle/>
          <a:p>
            <a:r>
              <a:rPr lang="en-US" sz="1600" b="1">
                <a:solidFill>
                  <a:schemeClr val="bg1"/>
                </a:solidFill>
                <a:latin typeface="+mj-lt"/>
              </a:rPr>
              <a:t>City &amp; County of Honolulu: </a:t>
            </a:r>
            <a:r>
              <a:rPr lang="en-US" sz="1600" b="1" err="1">
                <a:solidFill>
                  <a:schemeClr val="bg1"/>
                </a:solidFill>
                <a:latin typeface="+mj-lt"/>
              </a:rPr>
              <a:t>Opaeula</a:t>
            </a:r>
            <a:r>
              <a:rPr lang="en-US" sz="1600" b="1">
                <a:solidFill>
                  <a:schemeClr val="bg1"/>
                </a:solidFill>
                <a:latin typeface="+mj-lt"/>
              </a:rPr>
              <a:t> Reservoir</a:t>
            </a:r>
            <a:endParaRPr lang="en-US" sz="1600" b="1">
              <a:solidFill>
                <a:srgbClr val="060000"/>
              </a:solidFill>
              <a:latin typeface="+mj-lt"/>
            </a:endParaRPr>
          </a:p>
          <a:p>
            <a:r>
              <a:rPr lang="en-US" sz="1600">
                <a:solidFill>
                  <a:schemeClr val="bg1"/>
                </a:solidFill>
                <a:latin typeface="+mj-lt"/>
              </a:rPr>
              <a:t>Areas highlighted in white are populated and within 50 feet of the stream center line. Earlier flooding from </a:t>
            </a:r>
            <a:r>
              <a:rPr lang="en-US" sz="1600" err="1">
                <a:solidFill>
                  <a:schemeClr val="bg1"/>
                </a:solidFill>
                <a:latin typeface="+mj-lt"/>
              </a:rPr>
              <a:t>Opaeula</a:t>
            </a:r>
            <a:r>
              <a:rPr lang="en-US" sz="1600">
                <a:solidFill>
                  <a:schemeClr val="bg1"/>
                </a:solidFill>
                <a:latin typeface="+mj-lt"/>
              </a:rPr>
              <a:t> stream caused an evacuation of Haleiwa Town.</a:t>
            </a:r>
          </a:p>
        </p:txBody>
      </p:sp>
      <p:pic>
        <p:nvPicPr>
          <p:cNvPr id="11" name="Picture 10">
            <a:extLst>
              <a:ext uri="{FF2B5EF4-FFF2-40B4-BE49-F238E27FC236}">
                <a16:creationId xmlns:a16="http://schemas.microsoft.com/office/drawing/2014/main" id="{ABE7D910-EBC0-4569-8BDE-DB4A799F3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pic>
        <p:nvPicPr>
          <p:cNvPr id="4" name="Picture 3">
            <a:extLst>
              <a:ext uri="{FF2B5EF4-FFF2-40B4-BE49-F238E27FC236}">
                <a16:creationId xmlns:a16="http://schemas.microsoft.com/office/drawing/2014/main" id="{E75B94AF-ECEA-4F49-A47C-661913D842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89" y="5008398"/>
            <a:ext cx="965300" cy="965300"/>
          </a:xfrm>
          <a:prstGeom prst="rect">
            <a:avLst/>
          </a:prstGeom>
        </p:spPr>
      </p:pic>
      <p:sp>
        <p:nvSpPr>
          <p:cNvPr id="12" name="Title 1">
            <a:extLst>
              <a:ext uri="{FF2B5EF4-FFF2-40B4-BE49-F238E27FC236}">
                <a16:creationId xmlns:a16="http://schemas.microsoft.com/office/drawing/2014/main" id="{09EEA599-1559-4459-A94B-91ADE5103A1B}"/>
              </a:ext>
            </a:extLst>
          </p:cNvPr>
          <p:cNvSpPr txBox="1">
            <a:spLocks/>
          </p:cNvSpPr>
          <p:nvPr/>
        </p:nvSpPr>
        <p:spPr>
          <a:xfrm>
            <a:off x="988750" y="109728"/>
            <a:ext cx="9959975" cy="1050925"/>
          </a:xfrm>
          <a:prstGeom prst="rect">
            <a:avLst/>
          </a:prstGeom>
        </p:spPr>
        <p:txBody>
          <a:bodyPr/>
          <a:lstStyle>
            <a:lvl1pPr algn="l" rtl="0" eaLnBrk="0" fontAlgn="base" hangingPunct="0">
              <a:spcBef>
                <a:spcPct val="0"/>
              </a:spcBef>
              <a:spcAft>
                <a:spcPct val="0"/>
              </a:spcAft>
              <a:defRPr sz="4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algn="ctr"/>
            <a:r>
              <a:rPr lang="en-US" altLang="en-US" kern="0"/>
              <a:t>County Impacts: Maui &amp; Honolulu</a:t>
            </a:r>
          </a:p>
        </p:txBody>
      </p:sp>
      <p:sp>
        <p:nvSpPr>
          <p:cNvPr id="3" name="Date Placeholder 2">
            <a:extLst>
              <a:ext uri="{FF2B5EF4-FFF2-40B4-BE49-F238E27FC236}">
                <a16:creationId xmlns:a16="http://schemas.microsoft.com/office/drawing/2014/main" id="{960D3662-744F-49B9-B5FE-6C4025F8AD38}"/>
              </a:ext>
            </a:extLst>
          </p:cNvPr>
          <p:cNvSpPr>
            <a:spLocks noGrp="1"/>
          </p:cNvSpPr>
          <p:nvPr>
            <p:ph type="dt" sz="half" idx="10"/>
          </p:nvPr>
        </p:nvSpPr>
        <p:spPr/>
        <p:txBody>
          <a:bodyPr/>
          <a:lstStyle/>
          <a:p>
            <a:endParaRPr lang="en-US" sz="1200">
              <a:solidFill>
                <a:schemeClr val="bg1"/>
              </a:solidFill>
              <a:latin typeface="+mj-lt"/>
            </a:endParaRPr>
          </a:p>
        </p:txBody>
      </p:sp>
      <p:sp>
        <p:nvSpPr>
          <p:cNvPr id="13" name="Rectangle 12">
            <a:extLst>
              <a:ext uri="{FF2B5EF4-FFF2-40B4-BE49-F238E27FC236}">
                <a16:creationId xmlns:a16="http://schemas.microsoft.com/office/drawing/2014/main" id="{18F03B63-9086-4278-AF2D-208F0F69A353}"/>
              </a:ext>
            </a:extLst>
          </p:cNvPr>
          <p:cNvSpPr/>
          <p:nvPr/>
        </p:nvSpPr>
        <p:spPr>
          <a:xfrm>
            <a:off x="-74630" y="0"/>
            <a:ext cx="865943" cy="276999"/>
          </a:xfrm>
          <a:prstGeom prst="rect">
            <a:avLst/>
          </a:prstGeom>
        </p:spPr>
        <p:txBody>
          <a:bodyPr wrap="none">
            <a:spAutoFit/>
          </a:bodyPr>
          <a:lstStyle/>
          <a:p>
            <a:r>
              <a:rPr lang="en-US" sz="1200">
                <a:solidFill>
                  <a:schemeClr val="bg1"/>
                </a:solidFill>
              </a:rPr>
              <a:t>3/13/2021</a:t>
            </a:r>
            <a:endParaRPr lang="en-US"/>
          </a:p>
        </p:txBody>
      </p:sp>
    </p:spTree>
    <p:extLst>
      <p:ext uri="{BB962C8B-B14F-4D97-AF65-F5344CB8AC3E}">
        <p14:creationId xmlns:p14="http://schemas.microsoft.com/office/powerpoint/2010/main" val="3924864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1A42D3DD-4E3F-4458-8016-6E4F3C231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117" y="957067"/>
            <a:ext cx="5713243" cy="4544122"/>
          </a:xfrm>
          <a:prstGeom prst="rect">
            <a:avLst/>
          </a:prstGeom>
        </p:spPr>
      </p:pic>
      <p:sp>
        <p:nvSpPr>
          <p:cNvPr id="11" name="TextBox 10">
            <a:extLst>
              <a:ext uri="{FF2B5EF4-FFF2-40B4-BE49-F238E27FC236}">
                <a16:creationId xmlns:a16="http://schemas.microsoft.com/office/drawing/2014/main" id="{1008FEDA-31AA-476F-AB6B-4A985C3B8EDE}"/>
              </a:ext>
            </a:extLst>
          </p:cNvPr>
          <p:cNvSpPr txBox="1"/>
          <p:nvPr/>
        </p:nvSpPr>
        <p:spPr>
          <a:xfrm>
            <a:off x="2895600" y="5629573"/>
            <a:ext cx="7079530" cy="954107"/>
          </a:xfrm>
          <a:prstGeom prst="rect">
            <a:avLst/>
          </a:prstGeom>
          <a:noFill/>
        </p:spPr>
        <p:txBody>
          <a:bodyPr wrap="square" rtlCol="0">
            <a:spAutoFit/>
          </a:bodyPr>
          <a:lstStyle/>
          <a:p>
            <a:r>
              <a:rPr lang="en-US" sz="1400" err="1">
                <a:solidFill>
                  <a:schemeClr val="bg1"/>
                </a:solidFill>
                <a:latin typeface="+mj-lt"/>
              </a:rPr>
              <a:t>Mauka</a:t>
            </a:r>
            <a:r>
              <a:rPr lang="en-US" sz="1400">
                <a:solidFill>
                  <a:schemeClr val="bg1"/>
                </a:solidFill>
                <a:latin typeface="+mj-lt"/>
              </a:rPr>
              <a:t> Reservoir Dam. </a:t>
            </a:r>
            <a:r>
              <a:rPr lang="en-US" sz="1400" b="1">
                <a:solidFill>
                  <a:schemeClr val="bg1"/>
                </a:solidFill>
                <a:latin typeface="+mj-lt"/>
              </a:rPr>
              <a:t>Yellow box is area of interest/observation. </a:t>
            </a:r>
          </a:p>
          <a:p>
            <a:r>
              <a:rPr lang="en-US" sz="1400">
                <a:solidFill>
                  <a:schemeClr val="bg1"/>
                </a:solidFill>
                <a:latin typeface="+mj-lt"/>
              </a:rPr>
              <a:t>Currently no issues with the dam, however there is water in the spill-way. Water in spill-way is a concern as this has caused flooding in the in the subdivision crossroad in the past. Dam Safety and KEMA are monitoring closely.  </a:t>
            </a:r>
          </a:p>
        </p:txBody>
      </p:sp>
      <p:sp>
        <p:nvSpPr>
          <p:cNvPr id="7" name="Slide Number Placeholder 1">
            <a:extLst>
              <a:ext uri="{FF2B5EF4-FFF2-40B4-BE49-F238E27FC236}">
                <a16:creationId xmlns:a16="http://schemas.microsoft.com/office/drawing/2014/main" id="{F3E39CE3-ECBE-400F-ACAF-FED79A6C81DA}"/>
              </a:ext>
            </a:extLst>
          </p:cNvPr>
          <p:cNvSpPr txBox="1">
            <a:spLocks/>
          </p:cNvSpPr>
          <p:nvPr/>
        </p:nvSpPr>
        <p:spPr>
          <a:xfrm>
            <a:off x="10184005" y="6419088"/>
            <a:ext cx="358391" cy="329184"/>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3</a:t>
            </a:r>
          </a:p>
        </p:txBody>
      </p:sp>
      <p:pic>
        <p:nvPicPr>
          <p:cNvPr id="8" name="Picture 7">
            <a:extLst>
              <a:ext uri="{FF2B5EF4-FFF2-40B4-BE49-F238E27FC236}">
                <a16:creationId xmlns:a16="http://schemas.microsoft.com/office/drawing/2014/main" id="{76AC20D1-9B22-4C53-BCD3-6BEB574E12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pic>
        <p:nvPicPr>
          <p:cNvPr id="9" name="Picture 8">
            <a:extLst>
              <a:ext uri="{FF2B5EF4-FFF2-40B4-BE49-F238E27FC236}">
                <a16:creationId xmlns:a16="http://schemas.microsoft.com/office/drawing/2014/main" id="{29808470-D034-4A90-A811-4F1A8576DA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89" y="5008398"/>
            <a:ext cx="965300" cy="965300"/>
          </a:xfrm>
          <a:prstGeom prst="rect">
            <a:avLst/>
          </a:prstGeom>
        </p:spPr>
      </p:pic>
      <p:sp>
        <p:nvSpPr>
          <p:cNvPr id="10" name="Title 1">
            <a:extLst>
              <a:ext uri="{FF2B5EF4-FFF2-40B4-BE49-F238E27FC236}">
                <a16:creationId xmlns:a16="http://schemas.microsoft.com/office/drawing/2014/main" id="{B11F3C33-28B9-40E8-95F4-FC667D4B7A19}"/>
              </a:ext>
            </a:extLst>
          </p:cNvPr>
          <p:cNvSpPr txBox="1">
            <a:spLocks/>
          </p:cNvSpPr>
          <p:nvPr/>
        </p:nvSpPr>
        <p:spPr>
          <a:xfrm>
            <a:off x="988750" y="109728"/>
            <a:ext cx="9959975" cy="1050925"/>
          </a:xfrm>
          <a:prstGeom prst="rect">
            <a:avLst/>
          </a:prstGeom>
        </p:spPr>
        <p:txBody>
          <a:bodyPr/>
          <a:lstStyle>
            <a:lvl1pPr algn="l" rtl="0" eaLnBrk="0" fontAlgn="base" hangingPunct="0">
              <a:spcBef>
                <a:spcPct val="0"/>
              </a:spcBef>
              <a:spcAft>
                <a:spcPct val="0"/>
              </a:spcAft>
              <a:defRPr sz="4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algn="ctr"/>
            <a:r>
              <a:rPr lang="en-US" altLang="en-US" kern="0"/>
              <a:t>County Impacts: Kauai</a:t>
            </a:r>
          </a:p>
        </p:txBody>
      </p:sp>
      <p:sp>
        <p:nvSpPr>
          <p:cNvPr id="2" name="Date Placeholder 1">
            <a:extLst>
              <a:ext uri="{FF2B5EF4-FFF2-40B4-BE49-F238E27FC236}">
                <a16:creationId xmlns:a16="http://schemas.microsoft.com/office/drawing/2014/main" id="{5B3013A0-5F1F-468E-AB10-9DE469140AD2}"/>
              </a:ext>
            </a:extLst>
          </p:cNvPr>
          <p:cNvSpPr>
            <a:spLocks noGrp="1"/>
          </p:cNvSpPr>
          <p:nvPr>
            <p:ph type="dt" sz="half" idx="10"/>
          </p:nvPr>
        </p:nvSpPr>
        <p:spPr/>
        <p:txBody>
          <a:bodyPr/>
          <a:lstStyle/>
          <a:p>
            <a:fld id="{F4B448DC-5DC4-4409-BF0C-68D7DE7EEAC8}" type="datetime1">
              <a:rPr lang="en-US" sz="1200" smtClean="0">
                <a:solidFill>
                  <a:schemeClr val="bg1"/>
                </a:solidFill>
                <a:latin typeface="+mj-lt"/>
              </a:rPr>
              <a:t>3/15/2021</a:t>
            </a:fld>
            <a:endParaRPr lang="en-US" sz="1200">
              <a:solidFill>
                <a:schemeClr val="bg1"/>
              </a:solidFill>
              <a:latin typeface="+mj-lt"/>
            </a:endParaRPr>
          </a:p>
        </p:txBody>
      </p:sp>
    </p:spTree>
    <p:extLst>
      <p:ext uri="{BB962C8B-B14F-4D97-AF65-F5344CB8AC3E}">
        <p14:creationId xmlns:p14="http://schemas.microsoft.com/office/powerpoint/2010/main" val="4001833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B346F-F5A6-4354-91A0-013B0888E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868298" cy="868298"/>
          </a:xfrm>
          <a:prstGeom prst="rect">
            <a:avLst/>
          </a:prstGeom>
        </p:spPr>
      </p:pic>
      <p:sp>
        <p:nvSpPr>
          <p:cNvPr id="4" name="Oval 3">
            <a:extLst>
              <a:ext uri="{FF2B5EF4-FFF2-40B4-BE49-F238E27FC236}">
                <a16:creationId xmlns:a16="http://schemas.microsoft.com/office/drawing/2014/main" id="{F6367F02-EDC2-4A29-9CBE-AD3E0B25529A}"/>
              </a:ext>
            </a:extLst>
          </p:cNvPr>
          <p:cNvSpPr/>
          <p:nvPr/>
        </p:nvSpPr>
        <p:spPr bwMode="auto">
          <a:xfrm>
            <a:off x="91249" y="5943600"/>
            <a:ext cx="990600" cy="86829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aphicFrame>
        <p:nvGraphicFramePr>
          <p:cNvPr id="7" name="Table 6">
            <a:extLst>
              <a:ext uri="{FF2B5EF4-FFF2-40B4-BE49-F238E27FC236}">
                <a16:creationId xmlns:a16="http://schemas.microsoft.com/office/drawing/2014/main" id="{D8AC33DA-540E-41C0-84D1-AB470E0FBCA9}"/>
              </a:ext>
            </a:extLst>
          </p:cNvPr>
          <p:cNvGraphicFramePr>
            <a:graphicFrameLocks noGrp="1"/>
          </p:cNvGraphicFramePr>
          <p:nvPr>
            <p:extLst>
              <p:ext uri="{D42A27DB-BD31-4B8C-83A1-F6EECF244321}">
                <p14:modId xmlns:p14="http://schemas.microsoft.com/office/powerpoint/2010/main" val="1982469051"/>
              </p:ext>
            </p:extLst>
          </p:nvPr>
        </p:nvGraphicFramePr>
        <p:xfrm>
          <a:off x="1595535" y="373224"/>
          <a:ext cx="8669940" cy="2453211"/>
        </p:xfrm>
        <a:graphic>
          <a:graphicData uri="http://schemas.openxmlformats.org/drawingml/2006/table">
            <a:tbl>
              <a:tblPr firstRow="1" bandRow="1"/>
              <a:tblGrid>
                <a:gridCol w="1529115">
                  <a:extLst>
                    <a:ext uri="{9D8B030D-6E8A-4147-A177-3AD203B41FA5}">
                      <a16:colId xmlns:a16="http://schemas.microsoft.com/office/drawing/2014/main" val="20000"/>
                    </a:ext>
                  </a:extLst>
                </a:gridCol>
                <a:gridCol w="2139903">
                  <a:extLst>
                    <a:ext uri="{9D8B030D-6E8A-4147-A177-3AD203B41FA5}">
                      <a16:colId xmlns:a16="http://schemas.microsoft.com/office/drawing/2014/main" val="20001"/>
                    </a:ext>
                  </a:extLst>
                </a:gridCol>
                <a:gridCol w="2234912">
                  <a:extLst>
                    <a:ext uri="{9D8B030D-6E8A-4147-A177-3AD203B41FA5}">
                      <a16:colId xmlns:a16="http://schemas.microsoft.com/office/drawing/2014/main" val="20002"/>
                    </a:ext>
                  </a:extLst>
                </a:gridCol>
                <a:gridCol w="2766010">
                  <a:extLst>
                    <a:ext uri="{9D8B030D-6E8A-4147-A177-3AD203B41FA5}">
                      <a16:colId xmlns:a16="http://schemas.microsoft.com/office/drawing/2014/main" val="20005"/>
                    </a:ext>
                  </a:extLst>
                </a:gridCol>
              </a:tblGrid>
              <a:tr h="438464">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a:solidFill>
                            <a:srgbClr val="FFFF00"/>
                          </a:solidFill>
                          <a:latin typeface="Cambria" panose="02040503050406030204" pitchFamily="18" charset="0"/>
                          <a:ea typeface="Cambria" panose="02040503050406030204" pitchFamily="18" charset="0"/>
                        </a:rPr>
                        <a:t>WEEKLY FORECAST</a:t>
                      </a:r>
                    </a:p>
                  </a:txBody>
                  <a:tcPr marT="45719" marB="45719">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292934"/>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45789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1">
                          <a:solidFill>
                            <a:srgbClr val="060000"/>
                          </a:solidFill>
                        </a:rPr>
                        <a:t>March</a:t>
                      </a:r>
                    </a:p>
                  </a:txBody>
                  <a:tcPr marT="45719" marB="45719">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29293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1">
                          <a:solidFill>
                            <a:srgbClr val="060000"/>
                          </a:solidFill>
                        </a:rPr>
                        <a:t>Tuesday 9</a:t>
                      </a:r>
                      <a:r>
                        <a:rPr lang="en-US" sz="1200" b="1" baseline="30000">
                          <a:solidFill>
                            <a:srgbClr val="060000"/>
                          </a:solidFill>
                        </a:rPr>
                        <a:t>th</a:t>
                      </a:r>
                      <a:endParaRPr lang="en-US" sz="1200" b="1">
                        <a:solidFill>
                          <a:srgbClr val="060000"/>
                        </a:solidFill>
                      </a:endParaRPr>
                    </a:p>
                  </a:txBody>
                  <a:tcPr marT="45719" marB="45719" anchor="ctr">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29293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1">
                          <a:solidFill>
                            <a:srgbClr val="060000"/>
                          </a:solidFill>
                        </a:rPr>
                        <a:t>Wednesday 10</a:t>
                      </a:r>
                      <a:r>
                        <a:rPr lang="en-US" sz="1200" b="1" baseline="30000">
                          <a:solidFill>
                            <a:srgbClr val="060000"/>
                          </a:solidFill>
                        </a:rPr>
                        <a:t>th</a:t>
                      </a:r>
                      <a:r>
                        <a:rPr lang="en-US" sz="1200" b="1">
                          <a:solidFill>
                            <a:srgbClr val="060000"/>
                          </a:solidFill>
                        </a:rPr>
                        <a:t>  – Friday 12</a:t>
                      </a:r>
                      <a:r>
                        <a:rPr lang="en-US" sz="1200" b="1" baseline="30000">
                          <a:solidFill>
                            <a:srgbClr val="060000"/>
                          </a:solidFill>
                        </a:rPr>
                        <a:t>th</a:t>
                      </a:r>
                      <a:r>
                        <a:rPr lang="en-US" sz="1200" b="1">
                          <a:solidFill>
                            <a:srgbClr val="060000"/>
                          </a:solidFill>
                        </a:rPr>
                        <a:t> </a:t>
                      </a:r>
                      <a:r>
                        <a:rPr lang="en-US" sz="1050" b="1" baseline="0">
                          <a:solidFill>
                            <a:srgbClr val="060000"/>
                          </a:solidFill>
                        </a:rPr>
                        <a:t>  </a:t>
                      </a:r>
                      <a:endParaRPr lang="en-US" sz="1200" b="1" baseline="0">
                        <a:solidFill>
                          <a:srgbClr val="060000"/>
                        </a:solidFill>
                      </a:endParaRPr>
                    </a:p>
                  </a:txBody>
                  <a:tcPr marT="45719" marB="45719" anchor="ctr">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29293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1">
                          <a:solidFill>
                            <a:srgbClr val="060000"/>
                          </a:solidFill>
                        </a:rPr>
                        <a:t>Saturday 13</a:t>
                      </a:r>
                      <a:r>
                        <a:rPr lang="en-US" sz="1200" b="1" baseline="30000">
                          <a:solidFill>
                            <a:srgbClr val="060000"/>
                          </a:solidFill>
                        </a:rPr>
                        <a:t>th</a:t>
                      </a:r>
                      <a:r>
                        <a:rPr lang="en-US" sz="1200" b="1">
                          <a:solidFill>
                            <a:srgbClr val="060000"/>
                          </a:solidFill>
                        </a:rPr>
                        <a:t> </a:t>
                      </a:r>
                    </a:p>
                  </a:txBody>
                  <a:tcPr marT="45719" marB="45719" anchor="ctr">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292934">
                        <a:tint val="40000"/>
                      </a:srgbClr>
                    </a:solidFill>
                  </a:tcPr>
                </a:tc>
                <a:extLst>
                  <a:ext uri="{0D108BD9-81ED-4DB2-BD59-A6C34878D82A}">
                    <a16:rowId xmlns:a16="http://schemas.microsoft.com/office/drawing/2014/main" val="10001"/>
                  </a:ext>
                </a:extLst>
              </a:tr>
              <a:tr h="15568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400" b="1">
                          <a:solidFill>
                            <a:srgbClr val="060000"/>
                          </a:solidFill>
                          <a:latin typeface="Arial" panose="020B0604020202020204" pitchFamily="34" charset="0"/>
                          <a:cs typeface="Arial" panose="020B0604020202020204" pitchFamily="34" charset="0"/>
                        </a:rPr>
                        <a:t>State of Hawaii</a:t>
                      </a:r>
                    </a:p>
                  </a:txBody>
                  <a:tcPr marT="45719" marB="45719" anchor="ctr">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a:solidFill>
                            <a:srgbClr val="060000"/>
                          </a:solidFill>
                          <a:latin typeface="Calibri" panose="020F0502020204030204" pitchFamily="34" charset="0"/>
                          <a:ea typeface="+mn-ea"/>
                          <a:cs typeface="Calibri" panose="020F0502020204030204" pitchFamily="34" charset="0"/>
                        </a:rPr>
                        <a:t>Mostly cloudy. Frequent showers windward. Showers likely leeward. Slight chance of thunderstorms. </a:t>
                      </a:r>
                      <a:r>
                        <a:rPr lang="en-US" sz="1200" b="1" kern="1200">
                          <a:solidFill>
                            <a:srgbClr val="060000"/>
                          </a:solidFill>
                          <a:latin typeface="Calibri" panose="020F0502020204030204" pitchFamily="34" charset="0"/>
                          <a:ea typeface="+mn-ea"/>
                          <a:cs typeface="Calibri" panose="020F0502020204030204" pitchFamily="34" charset="0"/>
                        </a:rPr>
                        <a:t>Locally heavy rainfall possible.</a:t>
                      </a:r>
                      <a:r>
                        <a:rPr lang="en-US" sz="1200" b="0" kern="1200">
                          <a:solidFill>
                            <a:srgbClr val="060000"/>
                          </a:solidFill>
                          <a:latin typeface="Calibri" panose="020F0502020204030204" pitchFamily="34" charset="0"/>
                          <a:ea typeface="+mn-ea"/>
                          <a:cs typeface="Calibri" panose="020F0502020204030204" pitchFamily="34" charset="0"/>
                        </a:rPr>
                        <a:t> Lows 65 to 70. Southeast winds 10 to 15 mph.</a:t>
                      </a:r>
                    </a:p>
                  </a:txBody>
                  <a:tcPr marT="45719" marB="45719" anchor="ctr">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a:solidFill>
                            <a:srgbClr val="060000"/>
                          </a:solidFill>
                          <a:latin typeface="Calibri" panose="020F0502020204030204" pitchFamily="34" charset="0"/>
                          <a:ea typeface="+mn-ea"/>
                          <a:cs typeface="Calibri" panose="020F0502020204030204" pitchFamily="34" charset="0"/>
                        </a:rPr>
                        <a:t>Mostly cloudy with scattered to numerous showers. </a:t>
                      </a:r>
                      <a:r>
                        <a:rPr lang="en-US" sz="1200" b="1" kern="1200">
                          <a:solidFill>
                            <a:srgbClr val="060000"/>
                          </a:solidFill>
                          <a:latin typeface="Calibri" panose="020F0502020204030204" pitchFamily="34" charset="0"/>
                          <a:ea typeface="+mn-ea"/>
                          <a:cs typeface="Calibri" panose="020F0502020204030204" pitchFamily="34" charset="0"/>
                        </a:rPr>
                        <a:t>Slight chance of thunderstorms on Wednesday.</a:t>
                      </a:r>
                      <a:r>
                        <a:rPr lang="en-US" sz="1200" b="0" kern="1200">
                          <a:solidFill>
                            <a:srgbClr val="060000"/>
                          </a:solidFill>
                          <a:latin typeface="Calibri" panose="020F0502020204030204" pitchFamily="34" charset="0"/>
                          <a:ea typeface="+mn-ea"/>
                          <a:cs typeface="Calibri" panose="020F0502020204030204" pitchFamily="34" charset="0"/>
                        </a:rPr>
                        <a:t> Highs 78 to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a:solidFill>
                            <a:srgbClr val="060000"/>
                          </a:solidFill>
                          <a:latin typeface="Calibri" panose="020F0502020204030204" pitchFamily="34" charset="0"/>
                          <a:ea typeface="+mn-ea"/>
                          <a:cs typeface="Calibri" panose="020F0502020204030204" pitchFamily="34" charset="0"/>
                        </a:rPr>
                        <a:t>83. Lows 64 to 69. Southeast to south winds 5 to 15 mph. Becoming variable 5 to 15 mph Friday.</a:t>
                      </a:r>
                      <a:endParaRPr lang="en-US" sz="1200" b="1" kern="1200">
                        <a:solidFill>
                          <a:srgbClr val="060000"/>
                        </a:solidFill>
                        <a:latin typeface="Calibri" panose="020F0502020204030204" pitchFamily="34" charset="0"/>
                        <a:ea typeface="+mn-ea"/>
                        <a:cs typeface="Calibri" panose="020F0502020204030204" pitchFamily="34" charset="0"/>
                      </a:endParaRPr>
                    </a:p>
                  </a:txBody>
                  <a:tcPr marT="45719" marB="45719" anchor="ctr">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kern="1200">
                          <a:solidFill>
                            <a:srgbClr val="060000"/>
                          </a:solidFill>
                          <a:effectLst/>
                          <a:latin typeface="Calibri" panose="020F0502020204030204" pitchFamily="34" charset="0"/>
                          <a:ea typeface="+mn-ea"/>
                          <a:cs typeface="Calibri" panose="020F0502020204030204" pitchFamily="34" charset="0"/>
                        </a:rPr>
                        <a:t>Partly cloudy. Cooler and locally windy. Scattered showers windward. Isolated showers leeward. Highs 77 to 82. Lows 63 to 68. Northeast winds 15 to 30 mph.</a:t>
                      </a:r>
                      <a:endParaRPr lang="en-US" sz="1200" b="0" kern="1200">
                        <a:solidFill>
                          <a:srgbClr val="060000"/>
                        </a:solidFill>
                        <a:latin typeface="Calibri" panose="020F0502020204030204" pitchFamily="34" charset="0"/>
                        <a:ea typeface="+mn-ea"/>
                        <a:cs typeface="Calibri" panose="020F0502020204030204" pitchFamily="34" charset="0"/>
                      </a:endParaRPr>
                    </a:p>
                  </a:txBody>
                  <a:tcPr marT="45719" marB="45719" anchor="ctr">
                    <a:lnL w="12700" cap="flat" cmpd="sng" algn="ctr">
                      <a:solidFill>
                        <a:srgbClr val="292934"/>
                      </a:solidFill>
                      <a:prstDash val="solid"/>
                      <a:round/>
                      <a:headEnd type="none" w="med" len="med"/>
                      <a:tailEnd type="none" w="med" len="med"/>
                    </a:lnL>
                    <a:lnR w="12700" cap="flat" cmpd="sng" algn="ctr">
                      <a:solidFill>
                        <a:srgbClr val="292934"/>
                      </a:solidFill>
                      <a:prstDash val="solid"/>
                      <a:round/>
                      <a:headEnd type="none" w="med" len="med"/>
                      <a:tailEnd type="none" w="med" len="med"/>
                    </a:lnR>
                    <a:lnT w="12700" cap="flat" cmpd="sng" algn="ctr">
                      <a:solidFill>
                        <a:srgbClr val="292934"/>
                      </a:solidFill>
                      <a:prstDash val="solid"/>
                      <a:round/>
                      <a:headEnd type="none" w="med" len="med"/>
                      <a:tailEnd type="none" w="med" len="med"/>
                    </a:lnT>
                    <a:lnB w="12700" cap="flat" cmpd="sng" algn="ctr">
                      <a:solidFill>
                        <a:srgbClr val="292934"/>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E0EEDBA-AB51-4FB5-9A09-DD52D46117B9}"/>
              </a:ext>
            </a:extLst>
          </p:cNvPr>
          <p:cNvSpPr txBox="1"/>
          <p:nvPr/>
        </p:nvSpPr>
        <p:spPr>
          <a:xfrm>
            <a:off x="1762023" y="6227123"/>
            <a:ext cx="4955457" cy="584775"/>
          </a:xfrm>
          <a:prstGeom prst="rect">
            <a:avLst/>
          </a:prstGeom>
          <a:noFill/>
        </p:spPr>
        <p:txBody>
          <a:bodyPr wrap="square" rtlCol="0">
            <a:spAutoFit/>
          </a:bodyPr>
          <a:lstStyle/>
          <a:p>
            <a:pPr eaLnBrk="1" fontAlgn="auto" hangingPunct="1">
              <a:spcBef>
                <a:spcPts val="0"/>
              </a:spcBef>
              <a:spcAft>
                <a:spcPts val="0"/>
              </a:spcAft>
            </a:pPr>
            <a:r>
              <a:rPr lang="en-US" sz="1600" b="1">
                <a:solidFill>
                  <a:srgbClr val="FF0000"/>
                </a:solidFill>
                <a:latin typeface="Arial"/>
              </a:rPr>
              <a:t>Weather formation over state as of 12:30PM on 3/10/21 </a:t>
            </a:r>
            <a:r>
              <a:rPr lang="en-US" sz="1100" b="1">
                <a:solidFill>
                  <a:srgbClr val="FF0000"/>
                </a:solidFill>
                <a:latin typeface="Arial"/>
              </a:rPr>
              <a:t>(source: NWS)</a:t>
            </a:r>
          </a:p>
        </p:txBody>
      </p:sp>
      <p:sp>
        <p:nvSpPr>
          <p:cNvPr id="9" name="TextBox 8">
            <a:extLst>
              <a:ext uri="{FF2B5EF4-FFF2-40B4-BE49-F238E27FC236}">
                <a16:creationId xmlns:a16="http://schemas.microsoft.com/office/drawing/2014/main" id="{CB158C2C-E35E-4D8E-97F3-E82ADFD49D47}"/>
              </a:ext>
            </a:extLst>
          </p:cNvPr>
          <p:cNvSpPr txBox="1"/>
          <p:nvPr/>
        </p:nvSpPr>
        <p:spPr>
          <a:xfrm>
            <a:off x="7772400" y="2996165"/>
            <a:ext cx="2967774" cy="2800767"/>
          </a:xfrm>
          <a:prstGeom prst="rect">
            <a:avLst/>
          </a:prstGeom>
          <a:noFill/>
          <a:ln w="19050">
            <a:noFill/>
          </a:ln>
        </p:spPr>
        <p:txBody>
          <a:bodyPr wrap="square" rtlCol="0" anchor="ctr">
            <a:spAutoFit/>
          </a:bodyPr>
          <a:lstStyle/>
          <a:p>
            <a:pPr eaLnBrk="1" fontAlgn="auto" hangingPunct="1">
              <a:spcBef>
                <a:spcPts val="0"/>
              </a:spcBef>
              <a:spcAft>
                <a:spcPts val="0"/>
              </a:spcAft>
            </a:pPr>
            <a:r>
              <a:rPr lang="en-US" sz="1800" b="1">
                <a:solidFill>
                  <a:srgbClr val="292934"/>
                </a:solidFill>
                <a:cs typeface="Arial" panose="020B0604020202020204" pitchFamily="34" charset="0"/>
              </a:rPr>
              <a:t>Per National Weather Service (NWS): </a:t>
            </a:r>
          </a:p>
          <a:p>
            <a:pPr eaLnBrk="1" fontAlgn="auto" hangingPunct="1">
              <a:spcBef>
                <a:spcPts val="0"/>
              </a:spcBef>
              <a:spcAft>
                <a:spcPts val="0"/>
              </a:spcAft>
            </a:pPr>
            <a:r>
              <a:rPr lang="en-US" sz="1400">
                <a:solidFill>
                  <a:srgbClr val="292934"/>
                </a:solidFill>
                <a:latin typeface="Arial"/>
              </a:rPr>
              <a:t>An upper-level low will continue to bring showers and thunderstorms  to the region through Wednesday, with high pressure to the  northeast maintaining a trade wind flow. Some weakening in the  trade wind flow is expected into Friday. Trade winds will  strengthen from Friday into the weekend.</a:t>
            </a:r>
            <a:endParaRPr lang="en-US" sz="1400">
              <a:solidFill>
                <a:srgbClr val="292934"/>
              </a:solidFill>
              <a:cs typeface="Arial" panose="020B0604020202020204" pitchFamily="34" charset="0"/>
            </a:endParaRPr>
          </a:p>
        </p:txBody>
      </p:sp>
      <p:pic>
        <p:nvPicPr>
          <p:cNvPr id="10" name="Picture 9">
            <a:extLst>
              <a:ext uri="{FF2B5EF4-FFF2-40B4-BE49-F238E27FC236}">
                <a16:creationId xmlns:a16="http://schemas.microsoft.com/office/drawing/2014/main" id="{D1BA3AE6-63E3-4C8E-A9E5-25131C0BF933}"/>
              </a:ext>
            </a:extLst>
          </p:cNvPr>
          <p:cNvPicPr>
            <a:picLocks noChangeAspect="1"/>
          </p:cNvPicPr>
          <p:nvPr/>
        </p:nvPicPr>
        <p:blipFill rotWithShape="1">
          <a:blip r:embed="rId3"/>
          <a:srcRect l="5000" t="42355" r="5833" b="27064"/>
          <a:stretch/>
        </p:blipFill>
        <p:spPr>
          <a:xfrm>
            <a:off x="7397654" y="6079746"/>
            <a:ext cx="3188628" cy="596006"/>
          </a:xfrm>
          <a:prstGeom prst="rect">
            <a:avLst/>
          </a:prstGeom>
        </p:spPr>
      </p:pic>
      <p:pic>
        <p:nvPicPr>
          <p:cNvPr id="11" name="Picture 10" descr="Map&#10;&#10;Description automatically generated">
            <a:extLst>
              <a:ext uri="{FF2B5EF4-FFF2-40B4-BE49-F238E27FC236}">
                <a16:creationId xmlns:a16="http://schemas.microsoft.com/office/drawing/2014/main" id="{EA57119F-1585-46D8-9661-C74C5BAD9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415" y="3056907"/>
            <a:ext cx="5550862" cy="3061980"/>
          </a:xfrm>
          <a:prstGeom prst="rect">
            <a:avLst/>
          </a:prstGeom>
        </p:spPr>
      </p:pic>
      <p:pic>
        <p:nvPicPr>
          <p:cNvPr id="12" name="Picture 11">
            <a:extLst>
              <a:ext uri="{FF2B5EF4-FFF2-40B4-BE49-F238E27FC236}">
                <a16:creationId xmlns:a16="http://schemas.microsoft.com/office/drawing/2014/main" id="{C5C10962-83AB-4063-AA84-9B06F08BE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89" y="5008398"/>
            <a:ext cx="965300" cy="965300"/>
          </a:xfrm>
          <a:prstGeom prst="rect">
            <a:avLst/>
          </a:prstGeom>
        </p:spPr>
      </p:pic>
      <p:sp>
        <p:nvSpPr>
          <p:cNvPr id="2" name="Date Placeholder 1">
            <a:extLst>
              <a:ext uri="{FF2B5EF4-FFF2-40B4-BE49-F238E27FC236}">
                <a16:creationId xmlns:a16="http://schemas.microsoft.com/office/drawing/2014/main" id="{71DB937E-CDF8-4928-9C59-BDFA1CB57CAE}"/>
              </a:ext>
            </a:extLst>
          </p:cNvPr>
          <p:cNvSpPr>
            <a:spLocks noGrp="1"/>
          </p:cNvSpPr>
          <p:nvPr>
            <p:ph type="dt" sz="half" idx="10"/>
          </p:nvPr>
        </p:nvSpPr>
        <p:spPr/>
        <p:txBody>
          <a:bodyPr/>
          <a:lstStyle/>
          <a:p>
            <a:fld id="{E41ED786-37E4-4F8B-89CB-7D7D0BE31BC5}" type="datetime1">
              <a:rPr lang="en-US" smtClean="0"/>
              <a:t>3/15/2021</a:t>
            </a:fld>
            <a:endParaRPr lang="en-US"/>
          </a:p>
        </p:txBody>
      </p:sp>
    </p:spTree>
    <p:extLst>
      <p:ext uri="{BB962C8B-B14F-4D97-AF65-F5344CB8AC3E}">
        <p14:creationId xmlns:p14="http://schemas.microsoft.com/office/powerpoint/2010/main" val="1687554565"/>
      </p:ext>
    </p:extLst>
  </p:cSld>
  <p:clrMapOvr>
    <a:masterClrMapping/>
  </p:clrMapOvr>
</p:sld>
</file>

<file path=ppt/theme/theme1.xml><?xml version="1.0" encoding="utf-8"?>
<a:theme xmlns:a="http://schemas.openxmlformats.org/drawingml/2006/main" name="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103E6DF3675B45B022EBA4D9F8085E" ma:contentTypeVersion="8" ma:contentTypeDescription="Create a new document." ma:contentTypeScope="" ma:versionID="10f72c75a5bf15d88369bc643388288d">
  <xsd:schema xmlns:xsd="http://www.w3.org/2001/XMLSchema" xmlns:xs="http://www.w3.org/2001/XMLSchema" xmlns:p="http://schemas.microsoft.com/office/2006/metadata/properties" xmlns:ns2="dbff4feb-dc49-47c9-a08b-1b73a2ce2044" xmlns:ns3="f4b4c7e7-cd83-49bb-b522-610c3c2c7fce" targetNamespace="http://schemas.microsoft.com/office/2006/metadata/properties" ma:root="true" ma:fieldsID="d771b0da79ec6f5b8e7dfc1bf30a9f3c" ns2:_="" ns3:_="">
    <xsd:import namespace="dbff4feb-dc49-47c9-a08b-1b73a2ce2044"/>
    <xsd:import namespace="f4b4c7e7-cd83-49bb-b522-610c3c2c7f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ff4feb-dc49-47c9-a08b-1b73a2ce20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b4c7e7-cd83-49bb-b522-610c3c2c7fc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63EA4E-945C-4F5D-BA94-96D395BCB835}">
  <ds:schemaRefs>
    <ds:schemaRef ds:uri="http://schemas.microsoft.com/sharepoint/v3/contenttype/forms"/>
  </ds:schemaRefs>
</ds:datastoreItem>
</file>

<file path=customXml/itemProps2.xml><?xml version="1.0" encoding="utf-8"?>
<ds:datastoreItem xmlns:ds="http://schemas.openxmlformats.org/officeDocument/2006/customXml" ds:itemID="{33ED4C83-13E3-4C31-A408-3F4EA4638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ff4feb-dc49-47c9-a08b-1b73a2ce2044"/>
    <ds:schemaRef ds:uri="f4b4c7e7-cd83-49bb-b522-610c3c2c7f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6B0AAB-6174-4B72-BC6D-931924744EF5}">
  <ds:schemaRefs>
    <ds:schemaRef ds:uri="dbff4feb-dc49-47c9-a08b-1b73a2ce2044"/>
    <ds:schemaRef ds:uri="f4b4c7e7-cd83-49bb-b522-610c3c2c7f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1487</Words>
  <Application>Microsoft Office PowerPoint</Application>
  <PresentationFormat>Widescreen</PresentationFormat>
  <Paragraphs>176</Paragraphs>
  <Slides>15</Slides>
  <Notes>4</Notes>
  <HiddenSlides>7</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Cambria</vt:lpstr>
      <vt:lpstr>Times</vt:lpstr>
      <vt:lpstr>Times New Roman</vt:lpstr>
      <vt:lpstr>Wingdings</vt:lpstr>
      <vt:lpstr>DHS_Template_White</vt:lpstr>
      <vt:lpstr>Office Theme</vt:lpstr>
      <vt:lpstr>SEVERE WEATHER &amp; FLOODING EVENT </vt:lpstr>
      <vt:lpstr>UCG Meeting Agenda</vt:lpstr>
      <vt:lpstr>Opening Remarks</vt:lpstr>
      <vt:lpstr>Current Situation</vt:lpstr>
      <vt:lpstr>PowerPoint Presentation</vt:lpstr>
      <vt:lpstr>PowerPoint Presentation</vt:lpstr>
      <vt:lpstr>PowerPoint Presentation</vt:lpstr>
      <vt:lpstr>PowerPoint Presentation</vt:lpstr>
      <vt:lpstr>PowerPoint Presentation</vt:lpstr>
      <vt:lpstr>Operations</vt:lpstr>
      <vt:lpstr>PowerPoint Presentation</vt:lpstr>
      <vt:lpstr>Proposed Incident Priorities</vt:lpstr>
      <vt:lpstr>Incident-specific Objectives</vt:lpstr>
      <vt:lpstr>Operational  Rhythm</vt:lpstr>
      <vt:lpstr>Closing Comments</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- 42 pt Times New Roman, White</dc:title>
  <dc:creator>Joseph B. Adamoli</dc:creator>
  <cp:lastModifiedBy>St. John Payne, Jay K</cp:lastModifiedBy>
  <cp:revision>4</cp:revision>
  <cp:lastPrinted>2018-06-15T18:53:06Z</cp:lastPrinted>
  <dcterms:created xsi:type="dcterms:W3CDTF">2003-10-28T16:04:33Z</dcterms:created>
  <dcterms:modified xsi:type="dcterms:W3CDTF">2021-03-15T23:06:33Z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0x01010025103E6DF3675B45B022EBA4D9F8085E</vt:lpwstr>
  </property>
</Properties>
</file>