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653" r:id="rId5"/>
    <p:sldId id="654" r:id="rId6"/>
    <p:sldId id="655" r:id="rId7"/>
    <p:sldId id="671" r:id="rId8"/>
    <p:sldId id="656" r:id="rId9"/>
    <p:sldId id="657" r:id="rId10"/>
    <p:sldId id="658" r:id="rId11"/>
    <p:sldId id="659" r:id="rId12"/>
    <p:sldId id="660" r:id="rId13"/>
    <p:sldId id="661" r:id="rId14"/>
    <p:sldId id="662" r:id="rId15"/>
    <p:sldId id="684" r:id="rId16"/>
    <p:sldId id="663" r:id="rId17"/>
    <p:sldId id="664" r:id="rId18"/>
    <p:sldId id="680" r:id="rId19"/>
    <p:sldId id="682" r:id="rId20"/>
    <p:sldId id="667" r:id="rId21"/>
    <p:sldId id="672" r:id="rId22"/>
    <p:sldId id="668" r:id="rId23"/>
    <p:sldId id="669" r:id="rId24"/>
    <p:sldId id="670" r:id="rId25"/>
    <p:sldId id="673" r:id="rId26"/>
    <p:sldId id="674" r:id="rId27"/>
    <p:sldId id="678" r:id="rId28"/>
    <p:sldId id="679" r:id="rId29"/>
    <p:sldId id="675" r:id="rId30"/>
    <p:sldId id="676" r:id="rId31"/>
    <p:sldId id="685" r:id="rId32"/>
    <p:sldId id="687" r:id="rId33"/>
    <p:sldId id="686" r:id="rId34"/>
    <p:sldId id="67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33088-7540-450B-ABAC-B557C68DA5F3}" v="1" dt="2025-06-11T17:35:17.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3" d="100"/>
          <a:sy n="103" d="100"/>
        </p:scale>
        <p:origin x="18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6D9DC-140C-4F5F-B198-1962245EEDF8}" type="datetimeFigureOut">
              <a:rPr lang="en-US" smtClean="0"/>
              <a:t>6/12/2025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FFE9F-4523-45DF-9438-1D2ABC6A2BB8}" type="slidenum">
              <a:rPr lang="en-US" smtClean="0"/>
              <a:t>‹#›</a:t>
            </a:fld>
            <a:endParaRPr lang="en-US"/>
          </a:p>
        </p:txBody>
      </p:sp>
    </p:spTree>
    <p:extLst>
      <p:ext uri="{BB962C8B-B14F-4D97-AF65-F5344CB8AC3E}">
        <p14:creationId xmlns:p14="http://schemas.microsoft.com/office/powerpoint/2010/main" val="212378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UNCLASSIFIED</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01D4B2-D253-4EF0-BC63-139B6FE2EF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34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7"/>
          <p:cNvSpPr>
            <a:spLocks noGrp="1"/>
          </p:cNvSpPr>
          <p:nvPr>
            <p:ph type="sldNum" sz="quarter" idx="11"/>
          </p:nvPr>
        </p:nvSpPr>
        <p:spPr/>
        <p:txBody>
          <a:bodyPr/>
          <a:lstStyle/>
          <a:p>
            <a:pPr>
              <a:defRPr/>
            </a:pPr>
            <a:fld id="{6CAFBB32-F449-46B1-BFB7-2C972C762A90}" type="slidenum">
              <a:rPr lang="en-US" smtClean="0"/>
              <a:pPr>
                <a:defRPr/>
              </a:pPr>
              <a:t>‹#›</a:t>
            </a:fld>
            <a:endParaRPr lang="en-US" dirty="0"/>
          </a:p>
        </p:txBody>
      </p:sp>
      <p:sp>
        <p:nvSpPr>
          <p:cNvPr id="14" name="TextBox 13"/>
          <p:cNvSpPr txBox="1"/>
          <p:nvPr userDrawn="1"/>
        </p:nvSpPr>
        <p:spPr>
          <a:xfrm>
            <a:off x="2743200" y="6324600"/>
            <a:ext cx="3505200" cy="307777"/>
          </a:xfrm>
          <a:prstGeom prst="rect">
            <a:avLst/>
          </a:prstGeom>
          <a:noFill/>
        </p:spPr>
        <p:txBody>
          <a:bodyPr wrap="square" rtlCol="0">
            <a:spAutoFit/>
          </a:bodyPr>
          <a:lstStyle/>
          <a:p>
            <a:pPr algn="ctr"/>
            <a:r>
              <a:rPr lang="en-US" sz="1400" dirty="0">
                <a:solidFill>
                  <a:schemeClr val="accent4">
                    <a:lumMod val="75000"/>
                  </a:schemeClr>
                </a:solidFill>
              </a:rPr>
              <a:t>CUI</a:t>
            </a:r>
          </a:p>
        </p:txBody>
      </p:sp>
    </p:spTree>
    <p:extLst>
      <p:ext uri="{BB962C8B-B14F-4D97-AF65-F5344CB8AC3E}">
        <p14:creationId xmlns:p14="http://schemas.microsoft.com/office/powerpoint/2010/main" val="19473310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32084" y="0"/>
            <a:ext cx="6495065" cy="838200"/>
          </a:xfrm>
        </p:spPr>
        <p:txBody>
          <a:bodyPr>
            <a:normAutofit/>
          </a:bodyPr>
          <a:lstStyle>
            <a:lvl1pPr algn="r">
              <a:defRPr sz="3600">
                <a:effectLst>
                  <a:outerShdw blurRad="38100" dist="38100" dir="2700000" algn="tl">
                    <a:srgbClr val="000000">
                      <a:alpha val="43137"/>
                    </a:srgbClr>
                  </a:outerShdw>
                </a:effectLst>
              </a:defRPr>
            </a:lvl1pPr>
          </a:lstStyle>
          <a:p>
            <a:r>
              <a:rPr lang="en-US" dirty="0"/>
              <a:t>Click to edit Master title style</a:t>
            </a:r>
          </a:p>
        </p:txBody>
      </p:sp>
      <p:sp>
        <p:nvSpPr>
          <p:cNvPr id="9" name="TextBox 8"/>
          <p:cNvSpPr txBox="1"/>
          <p:nvPr userDrawn="1"/>
        </p:nvSpPr>
        <p:spPr>
          <a:xfrm>
            <a:off x="2667000" y="6324600"/>
            <a:ext cx="3505200" cy="307777"/>
          </a:xfrm>
          <a:prstGeom prst="rect">
            <a:avLst/>
          </a:prstGeom>
          <a:noFill/>
        </p:spPr>
        <p:txBody>
          <a:bodyPr wrap="square" rtlCol="0">
            <a:spAutoFit/>
          </a:bodyPr>
          <a:lstStyle/>
          <a:p>
            <a:pPr algn="ctr"/>
            <a:r>
              <a:rPr lang="en-US" sz="1400" dirty="0">
                <a:solidFill>
                  <a:schemeClr val="accent4">
                    <a:lumMod val="75000"/>
                  </a:schemeClr>
                </a:solidFill>
              </a:rPr>
              <a:t>CUI</a:t>
            </a:r>
          </a:p>
        </p:txBody>
      </p:sp>
    </p:spTree>
    <p:extLst>
      <p:ext uri="{BB962C8B-B14F-4D97-AF65-F5344CB8AC3E}">
        <p14:creationId xmlns:p14="http://schemas.microsoft.com/office/powerpoint/2010/main" val="290346590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8043" y="312736"/>
            <a:ext cx="7341705" cy="838200"/>
          </a:xfrm>
          <a:prstGeom prst="rect">
            <a:avLst/>
          </a:prstGeom>
        </p:spPr>
        <p:txBody>
          <a:bodyPr vert="horz" lIns="91440" tIns="45720" rIns="91440" bIns="45720" rtlCol="0" anchor="ctr">
            <a:normAutofit/>
          </a:bodyPr>
          <a:lstStyle/>
          <a:p>
            <a:r>
              <a:rPr lang="en-US" dirty="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mn-cs"/>
              </a:defRPr>
            </a:lvl1pPr>
          </a:lstStyle>
          <a:p>
            <a:pPr>
              <a:defRPr/>
            </a:pPr>
            <a:fld id="{6CAFBB32-F449-46B1-BFB7-2C972C762A90}" type="slidenum">
              <a:rPr lang="en-US"/>
              <a:pPr>
                <a:defRPr/>
              </a:pPr>
              <a:t>‹#›</a:t>
            </a:fld>
            <a:endParaRPr lang="en-US" dirty="0"/>
          </a:p>
        </p:txBody>
      </p:sp>
      <p:pic>
        <p:nvPicPr>
          <p:cNvPr id="3081" name="Picture 10" descr="ARNG-Clr-51109-sm.gif"/>
          <p:cNvPicPr>
            <a:picLocks noChangeAspect="1"/>
          </p:cNvPicPr>
          <p:nvPr userDrawn="1"/>
        </p:nvPicPr>
        <p:blipFill>
          <a:blip r:embed="rId4" cstate="print"/>
          <a:srcRect/>
          <a:stretch>
            <a:fillRect/>
          </a:stretch>
        </p:blipFill>
        <p:spPr bwMode="auto">
          <a:xfrm>
            <a:off x="7759148" y="288925"/>
            <a:ext cx="990600" cy="9906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8E1E92C9-11E3-9015-A494-07C87E4A6889}"/>
              </a:ext>
            </a:extLst>
          </p:cNvPr>
          <p:cNvPicPr>
            <a:picLocks noChangeAspect="1"/>
          </p:cNvPicPr>
          <p:nvPr userDrawn="1"/>
        </p:nvPicPr>
        <p:blipFill>
          <a:blip r:embed="rId5"/>
          <a:stretch>
            <a:fillRect/>
          </a:stretch>
        </p:blipFill>
        <p:spPr>
          <a:xfrm>
            <a:off x="0" y="-3659"/>
            <a:ext cx="1470991" cy="1470991"/>
          </a:xfrm>
          <a:prstGeom prst="rect">
            <a:avLst/>
          </a:prstGeom>
        </p:spPr>
      </p:pic>
    </p:spTree>
    <p:extLst>
      <p:ext uri="{BB962C8B-B14F-4D97-AF65-F5344CB8AC3E}">
        <p14:creationId xmlns:p14="http://schemas.microsoft.com/office/powerpoint/2010/main" val="2533908826"/>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fade thruBlk="1"/>
  </p:transition>
  <p:hf hdr="0"/>
  <p:txStyles>
    <p:titleStyle>
      <a:lvl1pPr algn="l" rtl="0" eaLnBrk="1" fontAlgn="base" hangingPunct="1">
        <a:spcBef>
          <a:spcPct val="0"/>
        </a:spcBef>
        <a:spcAft>
          <a:spcPct val="0"/>
        </a:spcAft>
        <a:defRPr sz="36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cs.signal.army.mil/UserMngmt/UserAgreement.asp" TargetMode="External"/><Relationship Id="rId2" Type="http://schemas.openxmlformats.org/officeDocument/2006/relationships/hyperlink" Target="https://cs.signal.army.mil/UserMngmt/CyberAwareness_2025/launch.asp" TargetMode="External"/><Relationship Id="rId1" Type="http://schemas.openxmlformats.org/officeDocument/2006/relationships/slideLayout" Target="../slideLayouts/slideLayout2.xml"/><Relationship Id="rId4" Type="http://schemas.openxmlformats.org/officeDocument/2006/relationships/hyperlink" Target="https://securityawareness.usalearning.gov/derivative/index.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mailto:eric.t.shimodoi.mil@army.mil" TargetMode="External"/><Relationship Id="rId3" Type="http://schemas.openxmlformats.org/officeDocument/2006/relationships/hyperlink" Target="mailto:stat.b.taripe.mil@army.mil" TargetMode="External"/><Relationship Id="rId7" Type="http://schemas.openxmlformats.org/officeDocument/2006/relationships/hyperlink" Target="mailto:lance.y.chinen.mil@army.mil"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mailto:natasha.a.lorenzo.mil@army.mil" TargetMode="External"/><Relationship Id="rId5" Type="http://schemas.openxmlformats.org/officeDocument/2006/relationships/hyperlink" Target="mailto:xiaolan.lin.mil@army.mil" TargetMode="External"/><Relationship Id="rId4" Type="http://schemas.openxmlformats.org/officeDocument/2006/relationships/hyperlink" Target="mailto:jordan.a.estacio.mil@army.mi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esmp.army.mil/"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tat.b.taripe.mil@army.mil"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mailto:xiaolan.lin.mil@army.mil" TargetMode="External"/><Relationship Id="rId4" Type="http://schemas.openxmlformats.org/officeDocument/2006/relationships/hyperlink" Target="mailto:jordan.a.estacio.mil@army.mi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xiaolan.lin.mil@army.mil" TargetMode="External"/><Relationship Id="rId2" Type="http://schemas.openxmlformats.org/officeDocument/2006/relationships/hyperlink" Target="mailto:jordan.a.estacio.mil@army.mil" TargetMode="External"/><Relationship Id="rId1" Type="http://schemas.openxmlformats.org/officeDocument/2006/relationships/slideLayout" Target="../slideLayouts/slideLayout2.xml"/><Relationship Id="rId6" Type="http://schemas.openxmlformats.org/officeDocument/2006/relationships/hyperlink" Target="mailto:vickie.e.kozel.mil@army.mil" TargetMode="External"/><Relationship Id="rId5" Type="http://schemas.openxmlformats.org/officeDocument/2006/relationships/hyperlink" Target="mailto:stat.b.taripe.mil@army.mil" TargetMode="External"/><Relationship Id="rId4" Type="http://schemas.openxmlformats.org/officeDocument/2006/relationships/hyperlink" Target="mailto:joseph.l.hosea.mil@army.mi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armyeitaas.sharepoint-mil.us/sites/NGHI-G-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ga.army.mil/identityiq/home.jsf"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F0A57F6E-C5E4-1E41-874C-5EC19592E2BD}"/>
              </a:ext>
            </a:extLst>
          </p:cNvPr>
          <p:cNvSpPr txBox="1">
            <a:spLocks noChangeArrowheads="1"/>
          </p:cNvSpPr>
          <p:nvPr/>
        </p:nvSpPr>
        <p:spPr bwMode="auto">
          <a:xfrm>
            <a:off x="2993859" y="3046400"/>
            <a:ext cx="6182971" cy="553998"/>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Arial" pitchFamily="34" charset="0"/>
              </a:rPr>
              <a:t>AVS Account Request</a:t>
            </a:r>
            <a:endParaRPr kumimoji="0" lang="en-US" sz="18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0" name="Rectangle 3">
            <a:extLst>
              <a:ext uri="{FF2B5EF4-FFF2-40B4-BE49-F238E27FC236}">
                <a16:creationId xmlns:a16="http://schemas.microsoft.com/office/drawing/2014/main" id="{FAD71668-BB6A-564F-8C92-1B9FAA99D5B7}"/>
              </a:ext>
            </a:extLst>
          </p:cNvPr>
          <p:cNvSpPr txBox="1">
            <a:spLocks/>
          </p:cNvSpPr>
          <p:nvPr/>
        </p:nvSpPr>
        <p:spPr bwMode="auto">
          <a:xfrm>
            <a:off x="3962400" y="5562600"/>
            <a:ext cx="48387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4328171" y="229178"/>
            <a:ext cx="582211" cy="341632"/>
          </a:xfrm>
          <a:prstGeom prst="rect">
            <a:avLst/>
          </a:prstGeom>
        </p:spPr>
        <p:txBody>
          <a:bodyPr wrap="none">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8064A2">
                    <a:lumMod val="75000"/>
                  </a:srgbClr>
                </a:solidFill>
                <a:effectLst/>
                <a:uLnTx/>
                <a:uFillTx/>
                <a:latin typeface="Arial" pitchFamily="34" charset="0"/>
                <a:ea typeface="MS PGothic" panose="020B0600070205080204" pitchFamily="34" charset="-128"/>
                <a:cs typeface="Arial" pitchFamily="34" charset="0"/>
              </a:rPr>
              <a:t>CUI</a:t>
            </a:r>
          </a:p>
        </p:txBody>
      </p:sp>
      <p:pic>
        <p:nvPicPr>
          <p:cNvPr id="2" name="Picture 1">
            <a:extLst>
              <a:ext uri="{FF2B5EF4-FFF2-40B4-BE49-F238E27FC236}">
                <a16:creationId xmlns:a16="http://schemas.microsoft.com/office/drawing/2014/main" id="{99AA2AD2-7392-868D-2AB4-88C30F7BBC19}"/>
              </a:ext>
            </a:extLst>
          </p:cNvPr>
          <p:cNvPicPr>
            <a:picLocks noChangeAspect="1"/>
          </p:cNvPicPr>
          <p:nvPr/>
        </p:nvPicPr>
        <p:blipFill>
          <a:blip r:embed="rId3"/>
          <a:stretch>
            <a:fillRect/>
          </a:stretch>
        </p:blipFill>
        <p:spPr>
          <a:xfrm>
            <a:off x="357882" y="1643269"/>
            <a:ext cx="3604517" cy="360451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995C8-EDFE-16F7-2CCE-952C7526D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29BB1-75ED-13FD-E99C-01C9462AF9C1}"/>
              </a:ext>
            </a:extLst>
          </p:cNvPr>
          <p:cNvSpPr>
            <a:spLocks noGrp="1"/>
          </p:cNvSpPr>
          <p:nvPr>
            <p:ph type="ctrTitle"/>
          </p:nvPr>
        </p:nvSpPr>
        <p:spPr/>
        <p:txBody>
          <a:bodyPr/>
          <a:lstStyle/>
          <a:p>
            <a:endParaRPr lang="en-US"/>
          </a:p>
        </p:txBody>
      </p:sp>
      <p:sp>
        <p:nvSpPr>
          <p:cNvPr id="4" name="Slide Number Placeholder 3">
            <a:extLst>
              <a:ext uri="{FF2B5EF4-FFF2-40B4-BE49-F238E27FC236}">
                <a16:creationId xmlns:a16="http://schemas.microsoft.com/office/drawing/2014/main" id="{61C5536A-63F1-D845-5884-CEC6B99025F4}"/>
              </a:ext>
            </a:extLst>
          </p:cNvPr>
          <p:cNvSpPr>
            <a:spLocks noGrp="1"/>
          </p:cNvSpPr>
          <p:nvPr>
            <p:ph type="sldNum" sz="quarter" idx="11"/>
          </p:nvPr>
        </p:nvSpPr>
        <p:spPr/>
        <p:txBody>
          <a:bodyPr/>
          <a:lstStyle/>
          <a:p>
            <a:pPr>
              <a:defRPr/>
            </a:pPr>
            <a:fld id="{6CAFBB32-F449-46B1-BFB7-2C972C762A90}" type="slidenum">
              <a:rPr lang="en-US" smtClean="0"/>
              <a:pPr>
                <a:defRPr/>
              </a:pPr>
              <a:t>10</a:t>
            </a:fld>
            <a:endParaRPr lang="en-US" dirty="0"/>
          </a:p>
        </p:txBody>
      </p:sp>
      <p:pic>
        <p:nvPicPr>
          <p:cNvPr id="6" name="Picture 5" descr="Graphical user interface, text, application, email&#10;&#10;AI-generated content may be incorrect.">
            <a:extLst>
              <a:ext uri="{FF2B5EF4-FFF2-40B4-BE49-F238E27FC236}">
                <a16:creationId xmlns:a16="http://schemas.microsoft.com/office/drawing/2014/main" id="{5D570859-5B07-F59E-F73B-B3F15293C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5393"/>
            <a:ext cx="9144000" cy="2607213"/>
          </a:xfrm>
          <a:prstGeom prst="rect">
            <a:avLst/>
          </a:prstGeom>
        </p:spPr>
      </p:pic>
      <p:sp>
        <p:nvSpPr>
          <p:cNvPr id="7" name="Arrow: Down 6">
            <a:extLst>
              <a:ext uri="{FF2B5EF4-FFF2-40B4-BE49-F238E27FC236}">
                <a16:creationId xmlns:a16="http://schemas.microsoft.com/office/drawing/2014/main" id="{EC77C9DF-73CE-517A-2738-0BC0AFC73B8E}"/>
              </a:ext>
            </a:extLst>
          </p:cNvPr>
          <p:cNvSpPr/>
          <p:nvPr/>
        </p:nvSpPr>
        <p:spPr>
          <a:xfrm rot="5400000">
            <a:off x="832370" y="2874219"/>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2493E327-06F9-99B7-6A4B-A25FE7F81F87}"/>
              </a:ext>
            </a:extLst>
          </p:cNvPr>
          <p:cNvSpPr/>
          <p:nvPr/>
        </p:nvSpPr>
        <p:spPr>
          <a:xfrm rot="16200000">
            <a:off x="7873091" y="4116983"/>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23504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B7A99-2A62-F68C-5316-73F9A2B668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1BB12A-4D1F-C5FC-68B3-EAFD6F545B32}"/>
              </a:ext>
            </a:extLst>
          </p:cNvPr>
          <p:cNvPicPr>
            <a:picLocks noChangeAspect="1"/>
          </p:cNvPicPr>
          <p:nvPr/>
        </p:nvPicPr>
        <p:blipFill>
          <a:blip r:embed="rId2"/>
          <a:stretch>
            <a:fillRect/>
          </a:stretch>
        </p:blipFill>
        <p:spPr>
          <a:xfrm>
            <a:off x="2161678" y="1538526"/>
            <a:ext cx="6816670" cy="4597938"/>
          </a:xfrm>
          <a:prstGeom prst="rect">
            <a:avLst/>
          </a:prstGeom>
        </p:spPr>
      </p:pic>
      <p:sp>
        <p:nvSpPr>
          <p:cNvPr id="4" name="Slide Number Placeholder 3">
            <a:extLst>
              <a:ext uri="{FF2B5EF4-FFF2-40B4-BE49-F238E27FC236}">
                <a16:creationId xmlns:a16="http://schemas.microsoft.com/office/drawing/2014/main" id="{3CE81AD8-AD5F-C369-6675-F4367736C66D}"/>
              </a:ext>
            </a:extLst>
          </p:cNvPr>
          <p:cNvSpPr>
            <a:spLocks noGrp="1"/>
          </p:cNvSpPr>
          <p:nvPr>
            <p:ph type="sldNum" sz="quarter" idx="11"/>
          </p:nvPr>
        </p:nvSpPr>
        <p:spPr/>
        <p:txBody>
          <a:bodyPr/>
          <a:lstStyle/>
          <a:p>
            <a:pPr>
              <a:defRPr/>
            </a:pPr>
            <a:fld id="{6CAFBB32-F449-46B1-BFB7-2C972C762A90}" type="slidenum">
              <a:rPr lang="en-US" smtClean="0"/>
              <a:pPr>
                <a:defRPr/>
              </a:pPr>
              <a:t>11</a:t>
            </a:fld>
            <a:endParaRPr lang="en-US" dirty="0"/>
          </a:p>
        </p:txBody>
      </p:sp>
      <p:sp>
        <p:nvSpPr>
          <p:cNvPr id="7" name="TextBox 6">
            <a:extLst>
              <a:ext uri="{FF2B5EF4-FFF2-40B4-BE49-F238E27FC236}">
                <a16:creationId xmlns:a16="http://schemas.microsoft.com/office/drawing/2014/main" id="{97BAA526-BF08-6D41-E922-E561F5283F12}"/>
              </a:ext>
            </a:extLst>
          </p:cNvPr>
          <p:cNvSpPr txBox="1"/>
          <p:nvPr/>
        </p:nvSpPr>
        <p:spPr>
          <a:xfrm>
            <a:off x="242596" y="2943148"/>
            <a:ext cx="1380931" cy="1477328"/>
          </a:xfrm>
          <a:prstGeom prst="rect">
            <a:avLst/>
          </a:prstGeom>
          <a:noFill/>
        </p:spPr>
        <p:txBody>
          <a:bodyPr wrap="square" rtlCol="0">
            <a:spAutoFit/>
          </a:bodyPr>
          <a:lstStyle/>
          <a:p>
            <a:pPr algn="ctr"/>
            <a:r>
              <a:rPr lang="en-US" dirty="0"/>
              <a:t>Review this information and make sure it is all correct </a:t>
            </a:r>
          </a:p>
        </p:txBody>
      </p:sp>
      <p:sp>
        <p:nvSpPr>
          <p:cNvPr id="8" name="Arrow: Down 7">
            <a:extLst>
              <a:ext uri="{FF2B5EF4-FFF2-40B4-BE49-F238E27FC236}">
                <a16:creationId xmlns:a16="http://schemas.microsoft.com/office/drawing/2014/main" id="{9FFB5AC4-AB82-9069-B60B-78C84CA49196}"/>
              </a:ext>
            </a:extLst>
          </p:cNvPr>
          <p:cNvSpPr/>
          <p:nvPr/>
        </p:nvSpPr>
        <p:spPr>
          <a:xfrm rot="16200000">
            <a:off x="7819393" y="5650933"/>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01371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55FD36-7FD3-7958-1816-60AC9F414048}"/>
              </a:ext>
            </a:extLst>
          </p:cNvPr>
          <p:cNvSpPr>
            <a:spLocks noGrp="1"/>
          </p:cNvSpPr>
          <p:nvPr>
            <p:ph idx="1"/>
          </p:nvPr>
        </p:nvSpPr>
        <p:spPr/>
        <p:txBody>
          <a:bodyPr/>
          <a:lstStyle/>
          <a:p>
            <a:pPr marL="0" indent="0">
              <a:buNone/>
            </a:pPr>
            <a:r>
              <a:rPr lang="en-US" sz="2400" dirty="0"/>
              <a:t>Here are the links for all required training to input into AVS</a:t>
            </a:r>
          </a:p>
          <a:p>
            <a:r>
              <a:rPr lang="en-US" sz="2000" dirty="0"/>
              <a:t>Cyber Awareness Training: </a:t>
            </a:r>
            <a:r>
              <a:rPr lang="en-US" sz="2000" dirty="0">
                <a:hlinkClick r:id="rId2"/>
              </a:rPr>
              <a:t>https://cs.signal.army.mil/UserMngmt/CyberAwareness_2025/launch.asp</a:t>
            </a:r>
            <a:endParaRPr lang="en-US" sz="2000" dirty="0"/>
          </a:p>
          <a:p>
            <a:r>
              <a:rPr lang="en-US" sz="2000" dirty="0"/>
              <a:t>Mandated Army IT User Agreement: </a:t>
            </a:r>
            <a:r>
              <a:rPr lang="en-US" sz="2000" dirty="0">
                <a:hlinkClick r:id="rId3"/>
              </a:rPr>
              <a:t>https://cs.signal.army.mil/UserMngmt/UserAgreement.asp</a:t>
            </a:r>
            <a:r>
              <a:rPr lang="en-US" sz="2000" dirty="0"/>
              <a:t> </a:t>
            </a:r>
          </a:p>
          <a:p>
            <a:r>
              <a:rPr lang="en-US" sz="2000" dirty="0"/>
              <a:t>IF you are accessing SIPR, you will need the Derivative Classification Training: </a:t>
            </a:r>
            <a:r>
              <a:rPr lang="en-US" sz="2000" dirty="0">
                <a:hlinkClick r:id="rId4"/>
              </a:rPr>
              <a:t>https://securityawareness.usalearning.gov/derivative/index.htm</a:t>
            </a:r>
            <a:r>
              <a:rPr lang="en-US" sz="2000" dirty="0"/>
              <a:t> </a:t>
            </a:r>
          </a:p>
        </p:txBody>
      </p:sp>
      <p:sp>
        <p:nvSpPr>
          <p:cNvPr id="3" name="Title 2">
            <a:extLst>
              <a:ext uri="{FF2B5EF4-FFF2-40B4-BE49-F238E27FC236}">
                <a16:creationId xmlns:a16="http://schemas.microsoft.com/office/drawing/2014/main" id="{C2466065-9D94-5544-0443-DE1119DF129E}"/>
              </a:ext>
            </a:extLst>
          </p:cNvPr>
          <p:cNvSpPr>
            <a:spLocks noGrp="1"/>
          </p:cNvSpPr>
          <p:nvPr>
            <p:ph type="title"/>
          </p:nvPr>
        </p:nvSpPr>
        <p:spPr>
          <a:xfrm>
            <a:off x="1324467" y="469127"/>
            <a:ext cx="6495065" cy="838200"/>
          </a:xfrm>
        </p:spPr>
        <p:txBody>
          <a:bodyPr/>
          <a:lstStyle/>
          <a:p>
            <a:pPr algn="ctr"/>
            <a:r>
              <a:rPr lang="en-US" dirty="0"/>
              <a:t>Training sites</a:t>
            </a:r>
          </a:p>
        </p:txBody>
      </p:sp>
    </p:spTree>
    <p:extLst>
      <p:ext uri="{BB962C8B-B14F-4D97-AF65-F5344CB8AC3E}">
        <p14:creationId xmlns:p14="http://schemas.microsoft.com/office/powerpoint/2010/main" val="214999915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D9EE3-594B-74CF-3688-5D1B52B7F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88B4D-9A33-0D95-50B6-51D60EE2D0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F4D4FE8-6DA7-C446-707B-F131D939C6E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7FF02AE-B521-36AC-343B-9723CD3F9F0D}"/>
              </a:ext>
            </a:extLst>
          </p:cNvPr>
          <p:cNvSpPr>
            <a:spLocks noGrp="1"/>
          </p:cNvSpPr>
          <p:nvPr>
            <p:ph type="sldNum" sz="quarter" idx="11"/>
          </p:nvPr>
        </p:nvSpPr>
        <p:spPr/>
        <p:txBody>
          <a:bodyPr/>
          <a:lstStyle/>
          <a:p>
            <a:pPr>
              <a:defRPr/>
            </a:pPr>
            <a:fld id="{6CAFBB32-F449-46B1-BFB7-2C972C762A90}" type="slidenum">
              <a:rPr lang="en-US" smtClean="0"/>
              <a:pPr>
                <a:defRPr/>
              </a:pPr>
              <a:t>13</a:t>
            </a:fld>
            <a:endParaRPr lang="en-US" dirty="0"/>
          </a:p>
        </p:txBody>
      </p:sp>
      <p:pic>
        <p:nvPicPr>
          <p:cNvPr id="6" name="Picture 5" descr="Graphical user interface, text, application, email&#10;&#10;AI-generated content may be incorrect.">
            <a:extLst>
              <a:ext uri="{FF2B5EF4-FFF2-40B4-BE49-F238E27FC236}">
                <a16:creationId xmlns:a16="http://schemas.microsoft.com/office/drawing/2014/main" id="{16E4AEC6-BA84-538E-1F40-063F149AB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33"/>
            <a:ext cx="9144000" cy="6678934"/>
          </a:xfrm>
          <a:prstGeom prst="rect">
            <a:avLst/>
          </a:prstGeom>
        </p:spPr>
      </p:pic>
      <p:sp>
        <p:nvSpPr>
          <p:cNvPr id="7" name="Arrow: Down 6">
            <a:extLst>
              <a:ext uri="{FF2B5EF4-FFF2-40B4-BE49-F238E27FC236}">
                <a16:creationId xmlns:a16="http://schemas.microsoft.com/office/drawing/2014/main" id="{3A26B58F-6E73-2AB8-79CD-DDC54DBE4961}"/>
              </a:ext>
            </a:extLst>
          </p:cNvPr>
          <p:cNvSpPr/>
          <p:nvPr/>
        </p:nvSpPr>
        <p:spPr>
          <a:xfrm rot="16200000">
            <a:off x="8056983" y="123242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55872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0C93-FE81-B4ED-9AAE-7719046CE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DE01D-248A-B359-92AF-65A138FBDA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CC679A-EC1D-B135-C802-80F2502775A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51B3D0D-B0B1-4525-7F74-E222D3710710}"/>
              </a:ext>
            </a:extLst>
          </p:cNvPr>
          <p:cNvSpPr>
            <a:spLocks noGrp="1"/>
          </p:cNvSpPr>
          <p:nvPr>
            <p:ph type="sldNum" sz="quarter" idx="11"/>
          </p:nvPr>
        </p:nvSpPr>
        <p:spPr/>
        <p:txBody>
          <a:bodyPr/>
          <a:lstStyle/>
          <a:p>
            <a:pPr>
              <a:defRPr/>
            </a:pPr>
            <a:fld id="{6CAFBB32-F449-46B1-BFB7-2C972C762A90}" type="slidenum">
              <a:rPr lang="en-US" smtClean="0"/>
              <a:pPr>
                <a:defRPr/>
              </a:pPr>
              <a:t>14</a:t>
            </a:fld>
            <a:endParaRPr lang="en-US" dirty="0"/>
          </a:p>
        </p:txBody>
      </p:sp>
      <p:pic>
        <p:nvPicPr>
          <p:cNvPr id="6" name="Picture 5" descr="Graphical user interface, application&#10;&#10;AI-generated content may be incorrect.">
            <a:extLst>
              <a:ext uri="{FF2B5EF4-FFF2-40B4-BE49-F238E27FC236}">
                <a16:creationId xmlns:a16="http://schemas.microsoft.com/office/drawing/2014/main" id="{DBDC1F9E-D40C-4272-9D21-432CFBEC9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76" y="0"/>
            <a:ext cx="8876648" cy="6858000"/>
          </a:xfrm>
          <a:prstGeom prst="rect">
            <a:avLst/>
          </a:prstGeom>
        </p:spPr>
      </p:pic>
      <p:sp>
        <p:nvSpPr>
          <p:cNvPr id="7" name="Arrow: Down 6">
            <a:extLst>
              <a:ext uri="{FF2B5EF4-FFF2-40B4-BE49-F238E27FC236}">
                <a16:creationId xmlns:a16="http://schemas.microsoft.com/office/drawing/2014/main" id="{C4238157-98E3-D96C-90F3-8537D8AA314F}"/>
              </a:ext>
            </a:extLst>
          </p:cNvPr>
          <p:cNvSpPr/>
          <p:nvPr/>
        </p:nvSpPr>
        <p:spPr>
          <a:xfrm rot="16200000">
            <a:off x="4128796" y="1383004"/>
            <a:ext cx="438539" cy="639920"/>
          </a:xfrm>
          <a:prstGeom prst="downArrow">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8BE44B7-13D3-EA16-3E81-BC610DAF74DE}"/>
              </a:ext>
            </a:extLst>
          </p:cNvPr>
          <p:cNvSpPr/>
          <p:nvPr/>
        </p:nvSpPr>
        <p:spPr>
          <a:xfrm rot="16200000">
            <a:off x="4128796" y="1829255"/>
            <a:ext cx="438539" cy="639920"/>
          </a:xfrm>
          <a:prstGeom prst="down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582343"/>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C8641-5731-B3C3-2918-57030188FDEA}"/>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56383C4-F20E-CA5F-8FA6-2339475ED9C3}"/>
              </a:ext>
            </a:extLst>
          </p:cNvPr>
          <p:cNvPicPr>
            <a:picLocks noChangeAspect="1"/>
          </p:cNvPicPr>
          <p:nvPr/>
        </p:nvPicPr>
        <p:blipFill>
          <a:blip r:embed="rId2"/>
          <a:stretch>
            <a:fillRect/>
          </a:stretch>
        </p:blipFill>
        <p:spPr>
          <a:xfrm>
            <a:off x="189454" y="1673393"/>
            <a:ext cx="8765092" cy="3511213"/>
          </a:xfrm>
          <a:prstGeom prst="rect">
            <a:avLst/>
          </a:prstGeom>
        </p:spPr>
      </p:pic>
      <p:sp>
        <p:nvSpPr>
          <p:cNvPr id="2" name="TextBox 1">
            <a:extLst>
              <a:ext uri="{FF2B5EF4-FFF2-40B4-BE49-F238E27FC236}">
                <a16:creationId xmlns:a16="http://schemas.microsoft.com/office/drawing/2014/main" id="{55F54D38-3532-3555-1E22-C1B124A54DBC}"/>
              </a:ext>
            </a:extLst>
          </p:cNvPr>
          <p:cNvSpPr txBox="1"/>
          <p:nvPr/>
        </p:nvSpPr>
        <p:spPr>
          <a:xfrm>
            <a:off x="301657" y="3577609"/>
            <a:ext cx="8540685" cy="1015663"/>
          </a:xfrm>
          <a:prstGeom prst="rect">
            <a:avLst/>
          </a:prstGeom>
          <a:solidFill>
            <a:schemeClr val="bg1"/>
          </a:solidFill>
        </p:spPr>
        <p:txBody>
          <a:bodyPr wrap="square" rtlCol="0">
            <a:spAutoFit/>
          </a:bodyPr>
          <a:lstStyle/>
          <a:p>
            <a:r>
              <a:rPr lang="en-US" sz="1200" dirty="0"/>
              <a:t>I am requesting NIPR access to effectively perform my duties as a [Job title] at [Location], requiring access to email, SharePoint, and internet resources for collaboration and information sharing.</a:t>
            </a:r>
          </a:p>
          <a:p>
            <a:endParaRPr lang="en-US" sz="1200" dirty="0"/>
          </a:p>
          <a:p>
            <a:r>
              <a:rPr lang="en-US" sz="1200" dirty="0"/>
              <a:t>NIPR access is required to support [Company Name]’s work at [Location] as a [Job title], enabling necessary communication, data access, and research via email, </a:t>
            </a:r>
            <a:r>
              <a:rPr lang="en-US" sz="1200" dirty="0" err="1"/>
              <a:t>Sharepoint</a:t>
            </a:r>
            <a:r>
              <a:rPr lang="en-US" sz="1200" dirty="0"/>
              <a:t>, and the internet.</a:t>
            </a:r>
          </a:p>
        </p:txBody>
      </p:sp>
    </p:spTree>
    <p:extLst>
      <p:ext uri="{BB962C8B-B14F-4D97-AF65-F5344CB8AC3E}">
        <p14:creationId xmlns:p14="http://schemas.microsoft.com/office/powerpoint/2010/main" val="53567465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B566-695A-CBA9-F9C9-9EC76B9B34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193BF-03CF-99E0-46F9-D9864649764B}"/>
              </a:ext>
            </a:extLst>
          </p:cNvPr>
          <p:cNvSpPr>
            <a:spLocks noGrp="1"/>
          </p:cNvSpPr>
          <p:nvPr>
            <p:ph type="sldNum" sz="quarter" idx="11"/>
          </p:nvPr>
        </p:nvSpPr>
        <p:spPr/>
        <p:txBody>
          <a:bodyPr/>
          <a:lstStyle/>
          <a:p>
            <a:pPr>
              <a:defRPr/>
            </a:pPr>
            <a:fld id="{6CAFBB32-F449-46B1-BFB7-2C972C762A90}" type="slidenum">
              <a:rPr lang="en-US" smtClean="0"/>
              <a:pPr>
                <a:defRPr/>
              </a:pPr>
              <a:t>16</a:t>
            </a:fld>
            <a:endParaRPr lang="en-US" dirty="0"/>
          </a:p>
        </p:txBody>
      </p:sp>
      <p:pic>
        <p:nvPicPr>
          <p:cNvPr id="16" name="Picture 15">
            <a:extLst>
              <a:ext uri="{FF2B5EF4-FFF2-40B4-BE49-F238E27FC236}">
                <a16:creationId xmlns:a16="http://schemas.microsoft.com/office/drawing/2014/main" id="{9C28E95D-0EEB-50EA-798E-E3D5B8B55F24}"/>
              </a:ext>
            </a:extLst>
          </p:cNvPr>
          <p:cNvPicPr>
            <a:picLocks noChangeAspect="1"/>
          </p:cNvPicPr>
          <p:nvPr/>
        </p:nvPicPr>
        <p:blipFill>
          <a:blip r:embed="rId2"/>
          <a:stretch>
            <a:fillRect/>
          </a:stretch>
        </p:blipFill>
        <p:spPr>
          <a:xfrm>
            <a:off x="0" y="2041932"/>
            <a:ext cx="9144000" cy="3816000"/>
          </a:xfrm>
          <a:prstGeom prst="rect">
            <a:avLst/>
          </a:prstGeom>
        </p:spPr>
      </p:pic>
      <p:sp>
        <p:nvSpPr>
          <p:cNvPr id="19" name="Rectangle 18">
            <a:extLst>
              <a:ext uri="{FF2B5EF4-FFF2-40B4-BE49-F238E27FC236}">
                <a16:creationId xmlns:a16="http://schemas.microsoft.com/office/drawing/2014/main" id="{0F8DB4E8-40C5-4A74-814C-F81BCA27270C}"/>
              </a:ext>
            </a:extLst>
          </p:cNvPr>
          <p:cNvSpPr/>
          <p:nvPr/>
        </p:nvSpPr>
        <p:spPr>
          <a:xfrm>
            <a:off x="1319916" y="636104"/>
            <a:ext cx="3172571" cy="130817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For ISSO (GREEN ARROW),</a:t>
            </a:r>
          </a:p>
          <a:p>
            <a:r>
              <a:rPr lang="en-US" sz="1200" dirty="0"/>
              <a:t>use one of the following:</a:t>
            </a:r>
          </a:p>
          <a:p>
            <a:r>
              <a:rPr lang="en-US" sz="1200" dirty="0"/>
              <a:t>Primary: </a:t>
            </a:r>
            <a:r>
              <a:rPr lang="en-US" sz="1200" dirty="0">
                <a:hlinkClick r:id="rId3"/>
              </a:rPr>
              <a:t>stat.b.taripe.mil@army.mil</a:t>
            </a:r>
            <a:r>
              <a:rPr lang="en-US" sz="1200" dirty="0"/>
              <a:t> </a:t>
            </a:r>
          </a:p>
          <a:p>
            <a:r>
              <a:rPr lang="en-US" sz="1200" dirty="0"/>
              <a:t>Secondary: </a:t>
            </a:r>
            <a:r>
              <a:rPr lang="en-US" sz="1200" dirty="0">
                <a:hlinkClick r:id="rId4"/>
              </a:rPr>
              <a:t>jordan.a.estacio.mil@army.mil</a:t>
            </a:r>
            <a:endParaRPr lang="en-US" sz="1200" dirty="0"/>
          </a:p>
          <a:p>
            <a:r>
              <a:rPr lang="en-US" sz="1200" dirty="0"/>
              <a:t>Tertiary: </a:t>
            </a:r>
            <a:r>
              <a:rPr lang="en-US" sz="1200" dirty="0">
                <a:hlinkClick r:id="rId5"/>
              </a:rPr>
              <a:t>xiaolan.lin.mil@army.mil</a:t>
            </a:r>
            <a:r>
              <a:rPr lang="en-US" sz="1200" dirty="0"/>
              <a:t> </a:t>
            </a:r>
          </a:p>
        </p:txBody>
      </p:sp>
      <p:sp>
        <p:nvSpPr>
          <p:cNvPr id="20" name="Arrow: Left 19">
            <a:extLst>
              <a:ext uri="{FF2B5EF4-FFF2-40B4-BE49-F238E27FC236}">
                <a16:creationId xmlns:a16="http://schemas.microsoft.com/office/drawing/2014/main" id="{0E3B99CA-D8B7-0D6C-904D-5C139C80CBC5}"/>
              </a:ext>
            </a:extLst>
          </p:cNvPr>
          <p:cNvSpPr/>
          <p:nvPr/>
        </p:nvSpPr>
        <p:spPr>
          <a:xfrm>
            <a:off x="6297433" y="2234294"/>
            <a:ext cx="739472" cy="500955"/>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5D50D3-8D02-3EC2-541E-C282C0249643}"/>
              </a:ext>
            </a:extLst>
          </p:cNvPr>
          <p:cNvSpPr/>
          <p:nvPr/>
        </p:nvSpPr>
        <p:spPr>
          <a:xfrm>
            <a:off x="4572000" y="636103"/>
            <a:ext cx="3172571" cy="1308171"/>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t>For Security Manager (RED ARROW),</a:t>
            </a:r>
          </a:p>
          <a:p>
            <a:r>
              <a:rPr lang="en-US" sz="1200" dirty="0"/>
              <a:t>use one of the following:</a:t>
            </a:r>
          </a:p>
          <a:p>
            <a:r>
              <a:rPr lang="en-US" sz="1200" dirty="0"/>
              <a:t>Primary: </a:t>
            </a:r>
            <a:r>
              <a:rPr lang="en-US" sz="1200" dirty="0">
                <a:hlinkClick r:id="rId6"/>
              </a:rPr>
              <a:t>natasha.a.lorenzo.mil@army.mil</a:t>
            </a:r>
            <a:r>
              <a:rPr lang="en-US" sz="1200" dirty="0"/>
              <a:t> </a:t>
            </a:r>
          </a:p>
          <a:p>
            <a:r>
              <a:rPr lang="en-US" sz="1200" dirty="0"/>
              <a:t>Secondary: </a:t>
            </a:r>
            <a:r>
              <a:rPr lang="en-US" sz="1200" dirty="0">
                <a:hlinkClick r:id="rId7"/>
              </a:rPr>
              <a:t>lance.y.chinen.mil@army.mil</a:t>
            </a:r>
            <a:r>
              <a:rPr lang="en-US" sz="1200" dirty="0"/>
              <a:t> </a:t>
            </a:r>
          </a:p>
          <a:p>
            <a:r>
              <a:rPr lang="en-US" sz="1200" dirty="0"/>
              <a:t>Tertiary: </a:t>
            </a:r>
            <a:r>
              <a:rPr lang="en-US" sz="1200" dirty="0">
                <a:hlinkClick r:id="rId8"/>
              </a:rPr>
              <a:t>eric.t.shimodoi.mil@army.mil</a:t>
            </a:r>
            <a:r>
              <a:rPr lang="en-US" sz="1200" dirty="0"/>
              <a:t> </a:t>
            </a:r>
          </a:p>
        </p:txBody>
      </p:sp>
      <p:sp>
        <p:nvSpPr>
          <p:cNvPr id="2" name="TextBox 1">
            <a:extLst>
              <a:ext uri="{FF2B5EF4-FFF2-40B4-BE49-F238E27FC236}">
                <a16:creationId xmlns:a16="http://schemas.microsoft.com/office/drawing/2014/main" id="{D9A0B8F3-E4CD-74B9-EF5E-4449E46612ED}"/>
              </a:ext>
            </a:extLst>
          </p:cNvPr>
          <p:cNvSpPr txBox="1"/>
          <p:nvPr/>
        </p:nvSpPr>
        <p:spPr>
          <a:xfrm>
            <a:off x="222144" y="5911794"/>
            <a:ext cx="8540685" cy="400110"/>
          </a:xfrm>
          <a:prstGeom prst="rect">
            <a:avLst/>
          </a:prstGeom>
          <a:solidFill>
            <a:srgbClr val="7030A0"/>
          </a:solidFill>
        </p:spPr>
        <p:txBody>
          <a:bodyPr wrap="square" rtlCol="0">
            <a:spAutoFit/>
          </a:bodyPr>
          <a:lstStyle/>
          <a:p>
            <a:pPr algn="ctr"/>
            <a:r>
              <a:rPr lang="en-US" sz="2000" dirty="0">
                <a:solidFill>
                  <a:schemeClr val="bg1"/>
                </a:solidFill>
              </a:rPr>
              <a:t>Ensure to fill out all boxes with yellow arrows</a:t>
            </a:r>
          </a:p>
        </p:txBody>
      </p:sp>
    </p:spTree>
    <p:extLst>
      <p:ext uri="{BB962C8B-B14F-4D97-AF65-F5344CB8AC3E}">
        <p14:creationId xmlns:p14="http://schemas.microsoft.com/office/powerpoint/2010/main" val="193083163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86480-E32A-7C73-DA7F-4C92B814AA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B4FB3D-D9A6-4BA8-8C74-A817A7F58927}"/>
              </a:ext>
            </a:extLst>
          </p:cNvPr>
          <p:cNvSpPr>
            <a:spLocks noGrp="1"/>
          </p:cNvSpPr>
          <p:nvPr>
            <p:ph type="sldNum" sz="quarter" idx="11"/>
          </p:nvPr>
        </p:nvSpPr>
        <p:spPr/>
        <p:txBody>
          <a:bodyPr/>
          <a:lstStyle/>
          <a:p>
            <a:pPr>
              <a:defRPr/>
            </a:pPr>
            <a:fld id="{6CAFBB32-F449-46B1-BFB7-2C972C762A90}" type="slidenum">
              <a:rPr lang="en-US" smtClean="0"/>
              <a:pPr>
                <a:defRPr/>
              </a:pPr>
              <a:t>17</a:t>
            </a:fld>
            <a:endParaRPr lang="en-US" dirty="0"/>
          </a:p>
        </p:txBody>
      </p:sp>
      <p:pic>
        <p:nvPicPr>
          <p:cNvPr id="5" name="Picture 4">
            <a:extLst>
              <a:ext uri="{FF2B5EF4-FFF2-40B4-BE49-F238E27FC236}">
                <a16:creationId xmlns:a16="http://schemas.microsoft.com/office/drawing/2014/main" id="{21B2645D-F06B-6D91-6923-31DBB193ECF9}"/>
              </a:ext>
            </a:extLst>
          </p:cNvPr>
          <p:cNvPicPr>
            <a:picLocks noChangeAspect="1"/>
          </p:cNvPicPr>
          <p:nvPr/>
        </p:nvPicPr>
        <p:blipFill>
          <a:blip r:embed="rId2"/>
          <a:stretch>
            <a:fillRect/>
          </a:stretch>
        </p:blipFill>
        <p:spPr>
          <a:xfrm>
            <a:off x="1271682" y="1254918"/>
            <a:ext cx="6449104" cy="5101432"/>
          </a:xfrm>
          <a:prstGeom prst="rect">
            <a:avLst/>
          </a:prstGeom>
        </p:spPr>
      </p:pic>
      <p:sp>
        <p:nvSpPr>
          <p:cNvPr id="7" name="Arrow: Down 6">
            <a:extLst>
              <a:ext uri="{FF2B5EF4-FFF2-40B4-BE49-F238E27FC236}">
                <a16:creationId xmlns:a16="http://schemas.microsoft.com/office/drawing/2014/main" id="{A9D6BEA2-6889-A2A7-96B4-DE72F2292CEB}"/>
              </a:ext>
            </a:extLst>
          </p:cNvPr>
          <p:cNvSpPr/>
          <p:nvPr/>
        </p:nvSpPr>
        <p:spPr>
          <a:xfrm rot="16200000">
            <a:off x="6561812" y="5780413"/>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565D69-A919-3930-6CD5-F2061A3AD180}"/>
              </a:ext>
            </a:extLst>
          </p:cNvPr>
          <p:cNvSpPr/>
          <p:nvPr/>
        </p:nvSpPr>
        <p:spPr>
          <a:xfrm>
            <a:off x="2496710" y="5842225"/>
            <a:ext cx="3866984" cy="5162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t>Hit Submit once all boxes are filled.</a:t>
            </a:r>
          </a:p>
        </p:txBody>
      </p:sp>
    </p:spTree>
    <p:extLst>
      <p:ext uri="{BB962C8B-B14F-4D97-AF65-F5344CB8AC3E}">
        <p14:creationId xmlns:p14="http://schemas.microsoft.com/office/powerpoint/2010/main" val="427884209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4995D-DEB5-5855-3592-8231BBB1B3D5}"/>
              </a:ext>
            </a:extLst>
          </p:cNvPr>
          <p:cNvSpPr>
            <a:spLocks noGrp="1"/>
          </p:cNvSpPr>
          <p:nvPr>
            <p:ph type="title"/>
          </p:nvPr>
        </p:nvSpPr>
        <p:spPr>
          <a:xfrm>
            <a:off x="1072061" y="1076258"/>
            <a:ext cx="6495065" cy="838200"/>
          </a:xfrm>
        </p:spPr>
        <p:txBody>
          <a:bodyPr/>
          <a:lstStyle/>
          <a:p>
            <a:pPr algn="ctr"/>
            <a:r>
              <a:rPr lang="en-US" dirty="0"/>
              <a:t>AVS Portion is Done!</a:t>
            </a:r>
          </a:p>
        </p:txBody>
      </p:sp>
      <p:sp>
        <p:nvSpPr>
          <p:cNvPr id="4" name="Title 2">
            <a:extLst>
              <a:ext uri="{FF2B5EF4-FFF2-40B4-BE49-F238E27FC236}">
                <a16:creationId xmlns:a16="http://schemas.microsoft.com/office/drawing/2014/main" id="{17755E01-993A-C9A2-71E9-99ABC606B0C2}"/>
              </a:ext>
            </a:extLst>
          </p:cNvPr>
          <p:cNvSpPr txBox="1">
            <a:spLocks/>
          </p:cNvSpPr>
          <p:nvPr/>
        </p:nvSpPr>
        <p:spPr>
          <a:xfrm>
            <a:off x="1422434" y="4251737"/>
            <a:ext cx="6495065" cy="838200"/>
          </a:xfrm>
          <a:prstGeom prst="rect">
            <a:avLst/>
          </a:prstGeom>
        </p:spPr>
        <p:txBody>
          <a:bodyPr vert="horz" lIns="91440" tIns="45720" rIns="91440" bIns="45720" rtlCol="0" anchor="ctr">
            <a:normAutofit/>
          </a:bodyPr>
          <a:lstStyle>
            <a:lvl1pPr algn="r" rtl="0" eaLnBrk="1" fontAlgn="base" hangingPunct="1">
              <a:spcBef>
                <a:spcPct val="0"/>
              </a:spcBef>
              <a:spcAft>
                <a:spcPct val="0"/>
              </a:spcAft>
              <a:defRPr sz="36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defTabSz="914400"/>
            <a:r>
              <a:rPr lang="en-US" dirty="0"/>
              <a:t>Now the next part is AESMP!</a:t>
            </a:r>
          </a:p>
        </p:txBody>
      </p:sp>
      <p:sp>
        <p:nvSpPr>
          <p:cNvPr id="5" name="TextBox 4">
            <a:extLst>
              <a:ext uri="{FF2B5EF4-FFF2-40B4-BE49-F238E27FC236}">
                <a16:creationId xmlns:a16="http://schemas.microsoft.com/office/drawing/2014/main" id="{B93B5A7B-71E7-0E85-4157-48504A466399}"/>
              </a:ext>
            </a:extLst>
          </p:cNvPr>
          <p:cNvSpPr txBox="1"/>
          <p:nvPr/>
        </p:nvSpPr>
        <p:spPr>
          <a:xfrm>
            <a:off x="1077686" y="2193975"/>
            <a:ext cx="6988628" cy="1631216"/>
          </a:xfrm>
          <a:prstGeom prst="rect">
            <a:avLst/>
          </a:prstGeom>
          <a:noFill/>
        </p:spPr>
        <p:txBody>
          <a:bodyPr wrap="square" rtlCol="0">
            <a:spAutoFit/>
          </a:bodyPr>
          <a:lstStyle/>
          <a:p>
            <a:pPr algn="ctr"/>
            <a:r>
              <a:rPr lang="en-US" sz="2000" b="1" i="0" dirty="0">
                <a:effectLst/>
                <a:highlight>
                  <a:srgbClr val="FFFF00"/>
                </a:highlight>
                <a:latin typeface="Segoe UI" panose="020B0502040204020203" pitchFamily="34" charset="0"/>
              </a:rPr>
              <a:t>If you already have a NIPR account, you don't need to go to AESMP to request for an account. You are done. If you ARE a new user, you will need to go to AESMP to request for the account once you have a profile in AVS, </a:t>
            </a:r>
            <a:r>
              <a:rPr lang="en-US" sz="2000" b="1" dirty="0">
                <a:highlight>
                  <a:srgbClr val="FFFF00"/>
                </a:highlight>
                <a:latin typeface="Segoe UI" panose="020B0502040204020203" pitchFamily="34" charset="0"/>
              </a:rPr>
              <a:t>o</a:t>
            </a:r>
            <a:r>
              <a:rPr lang="en-US" sz="2000" b="1" i="0" dirty="0">
                <a:effectLst/>
                <a:highlight>
                  <a:srgbClr val="FFFF00"/>
                </a:highlight>
                <a:latin typeface="Segoe UI" panose="020B0502040204020203" pitchFamily="34" charset="0"/>
              </a:rPr>
              <a:t>therwise go to the next step</a:t>
            </a:r>
            <a:endParaRPr lang="en-US" sz="2000" b="1" i="1" u="sng" dirty="0">
              <a:highlight>
                <a:srgbClr val="FFFF00"/>
              </a:highlight>
            </a:endParaRPr>
          </a:p>
        </p:txBody>
      </p:sp>
    </p:spTree>
    <p:extLst>
      <p:ext uri="{BB962C8B-B14F-4D97-AF65-F5344CB8AC3E}">
        <p14:creationId xmlns:p14="http://schemas.microsoft.com/office/powerpoint/2010/main" val="2693881654"/>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358F-2F5D-B468-DC73-4D7899914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B9273-5F30-B115-9E32-EAB812D6C9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E9AA2FD-1265-5464-A612-FAC7A1B98A0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1303C37-D8F1-B59B-4D89-2C86BA9FBF46}"/>
              </a:ext>
            </a:extLst>
          </p:cNvPr>
          <p:cNvSpPr>
            <a:spLocks noGrp="1"/>
          </p:cNvSpPr>
          <p:nvPr>
            <p:ph type="sldNum" sz="quarter" idx="11"/>
          </p:nvPr>
        </p:nvSpPr>
        <p:spPr/>
        <p:txBody>
          <a:bodyPr/>
          <a:lstStyle/>
          <a:p>
            <a:pPr>
              <a:defRPr/>
            </a:pPr>
            <a:fld id="{6CAFBB32-F449-46B1-BFB7-2C972C762A90}" type="slidenum">
              <a:rPr lang="en-US" smtClean="0"/>
              <a:pPr>
                <a:defRPr/>
              </a:pPr>
              <a:t>19</a:t>
            </a:fld>
            <a:endParaRPr lang="en-US" dirty="0"/>
          </a:p>
        </p:txBody>
      </p:sp>
      <p:pic>
        <p:nvPicPr>
          <p:cNvPr id="6" name="Picture 5" descr="Graphical user interface, website&#10;&#10;AI-generated content may be incorrect.">
            <a:extLst>
              <a:ext uri="{FF2B5EF4-FFF2-40B4-BE49-F238E27FC236}">
                <a16:creationId xmlns:a16="http://schemas.microsoft.com/office/drawing/2014/main" id="{92A8970E-798B-6C03-E69C-6F39AA599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8460"/>
            <a:ext cx="9144000" cy="4706189"/>
          </a:xfrm>
          <a:prstGeom prst="rect">
            <a:avLst/>
          </a:prstGeom>
        </p:spPr>
      </p:pic>
      <p:sp>
        <p:nvSpPr>
          <p:cNvPr id="7" name="TextBox 6">
            <a:extLst>
              <a:ext uri="{FF2B5EF4-FFF2-40B4-BE49-F238E27FC236}">
                <a16:creationId xmlns:a16="http://schemas.microsoft.com/office/drawing/2014/main" id="{F684738D-56B8-DED7-6E6D-3B52BD619EA4}"/>
              </a:ext>
            </a:extLst>
          </p:cNvPr>
          <p:cNvSpPr txBox="1"/>
          <p:nvPr/>
        </p:nvSpPr>
        <p:spPr>
          <a:xfrm>
            <a:off x="2164702" y="316983"/>
            <a:ext cx="4814596" cy="369332"/>
          </a:xfrm>
          <a:prstGeom prst="rect">
            <a:avLst/>
          </a:prstGeom>
          <a:noFill/>
        </p:spPr>
        <p:txBody>
          <a:bodyPr wrap="square" rtlCol="0">
            <a:spAutoFit/>
          </a:bodyPr>
          <a:lstStyle/>
          <a:p>
            <a:pPr algn="ctr"/>
            <a:r>
              <a:rPr lang="en-US" dirty="0"/>
              <a:t>Go to </a:t>
            </a:r>
            <a:r>
              <a:rPr lang="en-US" dirty="0">
                <a:hlinkClick r:id="rId3"/>
              </a:rPr>
              <a:t>https://www.aesmp.army.mil/</a:t>
            </a:r>
            <a:r>
              <a:rPr lang="en-US" dirty="0"/>
              <a:t> </a:t>
            </a:r>
          </a:p>
        </p:txBody>
      </p:sp>
      <p:sp>
        <p:nvSpPr>
          <p:cNvPr id="8" name="Arrow: Down 7">
            <a:extLst>
              <a:ext uri="{FF2B5EF4-FFF2-40B4-BE49-F238E27FC236}">
                <a16:creationId xmlns:a16="http://schemas.microsoft.com/office/drawing/2014/main" id="{90380B7D-46FE-0C57-B745-60F8F403B463}"/>
              </a:ext>
            </a:extLst>
          </p:cNvPr>
          <p:cNvSpPr/>
          <p:nvPr/>
        </p:nvSpPr>
        <p:spPr>
          <a:xfrm rot="16200000">
            <a:off x="1342836" y="4825094"/>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5433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2FDBA8-F1B9-BC9D-B3ED-1400300B435A}"/>
              </a:ext>
            </a:extLst>
          </p:cNvPr>
          <p:cNvSpPr>
            <a:spLocks noGrp="1"/>
          </p:cNvSpPr>
          <p:nvPr>
            <p:ph type="sldNum" sz="quarter" idx="11"/>
          </p:nvPr>
        </p:nvSpPr>
        <p:spPr/>
        <p:txBody>
          <a:bodyPr/>
          <a:lstStyle/>
          <a:p>
            <a:pPr>
              <a:defRPr/>
            </a:pPr>
            <a:fld id="{6CAFBB32-F449-46B1-BFB7-2C972C762A90}" type="slidenum">
              <a:rPr lang="en-US" smtClean="0"/>
              <a:pPr>
                <a:defRPr/>
              </a:pPr>
              <a:t>2</a:t>
            </a:fld>
            <a:endParaRPr lang="en-US" dirty="0"/>
          </a:p>
        </p:txBody>
      </p:sp>
      <p:sp>
        <p:nvSpPr>
          <p:cNvPr id="5" name="TextBox 4">
            <a:extLst>
              <a:ext uri="{FF2B5EF4-FFF2-40B4-BE49-F238E27FC236}">
                <a16:creationId xmlns:a16="http://schemas.microsoft.com/office/drawing/2014/main" id="{AFCA4F84-38CE-8011-9AB1-3901BB8F6CB3}"/>
              </a:ext>
            </a:extLst>
          </p:cNvPr>
          <p:cNvSpPr txBox="1"/>
          <p:nvPr/>
        </p:nvSpPr>
        <p:spPr>
          <a:xfrm>
            <a:off x="942391" y="1443841"/>
            <a:ext cx="7259217" cy="3970318"/>
          </a:xfrm>
          <a:prstGeom prst="rect">
            <a:avLst/>
          </a:prstGeom>
          <a:noFill/>
        </p:spPr>
        <p:txBody>
          <a:bodyPr wrap="square" rtlCol="0">
            <a:spAutoFit/>
          </a:bodyPr>
          <a:lstStyle/>
          <a:p>
            <a:pPr algn="ctr"/>
            <a:r>
              <a:rPr lang="en-US" sz="2800" b="1" dirty="0"/>
              <a:t>This guide provides step-by-step instructions for requesting a new account through the Army's Access Validation Service (AVS) and Enterprise Security Management Platform (AESMP). Following these instructions will ensure a smooth and compliant account creation process for accessing necessary resources.</a:t>
            </a:r>
          </a:p>
        </p:txBody>
      </p:sp>
    </p:spTree>
    <p:extLst>
      <p:ext uri="{BB962C8B-B14F-4D97-AF65-F5344CB8AC3E}">
        <p14:creationId xmlns:p14="http://schemas.microsoft.com/office/powerpoint/2010/main" val="1593860571"/>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2BC3A-E7D1-88E7-BBA9-1FCA1B666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9F4DB-2DE3-30B2-D581-A0B272E25C4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098217-A5A3-BA87-F5D2-E0CF1EC4711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818687F-DBEF-0DC0-4A5C-E36BFA0BED61}"/>
              </a:ext>
            </a:extLst>
          </p:cNvPr>
          <p:cNvSpPr>
            <a:spLocks noGrp="1"/>
          </p:cNvSpPr>
          <p:nvPr>
            <p:ph type="sldNum" sz="quarter" idx="11"/>
          </p:nvPr>
        </p:nvSpPr>
        <p:spPr/>
        <p:txBody>
          <a:bodyPr/>
          <a:lstStyle/>
          <a:p>
            <a:pPr>
              <a:defRPr/>
            </a:pPr>
            <a:fld id="{6CAFBB32-F449-46B1-BFB7-2C972C762A90}" type="slidenum">
              <a:rPr lang="en-US" smtClean="0"/>
              <a:pPr>
                <a:defRPr/>
              </a:pPr>
              <a:t>20</a:t>
            </a:fld>
            <a:endParaRPr lang="en-US" dirty="0"/>
          </a:p>
        </p:txBody>
      </p:sp>
      <p:pic>
        <p:nvPicPr>
          <p:cNvPr id="6" name="Picture 5" descr="Graphical user interface, website&#10;&#10;AI-generated content may be incorrect.">
            <a:extLst>
              <a:ext uri="{FF2B5EF4-FFF2-40B4-BE49-F238E27FC236}">
                <a16:creationId xmlns:a16="http://schemas.microsoft.com/office/drawing/2014/main" id="{B6AD4F7D-5DAD-5A31-A73D-16FDCC993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8490"/>
            <a:ext cx="9144000" cy="4679436"/>
          </a:xfrm>
          <a:prstGeom prst="rect">
            <a:avLst/>
          </a:prstGeom>
        </p:spPr>
      </p:pic>
      <p:sp>
        <p:nvSpPr>
          <p:cNvPr id="7" name="Arrow: Down 6">
            <a:extLst>
              <a:ext uri="{FF2B5EF4-FFF2-40B4-BE49-F238E27FC236}">
                <a16:creationId xmlns:a16="http://schemas.microsoft.com/office/drawing/2014/main" id="{186E837A-E04E-ED83-8349-5CF1E3AD6A7A}"/>
              </a:ext>
            </a:extLst>
          </p:cNvPr>
          <p:cNvSpPr/>
          <p:nvPr/>
        </p:nvSpPr>
        <p:spPr>
          <a:xfrm rot="16200000">
            <a:off x="1152331" y="475084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BE9768-EDA0-923B-B3FF-0FDE6CD63769}"/>
              </a:ext>
            </a:extLst>
          </p:cNvPr>
          <p:cNvSpPr/>
          <p:nvPr/>
        </p:nvSpPr>
        <p:spPr>
          <a:xfrm>
            <a:off x="1819469" y="4693298"/>
            <a:ext cx="1707502" cy="783771"/>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182190"/>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4EAFD-D259-A799-7132-3AED325ED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2F421-AB8F-2CEA-A758-B882EA71246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FDE6E2E-9E83-88CF-75C1-71ED9410AE3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BA4F820-1CE6-8F29-37A4-F674A2ED44B3}"/>
              </a:ext>
            </a:extLst>
          </p:cNvPr>
          <p:cNvSpPr>
            <a:spLocks noGrp="1"/>
          </p:cNvSpPr>
          <p:nvPr>
            <p:ph type="sldNum" sz="quarter" idx="11"/>
          </p:nvPr>
        </p:nvSpPr>
        <p:spPr/>
        <p:txBody>
          <a:bodyPr/>
          <a:lstStyle/>
          <a:p>
            <a:pPr>
              <a:defRPr/>
            </a:pPr>
            <a:fld id="{6CAFBB32-F449-46B1-BFB7-2C972C762A90}" type="slidenum">
              <a:rPr lang="en-US" smtClean="0"/>
              <a:pPr>
                <a:defRPr/>
              </a:pPr>
              <a:t>21</a:t>
            </a:fld>
            <a:endParaRPr lang="en-US" dirty="0"/>
          </a:p>
        </p:txBody>
      </p:sp>
      <p:pic>
        <p:nvPicPr>
          <p:cNvPr id="6" name="Picture 5" descr="Graphical user interface, website&#10;&#10;AI-generated content may be incorrect.">
            <a:extLst>
              <a:ext uri="{FF2B5EF4-FFF2-40B4-BE49-F238E27FC236}">
                <a16:creationId xmlns:a16="http://schemas.microsoft.com/office/drawing/2014/main" id="{2F9FF51C-D96A-4972-20CA-C8A3F99DA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4069"/>
            <a:ext cx="9144000" cy="4648359"/>
          </a:xfrm>
          <a:prstGeom prst="rect">
            <a:avLst/>
          </a:prstGeom>
        </p:spPr>
      </p:pic>
      <p:sp>
        <p:nvSpPr>
          <p:cNvPr id="8" name="Rectangle 7">
            <a:extLst>
              <a:ext uri="{FF2B5EF4-FFF2-40B4-BE49-F238E27FC236}">
                <a16:creationId xmlns:a16="http://schemas.microsoft.com/office/drawing/2014/main" id="{466AFB58-EE70-1F53-838E-2038AF446767}"/>
              </a:ext>
            </a:extLst>
          </p:cNvPr>
          <p:cNvSpPr/>
          <p:nvPr/>
        </p:nvSpPr>
        <p:spPr>
          <a:xfrm>
            <a:off x="5980922" y="4267979"/>
            <a:ext cx="1315617" cy="723900"/>
          </a:xfrm>
          <a:prstGeom prst="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D6F0DEC-4A52-340B-6F37-DA00AED929A7}"/>
              </a:ext>
            </a:extLst>
          </p:cNvPr>
          <p:cNvSpPr/>
          <p:nvPr/>
        </p:nvSpPr>
        <p:spPr>
          <a:xfrm rot="16200000">
            <a:off x="5441693" y="4251319"/>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06983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944B5-B163-A38C-D4AF-BE539BB8B455}"/>
            </a:ext>
          </a:extLst>
        </p:cNvPr>
        <p:cNvGrpSpPr/>
        <p:nvPr/>
      </p:nvGrpSpPr>
      <p:grpSpPr>
        <a:xfrm>
          <a:off x="0" y="0"/>
          <a:ext cx="0" cy="0"/>
          <a:chOff x="0" y="0"/>
          <a:chExt cx="0" cy="0"/>
        </a:xfrm>
      </p:grpSpPr>
      <p:pic>
        <p:nvPicPr>
          <p:cNvPr id="5" name="Content Placeholder 4" descr="Graphical user interface, text&#10;&#10;AI-generated content may be incorrect.">
            <a:extLst>
              <a:ext uri="{FF2B5EF4-FFF2-40B4-BE49-F238E27FC236}">
                <a16:creationId xmlns:a16="http://schemas.microsoft.com/office/drawing/2014/main" id="{D150B7DF-0427-7B93-DCDB-7D5B1CD578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04762"/>
            <a:ext cx="9197012" cy="4706790"/>
          </a:xfrm>
        </p:spPr>
      </p:pic>
      <p:sp>
        <p:nvSpPr>
          <p:cNvPr id="8" name="Arrow: Down 7">
            <a:extLst>
              <a:ext uri="{FF2B5EF4-FFF2-40B4-BE49-F238E27FC236}">
                <a16:creationId xmlns:a16="http://schemas.microsoft.com/office/drawing/2014/main" id="{F84F08DE-DE0A-7986-29CD-0305559ED578}"/>
              </a:ext>
            </a:extLst>
          </p:cNvPr>
          <p:cNvSpPr/>
          <p:nvPr/>
        </p:nvSpPr>
        <p:spPr>
          <a:xfrm>
            <a:off x="1152331" y="4862808"/>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DD9654-A79C-E335-2D12-75B46C452D5E}"/>
              </a:ext>
            </a:extLst>
          </p:cNvPr>
          <p:cNvSpPr txBox="1"/>
          <p:nvPr/>
        </p:nvSpPr>
        <p:spPr>
          <a:xfrm>
            <a:off x="-951723" y="4403791"/>
            <a:ext cx="4814596" cy="369332"/>
          </a:xfrm>
          <a:prstGeom prst="rect">
            <a:avLst/>
          </a:prstGeom>
          <a:noFill/>
        </p:spPr>
        <p:txBody>
          <a:bodyPr wrap="square" rtlCol="0">
            <a:spAutoFit/>
          </a:bodyPr>
          <a:lstStyle/>
          <a:p>
            <a:pPr algn="ctr"/>
            <a:r>
              <a:rPr lang="en-US" dirty="0"/>
              <a:t>Scroll Down</a:t>
            </a:r>
          </a:p>
        </p:txBody>
      </p:sp>
    </p:spTree>
    <p:extLst>
      <p:ext uri="{BB962C8B-B14F-4D97-AF65-F5344CB8AC3E}">
        <p14:creationId xmlns:p14="http://schemas.microsoft.com/office/powerpoint/2010/main" val="394280834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3ADD7-9D29-C1C5-326F-73CF26EC8F43}"/>
            </a:ext>
          </a:extLst>
        </p:cNvPr>
        <p:cNvGrpSpPr/>
        <p:nvPr/>
      </p:nvGrpSpPr>
      <p:grpSpPr>
        <a:xfrm>
          <a:off x="0" y="0"/>
          <a:ext cx="0" cy="0"/>
          <a:chOff x="0" y="0"/>
          <a:chExt cx="0" cy="0"/>
        </a:xfrm>
      </p:grpSpPr>
      <p:pic>
        <p:nvPicPr>
          <p:cNvPr id="5" name="Content Placeholder 4" descr="Graphical user interface, text, application, email&#10;&#10;AI-generated content may be incorrect.">
            <a:extLst>
              <a:ext uri="{FF2B5EF4-FFF2-40B4-BE49-F238E27FC236}">
                <a16:creationId xmlns:a16="http://schemas.microsoft.com/office/drawing/2014/main" id="{5983B239-5CBF-2455-F8B7-B5DED2E0F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5" y="1306286"/>
            <a:ext cx="9131260" cy="4654213"/>
          </a:xfrm>
        </p:spPr>
      </p:pic>
      <p:sp>
        <p:nvSpPr>
          <p:cNvPr id="6" name="Arrow: Down 5">
            <a:extLst>
              <a:ext uri="{FF2B5EF4-FFF2-40B4-BE49-F238E27FC236}">
                <a16:creationId xmlns:a16="http://schemas.microsoft.com/office/drawing/2014/main" id="{0FD11564-644B-B315-FF23-B12BDFB5B4F5}"/>
              </a:ext>
            </a:extLst>
          </p:cNvPr>
          <p:cNvSpPr/>
          <p:nvPr/>
        </p:nvSpPr>
        <p:spPr>
          <a:xfrm rot="16200000">
            <a:off x="1432774" y="2978026"/>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29C1F38-7229-CA80-8153-995168757BB9}"/>
              </a:ext>
            </a:extLst>
          </p:cNvPr>
          <p:cNvSpPr/>
          <p:nvPr/>
        </p:nvSpPr>
        <p:spPr>
          <a:xfrm rot="17446875">
            <a:off x="1423835" y="3866106"/>
            <a:ext cx="438539" cy="639920"/>
          </a:xfrm>
          <a:prstGeom prst="downArrow">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45CC0B3-B339-E451-E9C3-A9DF90D4EABE}"/>
              </a:ext>
            </a:extLst>
          </p:cNvPr>
          <p:cNvSpPr/>
          <p:nvPr/>
        </p:nvSpPr>
        <p:spPr>
          <a:xfrm rot="16200000">
            <a:off x="1395974" y="5520795"/>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826E244C-0864-A7EE-03AE-D2A6FBEA39F4}"/>
              </a:ext>
            </a:extLst>
          </p:cNvPr>
          <p:cNvSpPr/>
          <p:nvPr/>
        </p:nvSpPr>
        <p:spPr>
          <a:xfrm rot="5400000">
            <a:off x="7164882" y="2978027"/>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8E811636-5AEC-2C7C-221D-32E88FE42042}"/>
              </a:ext>
            </a:extLst>
          </p:cNvPr>
          <p:cNvSpPr/>
          <p:nvPr/>
        </p:nvSpPr>
        <p:spPr>
          <a:xfrm rot="5400000">
            <a:off x="7164882" y="332831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6258310-195C-314F-0C6D-3DDF6CD6C3B8}"/>
              </a:ext>
            </a:extLst>
          </p:cNvPr>
          <p:cNvSpPr/>
          <p:nvPr/>
        </p:nvSpPr>
        <p:spPr>
          <a:xfrm rot="5400000">
            <a:off x="7164882" y="3678594"/>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61A301C8-B723-2C5F-F662-931CBE564D29}"/>
              </a:ext>
            </a:extLst>
          </p:cNvPr>
          <p:cNvSpPr/>
          <p:nvPr/>
        </p:nvSpPr>
        <p:spPr>
          <a:xfrm rot="5400000">
            <a:off x="7164882" y="4026738"/>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9F558F72-19FF-8D67-6632-056A15372DE7}"/>
              </a:ext>
            </a:extLst>
          </p:cNvPr>
          <p:cNvSpPr/>
          <p:nvPr/>
        </p:nvSpPr>
        <p:spPr>
          <a:xfrm rot="5400000">
            <a:off x="7164882" y="4387424"/>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39527F49-8B9C-8DF4-4386-902B05FF73B7}"/>
              </a:ext>
            </a:extLst>
          </p:cNvPr>
          <p:cNvSpPr/>
          <p:nvPr/>
        </p:nvSpPr>
        <p:spPr>
          <a:xfrm rot="16200000">
            <a:off x="1395975" y="435448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4BAC734-C9AA-C7D6-C066-2D765AEEC5A6}"/>
              </a:ext>
            </a:extLst>
          </p:cNvPr>
          <p:cNvSpPr/>
          <p:nvPr/>
        </p:nvSpPr>
        <p:spPr>
          <a:xfrm>
            <a:off x="5216056" y="5041681"/>
            <a:ext cx="3493273" cy="6991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Fill every box that has an arrow.</a:t>
            </a:r>
          </a:p>
          <a:p>
            <a:r>
              <a:rPr lang="en-US" dirty="0"/>
              <a:t>There’s a note on the red arrow.</a:t>
            </a:r>
          </a:p>
        </p:txBody>
      </p:sp>
      <p:sp>
        <p:nvSpPr>
          <p:cNvPr id="4" name="TextBox 3">
            <a:extLst>
              <a:ext uri="{FF2B5EF4-FFF2-40B4-BE49-F238E27FC236}">
                <a16:creationId xmlns:a16="http://schemas.microsoft.com/office/drawing/2014/main" id="{C4BB546C-2486-A986-4A52-50838FCAA9EB}"/>
              </a:ext>
            </a:extLst>
          </p:cNvPr>
          <p:cNvSpPr txBox="1"/>
          <p:nvPr/>
        </p:nvSpPr>
        <p:spPr>
          <a:xfrm>
            <a:off x="-27820" y="3935234"/>
            <a:ext cx="1662868" cy="230832"/>
          </a:xfrm>
          <a:prstGeom prst="rect">
            <a:avLst/>
          </a:prstGeom>
          <a:noFill/>
        </p:spPr>
        <p:txBody>
          <a:bodyPr wrap="square" rtlCol="0">
            <a:spAutoFit/>
          </a:bodyPr>
          <a:lstStyle/>
          <a:p>
            <a:r>
              <a:rPr lang="en-US" sz="900" b="1" dirty="0">
                <a:solidFill>
                  <a:srgbClr val="FF0000"/>
                </a:solidFill>
              </a:rPr>
              <a:t>See slide 24 for details</a:t>
            </a:r>
          </a:p>
        </p:txBody>
      </p:sp>
    </p:spTree>
    <p:extLst>
      <p:ext uri="{BB962C8B-B14F-4D97-AF65-F5344CB8AC3E}">
        <p14:creationId xmlns:p14="http://schemas.microsoft.com/office/powerpoint/2010/main" val="419506053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C401D-7F3E-E775-10CC-C59BA4500D44}"/>
              </a:ext>
            </a:extLst>
          </p:cNvPr>
          <p:cNvPicPr>
            <a:picLocks noChangeAspect="1"/>
          </p:cNvPicPr>
          <p:nvPr/>
        </p:nvPicPr>
        <p:blipFill>
          <a:blip r:embed="rId2"/>
          <a:stretch>
            <a:fillRect/>
          </a:stretch>
        </p:blipFill>
        <p:spPr>
          <a:xfrm>
            <a:off x="4216994" y="1919665"/>
            <a:ext cx="4563112" cy="3581900"/>
          </a:xfrm>
          <a:prstGeom prst="rect">
            <a:avLst/>
          </a:prstGeom>
        </p:spPr>
      </p:pic>
      <p:sp>
        <p:nvSpPr>
          <p:cNvPr id="4" name="Slide Number Placeholder 3">
            <a:extLst>
              <a:ext uri="{FF2B5EF4-FFF2-40B4-BE49-F238E27FC236}">
                <a16:creationId xmlns:a16="http://schemas.microsoft.com/office/drawing/2014/main" id="{0EE2CDA7-8F31-0B7C-B846-2E61D1D48CC9}"/>
              </a:ext>
            </a:extLst>
          </p:cNvPr>
          <p:cNvSpPr>
            <a:spLocks noGrp="1"/>
          </p:cNvSpPr>
          <p:nvPr>
            <p:ph type="sldNum" sz="quarter" idx="11"/>
          </p:nvPr>
        </p:nvSpPr>
        <p:spPr/>
        <p:txBody>
          <a:bodyPr/>
          <a:lstStyle/>
          <a:p>
            <a:pPr>
              <a:defRPr/>
            </a:pPr>
            <a:fld id="{6CAFBB32-F449-46B1-BFB7-2C972C762A90}" type="slidenum">
              <a:rPr lang="en-US" smtClean="0"/>
              <a:pPr>
                <a:defRPr/>
              </a:pPr>
              <a:t>24</a:t>
            </a:fld>
            <a:endParaRPr lang="en-US" dirty="0"/>
          </a:p>
        </p:txBody>
      </p:sp>
      <p:sp>
        <p:nvSpPr>
          <p:cNvPr id="6" name="TextBox 5">
            <a:extLst>
              <a:ext uri="{FF2B5EF4-FFF2-40B4-BE49-F238E27FC236}">
                <a16:creationId xmlns:a16="http://schemas.microsoft.com/office/drawing/2014/main" id="{50FDA7E2-8710-6A3D-F1BC-C90A121EE5F8}"/>
              </a:ext>
            </a:extLst>
          </p:cNvPr>
          <p:cNvSpPr txBox="1"/>
          <p:nvPr/>
        </p:nvSpPr>
        <p:spPr>
          <a:xfrm>
            <a:off x="624644" y="1829084"/>
            <a:ext cx="3648269" cy="1477328"/>
          </a:xfrm>
          <a:prstGeom prst="rect">
            <a:avLst/>
          </a:prstGeom>
          <a:noFill/>
        </p:spPr>
        <p:txBody>
          <a:bodyPr wrap="square" rtlCol="0">
            <a:spAutoFit/>
          </a:bodyPr>
          <a:lstStyle/>
          <a:p>
            <a:pPr algn="ctr"/>
            <a:r>
              <a:rPr lang="en-US" dirty="0"/>
              <a:t>For the UIC section type in the following</a:t>
            </a:r>
            <a:r>
              <a:rPr lang="en-US"/>
              <a:t>: “*Kapolei”</a:t>
            </a:r>
            <a:endParaRPr lang="en-US" dirty="0"/>
          </a:p>
          <a:p>
            <a:pPr algn="ctr"/>
            <a:endParaRPr lang="en-US" dirty="0"/>
          </a:p>
          <a:p>
            <a:pPr algn="ctr"/>
            <a:r>
              <a:rPr lang="en-US" dirty="0"/>
              <a:t>The UIC for W00NAA is the only UIC you will select. </a:t>
            </a:r>
          </a:p>
        </p:txBody>
      </p:sp>
      <p:sp>
        <p:nvSpPr>
          <p:cNvPr id="9" name="Arrow: Down 8">
            <a:extLst>
              <a:ext uri="{FF2B5EF4-FFF2-40B4-BE49-F238E27FC236}">
                <a16:creationId xmlns:a16="http://schemas.microsoft.com/office/drawing/2014/main" id="{9EC90C6E-00FF-381A-CC28-A8982FAB1DBD}"/>
              </a:ext>
            </a:extLst>
          </p:cNvPr>
          <p:cNvSpPr/>
          <p:nvPr/>
        </p:nvSpPr>
        <p:spPr>
          <a:xfrm rot="16200000">
            <a:off x="3621845" y="4825872"/>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1E798F-F1C8-E7BC-0CB6-1EA7811C1007}"/>
              </a:ext>
            </a:extLst>
          </p:cNvPr>
          <p:cNvSpPr/>
          <p:nvPr/>
        </p:nvSpPr>
        <p:spPr>
          <a:xfrm>
            <a:off x="4272913" y="4926562"/>
            <a:ext cx="4563112" cy="52154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67212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619EEB-7639-AAD6-9C55-581FDF58B10D}"/>
              </a:ext>
            </a:extLst>
          </p:cNvPr>
          <p:cNvPicPr>
            <a:picLocks noChangeAspect="1"/>
          </p:cNvPicPr>
          <p:nvPr/>
        </p:nvPicPr>
        <p:blipFill>
          <a:blip r:embed="rId2"/>
          <a:stretch>
            <a:fillRect/>
          </a:stretch>
        </p:blipFill>
        <p:spPr>
          <a:xfrm>
            <a:off x="590367" y="1461378"/>
            <a:ext cx="4553585" cy="5077534"/>
          </a:xfrm>
          <a:prstGeom prst="rect">
            <a:avLst/>
          </a:prstGeom>
        </p:spPr>
      </p:pic>
      <p:sp>
        <p:nvSpPr>
          <p:cNvPr id="4" name="Slide Number Placeholder 3">
            <a:extLst>
              <a:ext uri="{FF2B5EF4-FFF2-40B4-BE49-F238E27FC236}">
                <a16:creationId xmlns:a16="http://schemas.microsoft.com/office/drawing/2014/main" id="{F04F473C-96FD-FA3A-576D-D6255DCA4BF3}"/>
              </a:ext>
            </a:extLst>
          </p:cNvPr>
          <p:cNvSpPr>
            <a:spLocks noGrp="1"/>
          </p:cNvSpPr>
          <p:nvPr>
            <p:ph type="sldNum" sz="quarter" idx="11"/>
          </p:nvPr>
        </p:nvSpPr>
        <p:spPr/>
        <p:txBody>
          <a:bodyPr/>
          <a:lstStyle/>
          <a:p>
            <a:pPr>
              <a:defRPr/>
            </a:pPr>
            <a:fld id="{6CAFBB32-F449-46B1-BFB7-2C972C762A90}" type="slidenum">
              <a:rPr lang="en-US" smtClean="0"/>
              <a:pPr>
                <a:defRPr/>
              </a:pPr>
              <a:t>25</a:t>
            </a:fld>
            <a:endParaRPr lang="en-US" dirty="0"/>
          </a:p>
        </p:txBody>
      </p:sp>
      <p:sp>
        <p:nvSpPr>
          <p:cNvPr id="7" name="TextBox 6">
            <a:extLst>
              <a:ext uri="{FF2B5EF4-FFF2-40B4-BE49-F238E27FC236}">
                <a16:creationId xmlns:a16="http://schemas.microsoft.com/office/drawing/2014/main" id="{2A9768BA-7EB4-E58E-6E96-E01AFEC44894}"/>
              </a:ext>
            </a:extLst>
          </p:cNvPr>
          <p:cNvSpPr txBox="1"/>
          <p:nvPr/>
        </p:nvSpPr>
        <p:spPr>
          <a:xfrm>
            <a:off x="4905364" y="2435168"/>
            <a:ext cx="3648269" cy="1200329"/>
          </a:xfrm>
          <a:prstGeom prst="rect">
            <a:avLst/>
          </a:prstGeom>
          <a:noFill/>
        </p:spPr>
        <p:txBody>
          <a:bodyPr wrap="square" rtlCol="0">
            <a:spAutoFit/>
          </a:bodyPr>
          <a:lstStyle/>
          <a:p>
            <a:pPr algn="ctr"/>
            <a:r>
              <a:rPr lang="en-US" dirty="0"/>
              <a:t>You must choose what system you are wishing to be granted access to. Start typing the system name i.e., “NIPR” or “SIPR”</a:t>
            </a:r>
          </a:p>
        </p:txBody>
      </p:sp>
      <p:sp>
        <p:nvSpPr>
          <p:cNvPr id="8" name="Arrow: Down 7">
            <a:extLst>
              <a:ext uri="{FF2B5EF4-FFF2-40B4-BE49-F238E27FC236}">
                <a16:creationId xmlns:a16="http://schemas.microsoft.com/office/drawing/2014/main" id="{F3F7E862-44A1-F71A-7ADF-14F3EFF548B4}"/>
              </a:ext>
            </a:extLst>
          </p:cNvPr>
          <p:cNvSpPr/>
          <p:nvPr/>
        </p:nvSpPr>
        <p:spPr>
          <a:xfrm rot="5400000">
            <a:off x="1634652" y="4857393"/>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51111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DC52-F3D5-2D70-7170-5B15E14A5735}"/>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2801C27-796D-FD03-D587-F92AF2A5EE34}"/>
              </a:ext>
            </a:extLst>
          </p:cNvPr>
          <p:cNvPicPr>
            <a:picLocks noGrp="1" noChangeAspect="1"/>
          </p:cNvPicPr>
          <p:nvPr>
            <p:ph idx="1"/>
          </p:nvPr>
        </p:nvPicPr>
        <p:blipFill>
          <a:blip r:embed="rId2"/>
          <a:stretch>
            <a:fillRect/>
          </a:stretch>
        </p:blipFill>
        <p:spPr>
          <a:xfrm>
            <a:off x="1248355" y="944621"/>
            <a:ext cx="6292083" cy="5372374"/>
          </a:xfrm>
        </p:spPr>
      </p:pic>
      <p:sp>
        <p:nvSpPr>
          <p:cNvPr id="3" name="Title 2">
            <a:extLst>
              <a:ext uri="{FF2B5EF4-FFF2-40B4-BE49-F238E27FC236}">
                <a16:creationId xmlns:a16="http://schemas.microsoft.com/office/drawing/2014/main" id="{5DF6FEDA-9293-0AAB-4004-9D2820F55A0D}"/>
              </a:ext>
            </a:extLst>
          </p:cNvPr>
          <p:cNvSpPr>
            <a:spLocks noGrp="1"/>
          </p:cNvSpPr>
          <p:nvPr>
            <p:ph type="title"/>
          </p:nvPr>
        </p:nvSpPr>
        <p:spPr/>
        <p:txBody>
          <a:bodyPr/>
          <a:lstStyle/>
          <a:p>
            <a:pPr algn="ctr"/>
            <a:r>
              <a:rPr lang="en-US" b="1" i="1" u="sng" dirty="0">
                <a:solidFill>
                  <a:srgbClr val="FF0000"/>
                </a:solidFill>
              </a:rPr>
              <a:t>!!!!EXAMPLE!!!!</a:t>
            </a:r>
          </a:p>
        </p:txBody>
      </p:sp>
      <p:sp>
        <p:nvSpPr>
          <p:cNvPr id="11" name="Title 2">
            <a:extLst>
              <a:ext uri="{FF2B5EF4-FFF2-40B4-BE49-F238E27FC236}">
                <a16:creationId xmlns:a16="http://schemas.microsoft.com/office/drawing/2014/main" id="{7982565B-84DD-ED72-6CB9-70B3A9C43844}"/>
              </a:ext>
            </a:extLst>
          </p:cNvPr>
          <p:cNvSpPr txBox="1">
            <a:spLocks/>
          </p:cNvSpPr>
          <p:nvPr/>
        </p:nvSpPr>
        <p:spPr>
          <a:xfrm>
            <a:off x="2912068" y="3558074"/>
            <a:ext cx="6495065" cy="838200"/>
          </a:xfrm>
          <a:prstGeom prst="rect">
            <a:avLst/>
          </a:prstGeom>
        </p:spPr>
        <p:txBody>
          <a:bodyPr vert="horz" lIns="91440" tIns="45720" rIns="91440" bIns="45720" rtlCol="0" anchor="ctr">
            <a:normAutofit/>
          </a:bodyPr>
          <a:lstStyle>
            <a:lvl1pPr algn="r" rtl="0" eaLnBrk="1" fontAlgn="base" hangingPunct="1">
              <a:spcBef>
                <a:spcPct val="0"/>
              </a:spcBef>
              <a:spcAft>
                <a:spcPct val="0"/>
              </a:spcAft>
              <a:defRPr sz="36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defTabSz="914400"/>
            <a:r>
              <a:rPr lang="en-US" b="1" i="1" u="sng" dirty="0">
                <a:solidFill>
                  <a:srgbClr val="FF0000"/>
                </a:solidFill>
              </a:rPr>
              <a:t>!!!!EXAMPLE!!!!</a:t>
            </a:r>
          </a:p>
        </p:txBody>
      </p:sp>
    </p:spTree>
    <p:extLst>
      <p:ext uri="{BB962C8B-B14F-4D97-AF65-F5344CB8AC3E}">
        <p14:creationId xmlns:p14="http://schemas.microsoft.com/office/powerpoint/2010/main" val="99310439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52E43-71AB-F8D2-95D1-8A47A3F7180E}"/>
            </a:ext>
          </a:extLst>
        </p:cNvPr>
        <p:cNvGrpSpPr/>
        <p:nvPr/>
      </p:nvGrpSpPr>
      <p:grpSpPr>
        <a:xfrm>
          <a:off x="0" y="0"/>
          <a:ext cx="0" cy="0"/>
          <a:chOff x="0" y="0"/>
          <a:chExt cx="0" cy="0"/>
        </a:xfrm>
      </p:grpSpPr>
      <p:pic>
        <p:nvPicPr>
          <p:cNvPr id="5" name="Content Placeholder 4" descr="Graphical user interface, text, application, email&#10;&#10;AI-generated content may be incorrect.">
            <a:extLst>
              <a:ext uri="{FF2B5EF4-FFF2-40B4-BE49-F238E27FC236}">
                <a16:creationId xmlns:a16="http://schemas.microsoft.com/office/drawing/2014/main" id="{EF2770FC-91F6-C8A6-66FD-8932EDD7E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027" y="865615"/>
            <a:ext cx="6470312" cy="5366849"/>
          </a:xfrm>
        </p:spPr>
      </p:pic>
      <p:sp>
        <p:nvSpPr>
          <p:cNvPr id="6" name="Arrow: Down 5">
            <a:extLst>
              <a:ext uri="{FF2B5EF4-FFF2-40B4-BE49-F238E27FC236}">
                <a16:creationId xmlns:a16="http://schemas.microsoft.com/office/drawing/2014/main" id="{B34E9D35-BDE0-DC52-E46B-F237D12A385D}"/>
              </a:ext>
            </a:extLst>
          </p:cNvPr>
          <p:cNvSpPr/>
          <p:nvPr/>
        </p:nvSpPr>
        <p:spPr>
          <a:xfrm rot="16200000">
            <a:off x="905756" y="2229629"/>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24D5D36A-B607-BD96-84DD-3AA25C19FC68}"/>
              </a:ext>
            </a:extLst>
          </p:cNvPr>
          <p:cNvSpPr/>
          <p:nvPr/>
        </p:nvSpPr>
        <p:spPr>
          <a:xfrm rot="16200000">
            <a:off x="905756" y="2920377"/>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1F532FDA-1C0A-47DB-F7BE-30BFB8571D47}"/>
              </a:ext>
            </a:extLst>
          </p:cNvPr>
          <p:cNvSpPr/>
          <p:nvPr/>
        </p:nvSpPr>
        <p:spPr>
          <a:xfrm rot="16200000">
            <a:off x="922432" y="3611127"/>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762FA93D-AE20-91B0-370E-D98013C9877F}"/>
              </a:ext>
            </a:extLst>
          </p:cNvPr>
          <p:cNvSpPr/>
          <p:nvPr/>
        </p:nvSpPr>
        <p:spPr>
          <a:xfrm rot="16200000">
            <a:off x="905756" y="487145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CF976616-130D-E0CE-DE3D-C9C68CE1B07F}"/>
              </a:ext>
            </a:extLst>
          </p:cNvPr>
          <p:cNvSpPr/>
          <p:nvPr/>
        </p:nvSpPr>
        <p:spPr>
          <a:xfrm rot="1984104">
            <a:off x="7354369" y="5284649"/>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007EA4-C75C-A04D-03BC-4225408CBA88}"/>
              </a:ext>
            </a:extLst>
          </p:cNvPr>
          <p:cNvSpPr txBox="1"/>
          <p:nvPr/>
        </p:nvSpPr>
        <p:spPr>
          <a:xfrm>
            <a:off x="904017" y="380425"/>
            <a:ext cx="7203232" cy="369332"/>
          </a:xfrm>
          <a:prstGeom prst="rect">
            <a:avLst/>
          </a:prstGeom>
          <a:noFill/>
        </p:spPr>
        <p:txBody>
          <a:bodyPr wrap="square" rtlCol="0">
            <a:spAutoFit/>
          </a:bodyPr>
          <a:lstStyle/>
          <a:p>
            <a:pPr algn="ctr"/>
            <a:r>
              <a:rPr lang="en-US" b="1" i="1" u="sng" dirty="0">
                <a:solidFill>
                  <a:schemeClr val="accent2"/>
                </a:solidFill>
              </a:rPr>
              <a:t>!!!This portion must be identical to what you put into AVS!!!</a:t>
            </a:r>
          </a:p>
        </p:txBody>
      </p:sp>
      <p:sp>
        <p:nvSpPr>
          <p:cNvPr id="3" name="Rectangle 2">
            <a:extLst>
              <a:ext uri="{FF2B5EF4-FFF2-40B4-BE49-F238E27FC236}">
                <a16:creationId xmlns:a16="http://schemas.microsoft.com/office/drawing/2014/main" id="{E22DE2D5-CDB9-F39F-03D4-3BAE7EE50EC8}"/>
              </a:ext>
            </a:extLst>
          </p:cNvPr>
          <p:cNvSpPr/>
          <p:nvPr/>
        </p:nvSpPr>
        <p:spPr>
          <a:xfrm>
            <a:off x="4505633" y="1371700"/>
            <a:ext cx="4490663" cy="12245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For ISSO, use one of the following:</a:t>
            </a:r>
          </a:p>
          <a:p>
            <a:r>
              <a:rPr lang="en-US" dirty="0"/>
              <a:t>Primary: </a:t>
            </a:r>
            <a:r>
              <a:rPr lang="en-US" dirty="0">
                <a:hlinkClick r:id="rId3"/>
              </a:rPr>
              <a:t>stat.b.taripe.mil@army.mil</a:t>
            </a:r>
            <a:r>
              <a:rPr lang="en-US" dirty="0"/>
              <a:t> </a:t>
            </a:r>
          </a:p>
          <a:p>
            <a:r>
              <a:rPr lang="en-US" dirty="0"/>
              <a:t>Secondary: </a:t>
            </a:r>
            <a:r>
              <a:rPr lang="en-US" dirty="0">
                <a:hlinkClick r:id="rId4"/>
              </a:rPr>
              <a:t>jordan.a.estacio.mil@army.mil</a:t>
            </a:r>
            <a:endParaRPr lang="en-US" dirty="0"/>
          </a:p>
          <a:p>
            <a:r>
              <a:rPr lang="en-US" dirty="0"/>
              <a:t>Tertiary: </a:t>
            </a:r>
            <a:r>
              <a:rPr lang="en-US" dirty="0">
                <a:hlinkClick r:id="rId5"/>
              </a:rPr>
              <a:t>xiaolan.lin.mil@army.mil</a:t>
            </a:r>
            <a:r>
              <a:rPr lang="en-US" dirty="0"/>
              <a:t> </a:t>
            </a:r>
          </a:p>
        </p:txBody>
      </p:sp>
    </p:spTree>
    <p:extLst>
      <p:ext uri="{BB962C8B-B14F-4D97-AF65-F5344CB8AC3E}">
        <p14:creationId xmlns:p14="http://schemas.microsoft.com/office/powerpoint/2010/main" val="217657116"/>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E2F776-ADCC-354D-7F58-D1621B65DE20}"/>
              </a:ext>
            </a:extLst>
          </p:cNvPr>
          <p:cNvSpPr>
            <a:spLocks noGrp="1"/>
          </p:cNvSpPr>
          <p:nvPr>
            <p:ph idx="1"/>
          </p:nvPr>
        </p:nvSpPr>
        <p:spPr>
          <a:xfrm>
            <a:off x="464816" y="1425389"/>
            <a:ext cx="8229600" cy="4525963"/>
          </a:xfrm>
        </p:spPr>
        <p:txBody>
          <a:bodyPr/>
          <a:lstStyle/>
          <a:p>
            <a:r>
              <a:rPr lang="en-US" sz="2000" dirty="0"/>
              <a:t>Once you submit the AESMP ticket, contact your Supervisor or Sponsor to approve your access. Your Supervisor will receive an e-mail that will look like the screenshot below.</a:t>
            </a:r>
          </a:p>
          <a:p>
            <a:r>
              <a:rPr lang="en-US" sz="2000" dirty="0"/>
              <a:t>Ensure that when they reply, the e-mail is NOT encrypted.</a:t>
            </a:r>
          </a:p>
          <a:p>
            <a:endParaRPr lang="en-US" sz="2000" dirty="0"/>
          </a:p>
        </p:txBody>
      </p:sp>
      <p:sp>
        <p:nvSpPr>
          <p:cNvPr id="3" name="Title 2">
            <a:extLst>
              <a:ext uri="{FF2B5EF4-FFF2-40B4-BE49-F238E27FC236}">
                <a16:creationId xmlns:a16="http://schemas.microsoft.com/office/drawing/2014/main" id="{06ED554C-C3B7-DB8B-1086-758A70C2744D}"/>
              </a:ext>
            </a:extLst>
          </p:cNvPr>
          <p:cNvSpPr>
            <a:spLocks noGrp="1"/>
          </p:cNvSpPr>
          <p:nvPr>
            <p:ph type="title"/>
          </p:nvPr>
        </p:nvSpPr>
        <p:spPr>
          <a:xfrm>
            <a:off x="1332083" y="251208"/>
            <a:ext cx="6495065" cy="838200"/>
          </a:xfrm>
        </p:spPr>
        <p:txBody>
          <a:bodyPr>
            <a:normAutofit fontScale="90000"/>
          </a:bodyPr>
          <a:lstStyle/>
          <a:p>
            <a:pPr algn="ctr"/>
            <a:r>
              <a:rPr lang="en-US" dirty="0"/>
              <a:t>Follow up with your </a:t>
            </a:r>
            <a:br>
              <a:rPr lang="en-US" dirty="0"/>
            </a:br>
            <a:r>
              <a:rPr lang="en-US" dirty="0"/>
              <a:t>Supervisor or Sponsor</a:t>
            </a:r>
          </a:p>
        </p:txBody>
      </p:sp>
      <p:pic>
        <p:nvPicPr>
          <p:cNvPr id="5" name="Picture 4" descr="Graphical user interface, text, application, email&#10;&#10;AI-generated content may be incorrect.">
            <a:extLst>
              <a:ext uri="{FF2B5EF4-FFF2-40B4-BE49-F238E27FC236}">
                <a16:creationId xmlns:a16="http://schemas.microsoft.com/office/drawing/2014/main" id="{A5BB68AD-6A0D-59AD-6E7C-E97131AE9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364" y="2793682"/>
            <a:ext cx="4846655" cy="3591636"/>
          </a:xfrm>
          <a:prstGeom prst="rect">
            <a:avLst/>
          </a:prstGeom>
          <a:ln w="25400">
            <a:solidFill>
              <a:schemeClr val="tx1"/>
            </a:solidFill>
          </a:ln>
        </p:spPr>
      </p:pic>
      <p:sp>
        <p:nvSpPr>
          <p:cNvPr id="4" name="TextBox 3">
            <a:extLst>
              <a:ext uri="{FF2B5EF4-FFF2-40B4-BE49-F238E27FC236}">
                <a16:creationId xmlns:a16="http://schemas.microsoft.com/office/drawing/2014/main" id="{72909EBC-CA0B-7AC4-1099-1BA6ADA07A16}"/>
              </a:ext>
            </a:extLst>
          </p:cNvPr>
          <p:cNvSpPr txBox="1"/>
          <p:nvPr/>
        </p:nvSpPr>
        <p:spPr>
          <a:xfrm>
            <a:off x="7123066" y="3136898"/>
            <a:ext cx="2020934" cy="1015663"/>
          </a:xfrm>
          <a:prstGeom prst="rect">
            <a:avLst/>
          </a:prstGeom>
          <a:noFill/>
        </p:spPr>
        <p:txBody>
          <a:bodyPr wrap="square" rtlCol="0">
            <a:spAutoFit/>
          </a:bodyPr>
          <a:lstStyle/>
          <a:p>
            <a:r>
              <a:rPr lang="en-US" sz="1000" dirty="0">
                <a:solidFill>
                  <a:schemeClr val="bg1"/>
                </a:solidFill>
                <a:highlight>
                  <a:srgbClr val="FF0000"/>
                </a:highlight>
              </a:rPr>
              <a:t>NOTE: There is a known issue with the “approve” button on this e-mail. Nothing would happen after pressing the button. If so, please review the next slide for resolution</a:t>
            </a:r>
          </a:p>
        </p:txBody>
      </p:sp>
    </p:spTree>
    <p:extLst>
      <p:ext uri="{BB962C8B-B14F-4D97-AF65-F5344CB8AC3E}">
        <p14:creationId xmlns:p14="http://schemas.microsoft.com/office/powerpoint/2010/main" val="24071590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07928-11F2-D8E9-883E-61857E6F055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D91251-4CA3-1B42-6FEF-F48F6D70B644}"/>
              </a:ext>
            </a:extLst>
          </p:cNvPr>
          <p:cNvSpPr>
            <a:spLocks noGrp="1"/>
          </p:cNvSpPr>
          <p:nvPr>
            <p:ph idx="1"/>
          </p:nvPr>
        </p:nvSpPr>
        <p:spPr>
          <a:xfrm>
            <a:off x="464816" y="1425389"/>
            <a:ext cx="8229600" cy="4525963"/>
          </a:xfrm>
        </p:spPr>
        <p:txBody>
          <a:bodyPr/>
          <a:lstStyle/>
          <a:p>
            <a:pPr marL="457200" indent="-457200">
              <a:buFont typeface="+mj-lt"/>
              <a:buAutoNum type="arabicPeriod"/>
            </a:pPr>
            <a:r>
              <a:rPr lang="en-US" sz="2000" dirty="0"/>
              <a:t>Search for “default apps” on your Desktop search bar</a:t>
            </a:r>
          </a:p>
          <a:p>
            <a:pPr marL="457200" indent="-457200">
              <a:buFont typeface="+mj-lt"/>
              <a:buAutoNum type="arabicPeriod"/>
            </a:pPr>
            <a:r>
              <a:rPr lang="en-US" sz="2000" dirty="0"/>
              <a:t>Type “MAILTO” in the “Set a default for a file type or link type”</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r>
              <a:rPr lang="en-US" sz="2000" dirty="0"/>
              <a:t>Ensure that “Outlook” is your default app by clicking here and following the prompts</a:t>
            </a:r>
          </a:p>
          <a:p>
            <a:pPr marL="457200" indent="-457200">
              <a:buFont typeface="+mj-lt"/>
              <a:buAutoNum type="arabicPeriod"/>
            </a:pPr>
            <a:r>
              <a:rPr lang="en-US" sz="2000" dirty="0"/>
              <a:t>Once you’re done, go back to the e-mail and click “approve” again </a:t>
            </a:r>
          </a:p>
          <a:p>
            <a:pPr marL="857250" lvl="1" indent="-457200">
              <a:buFont typeface="+mj-lt"/>
              <a:buAutoNum type="arabicPeriod"/>
            </a:pPr>
            <a:endParaRPr lang="en-US" sz="1600" dirty="0"/>
          </a:p>
          <a:p>
            <a:pPr marL="457200" indent="-457200">
              <a:buFont typeface="+mj-lt"/>
              <a:buAutoNum type="arabicPeriod"/>
            </a:pPr>
            <a:endParaRPr lang="en-US" sz="2000" dirty="0"/>
          </a:p>
          <a:p>
            <a:endParaRPr lang="en-US" sz="2000" dirty="0"/>
          </a:p>
        </p:txBody>
      </p:sp>
      <p:sp>
        <p:nvSpPr>
          <p:cNvPr id="3" name="Title 2">
            <a:extLst>
              <a:ext uri="{FF2B5EF4-FFF2-40B4-BE49-F238E27FC236}">
                <a16:creationId xmlns:a16="http://schemas.microsoft.com/office/drawing/2014/main" id="{0B2987CC-5811-1ED4-C809-BC78754B1FF8}"/>
              </a:ext>
            </a:extLst>
          </p:cNvPr>
          <p:cNvSpPr>
            <a:spLocks noGrp="1"/>
          </p:cNvSpPr>
          <p:nvPr>
            <p:ph type="title"/>
          </p:nvPr>
        </p:nvSpPr>
        <p:spPr/>
        <p:txBody>
          <a:bodyPr/>
          <a:lstStyle/>
          <a:p>
            <a:pPr algn="ctr"/>
            <a:r>
              <a:rPr lang="en-US" dirty="0"/>
              <a:t>Approval Button Fix</a:t>
            </a:r>
          </a:p>
        </p:txBody>
      </p:sp>
      <p:pic>
        <p:nvPicPr>
          <p:cNvPr id="9" name="Picture 8">
            <a:extLst>
              <a:ext uri="{FF2B5EF4-FFF2-40B4-BE49-F238E27FC236}">
                <a16:creationId xmlns:a16="http://schemas.microsoft.com/office/drawing/2014/main" id="{AB24AEAF-07AE-113D-FF5C-40344E4816E7}"/>
              </a:ext>
            </a:extLst>
          </p:cNvPr>
          <p:cNvPicPr>
            <a:picLocks noChangeAspect="1"/>
          </p:cNvPicPr>
          <p:nvPr/>
        </p:nvPicPr>
        <p:blipFill>
          <a:blip r:embed="rId2"/>
          <a:stretch>
            <a:fillRect/>
          </a:stretch>
        </p:blipFill>
        <p:spPr>
          <a:xfrm>
            <a:off x="1775011" y="2245659"/>
            <a:ext cx="4571999" cy="1595417"/>
          </a:xfrm>
          <a:prstGeom prst="rect">
            <a:avLst/>
          </a:prstGeom>
        </p:spPr>
      </p:pic>
      <p:sp>
        <p:nvSpPr>
          <p:cNvPr id="10" name="Arrow: Down 9">
            <a:extLst>
              <a:ext uri="{FF2B5EF4-FFF2-40B4-BE49-F238E27FC236}">
                <a16:creationId xmlns:a16="http://schemas.microsoft.com/office/drawing/2014/main" id="{FEB697DE-71A7-43A2-756E-489D196BD16C}"/>
              </a:ext>
            </a:extLst>
          </p:cNvPr>
          <p:cNvSpPr/>
          <p:nvPr/>
        </p:nvSpPr>
        <p:spPr>
          <a:xfrm rot="19347242">
            <a:off x="2649668" y="2041116"/>
            <a:ext cx="338868" cy="8426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2EFC311-17BB-D282-295C-5982F91BAB0F}"/>
              </a:ext>
            </a:extLst>
          </p:cNvPr>
          <p:cNvSpPr/>
          <p:nvPr/>
        </p:nvSpPr>
        <p:spPr>
          <a:xfrm rot="8665156">
            <a:off x="6401012" y="3034435"/>
            <a:ext cx="338868" cy="1154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66315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0C1E-716C-AB61-3FD2-AB589E05F2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CAB04-8227-A62F-075F-4CD34BEA0552}"/>
              </a:ext>
            </a:extLst>
          </p:cNvPr>
          <p:cNvSpPr>
            <a:spLocks noGrp="1"/>
          </p:cNvSpPr>
          <p:nvPr>
            <p:ph type="sldNum" sz="quarter" idx="11"/>
          </p:nvPr>
        </p:nvSpPr>
        <p:spPr/>
        <p:txBody>
          <a:bodyPr/>
          <a:lstStyle/>
          <a:p>
            <a:pPr>
              <a:defRPr/>
            </a:pPr>
            <a:fld id="{6CAFBB32-F449-46B1-BFB7-2C972C762A90}" type="slidenum">
              <a:rPr lang="en-US" smtClean="0"/>
              <a:pPr>
                <a:defRPr/>
              </a:pPr>
              <a:t>3</a:t>
            </a:fld>
            <a:endParaRPr lang="en-US" dirty="0"/>
          </a:p>
        </p:txBody>
      </p:sp>
      <p:sp>
        <p:nvSpPr>
          <p:cNvPr id="5" name="TextBox 4">
            <a:extLst>
              <a:ext uri="{FF2B5EF4-FFF2-40B4-BE49-F238E27FC236}">
                <a16:creationId xmlns:a16="http://schemas.microsoft.com/office/drawing/2014/main" id="{03877A9C-D5AB-9AAE-2B6E-BCBADACA4FCC}"/>
              </a:ext>
            </a:extLst>
          </p:cNvPr>
          <p:cNvSpPr txBox="1"/>
          <p:nvPr/>
        </p:nvSpPr>
        <p:spPr>
          <a:xfrm>
            <a:off x="1903445" y="242596"/>
            <a:ext cx="5467739" cy="461665"/>
          </a:xfrm>
          <a:prstGeom prst="rect">
            <a:avLst/>
          </a:prstGeom>
          <a:noFill/>
        </p:spPr>
        <p:txBody>
          <a:bodyPr wrap="square" rtlCol="0">
            <a:spAutoFit/>
          </a:bodyPr>
          <a:lstStyle/>
          <a:p>
            <a:pPr algn="ctr"/>
            <a:r>
              <a:rPr lang="en-US" sz="2400" b="1" u="sng" dirty="0"/>
              <a:t>What is the New Process with AVS? </a:t>
            </a:r>
          </a:p>
        </p:txBody>
      </p:sp>
      <p:sp>
        <p:nvSpPr>
          <p:cNvPr id="8" name="TextBox 7">
            <a:extLst>
              <a:ext uri="{FF2B5EF4-FFF2-40B4-BE49-F238E27FC236}">
                <a16:creationId xmlns:a16="http://schemas.microsoft.com/office/drawing/2014/main" id="{4968E65F-A315-3155-E416-037FBD284CBE}"/>
              </a:ext>
            </a:extLst>
          </p:cNvPr>
          <p:cNvSpPr txBox="1"/>
          <p:nvPr/>
        </p:nvSpPr>
        <p:spPr>
          <a:xfrm>
            <a:off x="2230016" y="942369"/>
            <a:ext cx="4814596" cy="646331"/>
          </a:xfrm>
          <a:prstGeom prst="rect">
            <a:avLst/>
          </a:prstGeom>
          <a:noFill/>
        </p:spPr>
        <p:txBody>
          <a:bodyPr wrap="square" rtlCol="0">
            <a:spAutoFit/>
          </a:bodyPr>
          <a:lstStyle/>
          <a:p>
            <a:pPr algn="ctr"/>
            <a:r>
              <a:rPr lang="en-US" dirty="0"/>
              <a:t>What type of account access do I need? </a:t>
            </a:r>
          </a:p>
          <a:p>
            <a:pPr algn="ctr"/>
            <a:r>
              <a:rPr lang="en-US" dirty="0"/>
              <a:t>NIPR? SIPR? </a:t>
            </a:r>
            <a:r>
              <a:rPr lang="en-US" dirty="0" err="1"/>
              <a:t>iPerms</a:t>
            </a:r>
            <a:r>
              <a:rPr lang="en-US" dirty="0"/>
              <a:t>? G-Army? </a:t>
            </a:r>
          </a:p>
        </p:txBody>
      </p:sp>
      <p:sp>
        <p:nvSpPr>
          <p:cNvPr id="9" name="TextBox 8">
            <a:extLst>
              <a:ext uri="{FF2B5EF4-FFF2-40B4-BE49-F238E27FC236}">
                <a16:creationId xmlns:a16="http://schemas.microsoft.com/office/drawing/2014/main" id="{9F4D5B35-A8DC-8429-B425-DB16FACECAE6}"/>
              </a:ext>
            </a:extLst>
          </p:cNvPr>
          <p:cNvSpPr txBox="1"/>
          <p:nvPr/>
        </p:nvSpPr>
        <p:spPr>
          <a:xfrm>
            <a:off x="2164702" y="2141974"/>
            <a:ext cx="4814596" cy="369332"/>
          </a:xfrm>
          <a:prstGeom prst="rect">
            <a:avLst/>
          </a:prstGeom>
          <a:noFill/>
        </p:spPr>
        <p:txBody>
          <a:bodyPr wrap="square" rtlCol="0">
            <a:spAutoFit/>
          </a:bodyPr>
          <a:lstStyle/>
          <a:p>
            <a:pPr algn="ctr"/>
            <a:r>
              <a:rPr lang="en-US" dirty="0"/>
              <a:t>Go to the AVS Portal (Link in the next slides)</a:t>
            </a:r>
          </a:p>
        </p:txBody>
      </p:sp>
      <p:sp>
        <p:nvSpPr>
          <p:cNvPr id="10" name="TextBox 9">
            <a:extLst>
              <a:ext uri="{FF2B5EF4-FFF2-40B4-BE49-F238E27FC236}">
                <a16:creationId xmlns:a16="http://schemas.microsoft.com/office/drawing/2014/main" id="{FBE8C0D4-98B5-12D1-CE42-8AAB04BD4315}"/>
              </a:ext>
            </a:extLst>
          </p:cNvPr>
          <p:cNvSpPr txBox="1"/>
          <p:nvPr/>
        </p:nvSpPr>
        <p:spPr>
          <a:xfrm>
            <a:off x="2164696" y="3092170"/>
            <a:ext cx="4814596" cy="369332"/>
          </a:xfrm>
          <a:prstGeom prst="rect">
            <a:avLst/>
          </a:prstGeom>
          <a:noFill/>
        </p:spPr>
        <p:txBody>
          <a:bodyPr wrap="square" rtlCol="0">
            <a:spAutoFit/>
          </a:bodyPr>
          <a:lstStyle/>
          <a:p>
            <a:pPr algn="ctr"/>
            <a:r>
              <a:rPr lang="en-US" dirty="0"/>
              <a:t>Submit a (2875) Baseline SAAR Request</a:t>
            </a:r>
          </a:p>
        </p:txBody>
      </p:sp>
      <p:sp>
        <p:nvSpPr>
          <p:cNvPr id="11" name="TextBox 10">
            <a:extLst>
              <a:ext uri="{FF2B5EF4-FFF2-40B4-BE49-F238E27FC236}">
                <a16:creationId xmlns:a16="http://schemas.microsoft.com/office/drawing/2014/main" id="{6FF42476-7C3F-1778-9F67-EFC459342EC1}"/>
              </a:ext>
            </a:extLst>
          </p:cNvPr>
          <p:cNvSpPr txBox="1"/>
          <p:nvPr/>
        </p:nvSpPr>
        <p:spPr>
          <a:xfrm>
            <a:off x="2164696" y="3919771"/>
            <a:ext cx="4814596" cy="369332"/>
          </a:xfrm>
          <a:prstGeom prst="rect">
            <a:avLst/>
          </a:prstGeom>
          <a:noFill/>
        </p:spPr>
        <p:txBody>
          <a:bodyPr wrap="square" rtlCol="0">
            <a:spAutoFit/>
          </a:bodyPr>
          <a:lstStyle/>
          <a:p>
            <a:pPr algn="ctr"/>
            <a:r>
              <a:rPr lang="en-US" dirty="0"/>
              <a:t>2875 Goes to Direct Supervisor for Signature</a:t>
            </a:r>
          </a:p>
        </p:txBody>
      </p:sp>
      <p:sp>
        <p:nvSpPr>
          <p:cNvPr id="12" name="TextBox 11">
            <a:extLst>
              <a:ext uri="{FF2B5EF4-FFF2-40B4-BE49-F238E27FC236}">
                <a16:creationId xmlns:a16="http://schemas.microsoft.com/office/drawing/2014/main" id="{920C2037-A186-BF37-12D0-8547C5375EEB}"/>
              </a:ext>
            </a:extLst>
          </p:cNvPr>
          <p:cNvSpPr txBox="1"/>
          <p:nvPr/>
        </p:nvSpPr>
        <p:spPr>
          <a:xfrm>
            <a:off x="2164699" y="4162160"/>
            <a:ext cx="4814596" cy="369332"/>
          </a:xfrm>
          <a:prstGeom prst="rect">
            <a:avLst/>
          </a:prstGeom>
          <a:noFill/>
        </p:spPr>
        <p:txBody>
          <a:bodyPr wrap="square" rtlCol="0">
            <a:spAutoFit/>
          </a:bodyPr>
          <a:lstStyle/>
          <a:p>
            <a:pPr algn="ctr"/>
            <a:r>
              <a:rPr lang="en-US" dirty="0"/>
              <a:t>2875 Goes to ISSM/ISSO for Signature</a:t>
            </a:r>
          </a:p>
        </p:txBody>
      </p:sp>
      <p:sp>
        <p:nvSpPr>
          <p:cNvPr id="13" name="TextBox 12">
            <a:extLst>
              <a:ext uri="{FF2B5EF4-FFF2-40B4-BE49-F238E27FC236}">
                <a16:creationId xmlns:a16="http://schemas.microsoft.com/office/drawing/2014/main" id="{CA3675FE-8E25-2EBB-BD8E-30CD983965D8}"/>
              </a:ext>
            </a:extLst>
          </p:cNvPr>
          <p:cNvSpPr txBox="1"/>
          <p:nvPr/>
        </p:nvSpPr>
        <p:spPr>
          <a:xfrm>
            <a:off x="2164699" y="4413723"/>
            <a:ext cx="4814596" cy="369332"/>
          </a:xfrm>
          <a:prstGeom prst="rect">
            <a:avLst/>
          </a:prstGeom>
          <a:noFill/>
        </p:spPr>
        <p:txBody>
          <a:bodyPr wrap="square" rtlCol="0">
            <a:spAutoFit/>
          </a:bodyPr>
          <a:lstStyle/>
          <a:p>
            <a:pPr algn="ctr"/>
            <a:r>
              <a:rPr lang="en-US" dirty="0"/>
              <a:t>2875 Goes to Security Manager for Signature</a:t>
            </a:r>
          </a:p>
        </p:txBody>
      </p:sp>
      <p:sp>
        <p:nvSpPr>
          <p:cNvPr id="14" name="TextBox 13">
            <a:extLst>
              <a:ext uri="{FF2B5EF4-FFF2-40B4-BE49-F238E27FC236}">
                <a16:creationId xmlns:a16="http://schemas.microsoft.com/office/drawing/2014/main" id="{A323B67A-1DB4-965B-0CAF-54782DA6D759}"/>
              </a:ext>
            </a:extLst>
          </p:cNvPr>
          <p:cNvSpPr txBox="1"/>
          <p:nvPr/>
        </p:nvSpPr>
        <p:spPr>
          <a:xfrm>
            <a:off x="2164699" y="5367585"/>
            <a:ext cx="4814596" cy="369332"/>
          </a:xfrm>
          <a:prstGeom prst="rect">
            <a:avLst/>
          </a:prstGeom>
          <a:noFill/>
        </p:spPr>
        <p:txBody>
          <a:bodyPr wrap="square" rtlCol="0">
            <a:spAutoFit/>
          </a:bodyPr>
          <a:lstStyle/>
          <a:p>
            <a:pPr algn="ctr"/>
            <a:r>
              <a:rPr lang="en-US" dirty="0"/>
              <a:t>AVS Portion is Complete </a:t>
            </a:r>
          </a:p>
        </p:txBody>
      </p:sp>
      <p:sp>
        <p:nvSpPr>
          <p:cNvPr id="15" name="Arrow: Down 14">
            <a:extLst>
              <a:ext uri="{FF2B5EF4-FFF2-40B4-BE49-F238E27FC236}">
                <a16:creationId xmlns:a16="http://schemas.microsoft.com/office/drawing/2014/main" id="{8476FB45-4B8F-2629-9306-13AA56C382B6}"/>
              </a:ext>
            </a:extLst>
          </p:cNvPr>
          <p:cNvSpPr/>
          <p:nvPr/>
        </p:nvSpPr>
        <p:spPr>
          <a:xfrm>
            <a:off x="4352728" y="155247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D7563F5B-D415-9132-8751-6D3F062FC99E}"/>
              </a:ext>
            </a:extLst>
          </p:cNvPr>
          <p:cNvSpPr/>
          <p:nvPr/>
        </p:nvSpPr>
        <p:spPr>
          <a:xfrm>
            <a:off x="4352725" y="2502666"/>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35C03858-4AF7-C19B-059D-7154E0BE52FD}"/>
              </a:ext>
            </a:extLst>
          </p:cNvPr>
          <p:cNvSpPr/>
          <p:nvPr/>
        </p:nvSpPr>
        <p:spPr>
          <a:xfrm>
            <a:off x="4362056" y="3387877"/>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87E64A08-9C38-12D1-7005-93E8A51692AA}"/>
              </a:ext>
            </a:extLst>
          </p:cNvPr>
          <p:cNvSpPr/>
          <p:nvPr/>
        </p:nvSpPr>
        <p:spPr>
          <a:xfrm>
            <a:off x="4362056" y="4745782"/>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777B40-1987-9EC4-D353-DA3202A9EA58}"/>
              </a:ext>
            </a:extLst>
          </p:cNvPr>
          <p:cNvSpPr txBox="1"/>
          <p:nvPr/>
        </p:nvSpPr>
        <p:spPr>
          <a:xfrm>
            <a:off x="1642181" y="5818705"/>
            <a:ext cx="5924945" cy="584775"/>
          </a:xfrm>
          <a:prstGeom prst="rect">
            <a:avLst/>
          </a:prstGeom>
          <a:noFill/>
        </p:spPr>
        <p:txBody>
          <a:bodyPr wrap="square" rtlCol="0">
            <a:spAutoFit/>
          </a:bodyPr>
          <a:lstStyle/>
          <a:p>
            <a:pPr algn="ctr"/>
            <a:r>
              <a:rPr lang="en-US" sz="3200" b="1" i="1" u="sng" dirty="0">
                <a:solidFill>
                  <a:srgbClr val="FF0000"/>
                </a:solidFill>
              </a:rPr>
              <a:t>YOU ARE NOT DONE YET!!!</a:t>
            </a:r>
          </a:p>
        </p:txBody>
      </p:sp>
    </p:spTree>
    <p:extLst>
      <p:ext uri="{BB962C8B-B14F-4D97-AF65-F5344CB8AC3E}">
        <p14:creationId xmlns:p14="http://schemas.microsoft.com/office/powerpoint/2010/main" val="327787976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661BF-6557-35C6-3A08-F938B13505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07724-A951-1DCD-7A95-6CC823A07F7E}"/>
              </a:ext>
            </a:extLst>
          </p:cNvPr>
          <p:cNvSpPr>
            <a:spLocks noGrp="1"/>
          </p:cNvSpPr>
          <p:nvPr>
            <p:ph idx="1"/>
          </p:nvPr>
        </p:nvSpPr>
        <p:spPr>
          <a:xfrm>
            <a:off x="464816" y="1425389"/>
            <a:ext cx="8229600" cy="4525963"/>
          </a:xfrm>
        </p:spPr>
        <p:txBody>
          <a:bodyPr/>
          <a:lstStyle/>
          <a:p>
            <a:r>
              <a:rPr lang="en-US" sz="2000" dirty="0"/>
              <a:t>When the Supervisor signs, the AESMP ticket will automatically go through the following personnel in order:</a:t>
            </a:r>
          </a:p>
          <a:p>
            <a:pPr marL="800100" lvl="1" indent="-342900">
              <a:buFont typeface="+mj-lt"/>
              <a:buAutoNum type="arabicPeriod"/>
            </a:pPr>
            <a:r>
              <a:rPr lang="en-US" sz="1600" dirty="0"/>
              <a:t>The Security Manager</a:t>
            </a:r>
          </a:p>
          <a:p>
            <a:pPr marL="800100" lvl="1" indent="-342900">
              <a:buFont typeface="+mj-lt"/>
              <a:buAutoNum type="arabicPeriod"/>
            </a:pPr>
            <a:r>
              <a:rPr lang="en-US" sz="1600" dirty="0"/>
              <a:t>The ISSO</a:t>
            </a:r>
          </a:p>
          <a:p>
            <a:pPr marL="800100" lvl="1" indent="-342900">
              <a:buFont typeface="+mj-lt"/>
              <a:buAutoNum type="arabicPeriod"/>
            </a:pPr>
            <a:r>
              <a:rPr lang="en-US" sz="1600" dirty="0"/>
              <a:t>The System Owner</a:t>
            </a:r>
          </a:p>
          <a:p>
            <a:pPr marL="1200150" lvl="2" indent="-342900"/>
            <a:r>
              <a:rPr lang="en-US" sz="1600" b="1" dirty="0"/>
              <a:t>NOTE: The System Owners are the HIARNG DCSIM staff. If your ticket has been approved by the Supervisor, Security Manager, and ISSO and it has been more than 48 hours, please contact the following personnel to follow up on your request:</a:t>
            </a:r>
          </a:p>
          <a:p>
            <a:pPr marL="1657350" lvl="3" indent="-342900"/>
            <a:r>
              <a:rPr lang="it-IT" sz="1200" b="1" dirty="0"/>
              <a:t>Primary: SPC Jordan Estacio </a:t>
            </a:r>
            <a:r>
              <a:rPr lang="it-IT" sz="1200" b="1" dirty="0">
                <a:hlinkClick r:id="rId2"/>
              </a:rPr>
              <a:t>jordan.a.estacio.mil@army.mil</a:t>
            </a:r>
            <a:r>
              <a:rPr lang="it-IT" sz="1200" b="1" dirty="0"/>
              <a:t> </a:t>
            </a:r>
          </a:p>
          <a:p>
            <a:pPr marL="1657350" lvl="3" indent="-342900"/>
            <a:r>
              <a:rPr lang="it-IT" sz="1200" b="1" dirty="0"/>
              <a:t>Secondary: SPC Xiaolan Lin </a:t>
            </a:r>
            <a:r>
              <a:rPr lang="it-IT" sz="1200" b="1" dirty="0">
                <a:hlinkClick r:id="rId3"/>
              </a:rPr>
              <a:t>xiaolan.lin.mil@army.mil</a:t>
            </a:r>
            <a:r>
              <a:rPr lang="it-IT" sz="1200" b="1" dirty="0"/>
              <a:t>  </a:t>
            </a:r>
          </a:p>
          <a:p>
            <a:pPr marL="1657350" lvl="3" indent="-342900"/>
            <a:r>
              <a:rPr lang="it-IT" sz="1200" b="1" dirty="0"/>
              <a:t>Tertiary: SFC Joseph Hosea </a:t>
            </a:r>
            <a:r>
              <a:rPr lang="it-IT" sz="1200" b="1" dirty="0">
                <a:hlinkClick r:id="rId4"/>
              </a:rPr>
              <a:t>joseph.l.hosea.mil@army.mil</a:t>
            </a:r>
            <a:r>
              <a:rPr lang="it-IT" sz="1200" b="1" dirty="0"/>
              <a:t> </a:t>
            </a:r>
          </a:p>
          <a:p>
            <a:pPr marL="1657350" lvl="3" indent="-342900"/>
            <a:r>
              <a:rPr lang="it-IT" sz="1200" b="1" dirty="0">
                <a:solidFill>
                  <a:srgbClr val="FF0000"/>
                </a:solidFill>
              </a:rPr>
              <a:t>SIPR primary: </a:t>
            </a:r>
            <a:r>
              <a:rPr lang="it-IT" sz="1200" b="1" dirty="0"/>
              <a:t>WO1 Stat Brent Taripe </a:t>
            </a:r>
            <a:r>
              <a:rPr lang="it-IT" sz="1200" b="1" dirty="0">
                <a:hlinkClick r:id="rId5"/>
              </a:rPr>
              <a:t>stat.b.taripe.mil@army.mil</a:t>
            </a:r>
            <a:r>
              <a:rPr lang="it-IT" sz="1200" b="1" dirty="0"/>
              <a:t> </a:t>
            </a:r>
          </a:p>
          <a:p>
            <a:pPr marL="1657350" lvl="3" indent="-342900"/>
            <a:r>
              <a:rPr lang="it-IT" sz="1200" b="1" dirty="0">
                <a:solidFill>
                  <a:srgbClr val="FF0000"/>
                </a:solidFill>
              </a:rPr>
              <a:t>SIPR secondary: </a:t>
            </a:r>
            <a:r>
              <a:rPr lang="it-IT" sz="1200" b="1" dirty="0"/>
              <a:t>Ms Vickie Kozel </a:t>
            </a:r>
            <a:r>
              <a:rPr lang="it-IT" sz="1200" b="1" dirty="0">
                <a:hlinkClick r:id="rId6"/>
              </a:rPr>
              <a:t>vickie.e.kozel.mil@army.mil</a:t>
            </a:r>
            <a:r>
              <a:rPr lang="it-IT" sz="1200" b="1" dirty="0"/>
              <a:t> </a:t>
            </a:r>
            <a:endParaRPr lang="it-IT" sz="1200" b="1" dirty="0">
              <a:solidFill>
                <a:srgbClr val="FF0000"/>
              </a:solidFill>
            </a:endParaRPr>
          </a:p>
          <a:p>
            <a:pPr marL="1657350" lvl="3" indent="-342900"/>
            <a:r>
              <a:rPr lang="en-US" sz="1200" b="1" dirty="0"/>
              <a:t>REMINDER: note your AESMP case number when you follow up with the personnel above. Case number will look like this CS####### where “#” represents a number. You can find it after you hit “submit” in slide 27 or you can also see it in the subject line in your supervisor’s e-mail in slide 28.</a:t>
            </a:r>
          </a:p>
          <a:p>
            <a:pPr marL="1657350" lvl="3" indent="-342900"/>
            <a:endParaRPr lang="en-US" sz="1200" b="1" dirty="0"/>
          </a:p>
        </p:txBody>
      </p:sp>
      <p:sp>
        <p:nvSpPr>
          <p:cNvPr id="6" name="Title 2">
            <a:extLst>
              <a:ext uri="{FF2B5EF4-FFF2-40B4-BE49-F238E27FC236}">
                <a16:creationId xmlns:a16="http://schemas.microsoft.com/office/drawing/2014/main" id="{145C1A02-6560-5307-6BD9-A4832D5CF9CD}"/>
              </a:ext>
            </a:extLst>
          </p:cNvPr>
          <p:cNvSpPr txBox="1">
            <a:spLocks/>
          </p:cNvSpPr>
          <p:nvPr/>
        </p:nvSpPr>
        <p:spPr>
          <a:xfrm>
            <a:off x="1332083" y="251208"/>
            <a:ext cx="6495065" cy="838200"/>
          </a:xfrm>
          <a:prstGeom prst="rect">
            <a:avLst/>
          </a:prstGeom>
        </p:spPr>
        <p:txBody>
          <a:bodyPr vert="horz" lIns="91440" tIns="45720" rIns="91440" bIns="45720" rtlCol="0" anchor="ctr">
            <a:normAutofit fontScale="82500" lnSpcReduction="20000"/>
          </a:bodyPr>
          <a:lstStyle>
            <a:lvl1pPr algn="r" rtl="0" eaLnBrk="1" fontAlgn="base" hangingPunct="1">
              <a:spcBef>
                <a:spcPct val="0"/>
              </a:spcBef>
              <a:spcAft>
                <a:spcPct val="0"/>
              </a:spcAft>
              <a:defRPr sz="36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defTabSz="914400"/>
            <a:r>
              <a:rPr lang="en-US"/>
              <a:t>Follow up with your </a:t>
            </a:r>
            <a:br>
              <a:rPr lang="en-US"/>
            </a:br>
            <a:r>
              <a:rPr lang="en-US"/>
              <a:t>Supervisor or Sponsor</a:t>
            </a:r>
            <a:endParaRPr lang="en-US" dirty="0"/>
          </a:p>
        </p:txBody>
      </p:sp>
    </p:spTree>
    <p:extLst>
      <p:ext uri="{BB962C8B-B14F-4D97-AF65-F5344CB8AC3E}">
        <p14:creationId xmlns:p14="http://schemas.microsoft.com/office/powerpoint/2010/main" val="375551248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EF045-DFDA-35F7-1500-F4C9F2513E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6833C7-D4F8-CCF5-DB07-4C67EBB494D6}"/>
              </a:ext>
            </a:extLst>
          </p:cNvPr>
          <p:cNvSpPr>
            <a:spLocks noGrp="1"/>
          </p:cNvSpPr>
          <p:nvPr>
            <p:ph type="title"/>
          </p:nvPr>
        </p:nvSpPr>
        <p:spPr/>
        <p:txBody>
          <a:bodyPr/>
          <a:lstStyle/>
          <a:p>
            <a:pPr algn="ctr"/>
            <a:r>
              <a:rPr lang="en-US" dirty="0"/>
              <a:t>Now you are DONE!!!</a:t>
            </a:r>
          </a:p>
        </p:txBody>
      </p:sp>
      <p:sp>
        <p:nvSpPr>
          <p:cNvPr id="4" name="Title 2">
            <a:extLst>
              <a:ext uri="{FF2B5EF4-FFF2-40B4-BE49-F238E27FC236}">
                <a16:creationId xmlns:a16="http://schemas.microsoft.com/office/drawing/2014/main" id="{1BFFB58F-1E33-A85B-555D-79A9581EFAA8}"/>
              </a:ext>
            </a:extLst>
          </p:cNvPr>
          <p:cNvSpPr txBox="1">
            <a:spLocks/>
          </p:cNvSpPr>
          <p:nvPr/>
        </p:nvSpPr>
        <p:spPr>
          <a:xfrm>
            <a:off x="653143" y="1147665"/>
            <a:ext cx="7987004" cy="4917233"/>
          </a:xfrm>
          <a:prstGeom prst="rect">
            <a:avLst/>
          </a:prstGeom>
        </p:spPr>
        <p:txBody>
          <a:bodyPr vert="horz" lIns="91440" tIns="45720" rIns="91440" bIns="45720" rtlCol="0" anchor="ctr">
            <a:normAutofit/>
          </a:bodyPr>
          <a:lstStyle>
            <a:lvl1pPr algn="r" rtl="0" eaLnBrk="1" fontAlgn="base" hangingPunct="1">
              <a:spcBef>
                <a:spcPct val="0"/>
              </a:spcBef>
              <a:spcAft>
                <a:spcPct val="0"/>
              </a:spcAft>
              <a:defRPr sz="3600" kern="1200">
                <a:solidFill>
                  <a:schemeClr val="tx1"/>
                </a:solidFill>
                <a:effectLst>
                  <a:outerShdw blurRad="38100" dist="38100" dir="2700000" algn="tl">
                    <a:srgbClr val="000000">
                      <a:alpha val="43137"/>
                    </a:srgbClr>
                  </a:outerShdw>
                </a:effectLst>
                <a:latin typeface="+mj-lt"/>
                <a:ea typeface="+mj-ea"/>
                <a:cs typeface="+mj-cs"/>
              </a:defRPr>
            </a:lvl1pPr>
            <a:lvl2pPr algn="r" rtl="0" eaLnBrk="1" fontAlgn="base" hangingPunct="1">
              <a:spcBef>
                <a:spcPct val="0"/>
              </a:spcBef>
              <a:spcAft>
                <a:spcPct val="0"/>
              </a:spcAft>
              <a:defRPr sz="4400">
                <a:solidFill>
                  <a:schemeClr val="tx1"/>
                </a:solidFill>
                <a:latin typeface="Calibri" pitchFamily="34" charset="0"/>
              </a:defRPr>
            </a:lvl2pPr>
            <a:lvl3pPr algn="r" rtl="0" eaLnBrk="1" fontAlgn="base" hangingPunct="1">
              <a:spcBef>
                <a:spcPct val="0"/>
              </a:spcBef>
              <a:spcAft>
                <a:spcPct val="0"/>
              </a:spcAft>
              <a:defRPr sz="4400">
                <a:solidFill>
                  <a:schemeClr val="tx1"/>
                </a:solidFill>
                <a:latin typeface="Calibri" pitchFamily="34" charset="0"/>
              </a:defRPr>
            </a:lvl3pPr>
            <a:lvl4pPr algn="r" rtl="0" eaLnBrk="1" fontAlgn="base" hangingPunct="1">
              <a:spcBef>
                <a:spcPct val="0"/>
              </a:spcBef>
              <a:spcAft>
                <a:spcPct val="0"/>
              </a:spcAft>
              <a:defRPr sz="4400">
                <a:solidFill>
                  <a:schemeClr val="tx1"/>
                </a:solidFill>
                <a:latin typeface="Calibri" pitchFamily="34" charset="0"/>
              </a:defRPr>
            </a:lvl4pPr>
            <a:lvl5pPr algn="r" rtl="0" eaLnBrk="1" fontAlgn="base" hangingPunct="1">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a:lstStyle>
          <a:p>
            <a:pPr algn="ctr" defTabSz="914400"/>
            <a:r>
              <a:rPr lang="en-US" dirty="0"/>
              <a:t>Take note of your Case Number and If you have any questions, please contact us!</a:t>
            </a:r>
          </a:p>
          <a:p>
            <a:pPr algn="ctr" defTabSz="914400"/>
            <a:endParaRPr lang="en-US" dirty="0"/>
          </a:p>
          <a:p>
            <a:pPr algn="ctr" defTabSz="914400"/>
            <a:r>
              <a:rPr lang="en-US" dirty="0"/>
              <a:t>Tel: 808-672-1200</a:t>
            </a:r>
          </a:p>
          <a:p>
            <a:pPr algn="ctr" defTabSz="914400"/>
            <a:endParaRPr lang="en-US" dirty="0"/>
          </a:p>
          <a:p>
            <a:pPr algn="ctr" defTabSz="914400"/>
            <a:r>
              <a:rPr lang="en-US" sz="1400" dirty="0"/>
              <a:t>G6/DCSIM Help Desk </a:t>
            </a:r>
          </a:p>
          <a:p>
            <a:pPr algn="ctr" defTabSz="914400"/>
            <a:r>
              <a:rPr lang="en-US" sz="1400" dirty="0">
                <a:hlinkClick r:id="rId2"/>
              </a:rPr>
              <a:t>https://armyeitaas.sharepoint-mil.us/sites/NGHI-G-6</a:t>
            </a:r>
            <a:r>
              <a:rPr lang="en-US" sz="1400" dirty="0"/>
              <a:t> </a:t>
            </a:r>
          </a:p>
        </p:txBody>
      </p:sp>
    </p:spTree>
    <p:extLst>
      <p:ext uri="{BB962C8B-B14F-4D97-AF65-F5344CB8AC3E}">
        <p14:creationId xmlns:p14="http://schemas.microsoft.com/office/powerpoint/2010/main" val="2368707093"/>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62CF-814A-8C52-BC4D-ECD147C8D2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8F2DFD-27BB-8831-06B7-79DEADE3A12B}"/>
              </a:ext>
            </a:extLst>
          </p:cNvPr>
          <p:cNvSpPr>
            <a:spLocks noGrp="1"/>
          </p:cNvSpPr>
          <p:nvPr>
            <p:ph type="sldNum" sz="quarter" idx="11"/>
          </p:nvPr>
        </p:nvSpPr>
        <p:spPr/>
        <p:txBody>
          <a:bodyPr/>
          <a:lstStyle/>
          <a:p>
            <a:pPr>
              <a:defRPr/>
            </a:pPr>
            <a:fld id="{6CAFBB32-F449-46B1-BFB7-2C972C762A90}" type="slidenum">
              <a:rPr lang="en-US" smtClean="0"/>
              <a:pPr>
                <a:defRPr/>
              </a:pPr>
              <a:t>4</a:t>
            </a:fld>
            <a:endParaRPr lang="en-US" dirty="0"/>
          </a:p>
        </p:txBody>
      </p:sp>
      <p:sp>
        <p:nvSpPr>
          <p:cNvPr id="5" name="TextBox 4">
            <a:extLst>
              <a:ext uri="{FF2B5EF4-FFF2-40B4-BE49-F238E27FC236}">
                <a16:creationId xmlns:a16="http://schemas.microsoft.com/office/drawing/2014/main" id="{83FF4317-321A-F5A8-3D75-8C3C3DD5DA1E}"/>
              </a:ext>
            </a:extLst>
          </p:cNvPr>
          <p:cNvSpPr txBox="1"/>
          <p:nvPr/>
        </p:nvSpPr>
        <p:spPr>
          <a:xfrm>
            <a:off x="1903445" y="242596"/>
            <a:ext cx="5467739" cy="461665"/>
          </a:xfrm>
          <a:prstGeom prst="rect">
            <a:avLst/>
          </a:prstGeom>
          <a:noFill/>
        </p:spPr>
        <p:txBody>
          <a:bodyPr wrap="square" rtlCol="0">
            <a:spAutoFit/>
          </a:bodyPr>
          <a:lstStyle/>
          <a:p>
            <a:pPr algn="ctr"/>
            <a:r>
              <a:rPr lang="en-US" sz="2400" b="1" u="sng" dirty="0"/>
              <a:t>What is the New Process with AVS? </a:t>
            </a:r>
          </a:p>
        </p:txBody>
      </p:sp>
      <p:sp>
        <p:nvSpPr>
          <p:cNvPr id="8" name="TextBox 7">
            <a:extLst>
              <a:ext uri="{FF2B5EF4-FFF2-40B4-BE49-F238E27FC236}">
                <a16:creationId xmlns:a16="http://schemas.microsoft.com/office/drawing/2014/main" id="{EF5DDF5D-B765-A0E6-D58E-63F674FB3CEB}"/>
              </a:ext>
            </a:extLst>
          </p:cNvPr>
          <p:cNvSpPr txBox="1"/>
          <p:nvPr/>
        </p:nvSpPr>
        <p:spPr>
          <a:xfrm>
            <a:off x="2234682" y="850448"/>
            <a:ext cx="4814596" cy="369332"/>
          </a:xfrm>
          <a:prstGeom prst="rect">
            <a:avLst/>
          </a:prstGeom>
          <a:noFill/>
        </p:spPr>
        <p:txBody>
          <a:bodyPr wrap="square" rtlCol="0">
            <a:spAutoFit/>
          </a:bodyPr>
          <a:lstStyle/>
          <a:p>
            <a:pPr algn="ctr"/>
            <a:r>
              <a:rPr lang="en-US" dirty="0"/>
              <a:t>How does my account access get created? </a:t>
            </a:r>
          </a:p>
        </p:txBody>
      </p:sp>
      <p:sp>
        <p:nvSpPr>
          <p:cNvPr id="9" name="TextBox 8">
            <a:extLst>
              <a:ext uri="{FF2B5EF4-FFF2-40B4-BE49-F238E27FC236}">
                <a16:creationId xmlns:a16="http://schemas.microsoft.com/office/drawing/2014/main" id="{82828B87-FC23-2FFF-2FB2-9E0E1EF46B3A}"/>
              </a:ext>
            </a:extLst>
          </p:cNvPr>
          <p:cNvSpPr txBox="1"/>
          <p:nvPr/>
        </p:nvSpPr>
        <p:spPr>
          <a:xfrm>
            <a:off x="2164702" y="1753970"/>
            <a:ext cx="4814596" cy="369332"/>
          </a:xfrm>
          <a:prstGeom prst="rect">
            <a:avLst/>
          </a:prstGeom>
          <a:noFill/>
        </p:spPr>
        <p:txBody>
          <a:bodyPr wrap="square" rtlCol="0">
            <a:spAutoFit/>
          </a:bodyPr>
          <a:lstStyle/>
          <a:p>
            <a:pPr algn="ctr"/>
            <a:r>
              <a:rPr lang="en-US" dirty="0"/>
              <a:t>Go to AESMP (Link in the next slides)</a:t>
            </a:r>
          </a:p>
        </p:txBody>
      </p:sp>
      <p:sp>
        <p:nvSpPr>
          <p:cNvPr id="10" name="TextBox 9">
            <a:extLst>
              <a:ext uri="{FF2B5EF4-FFF2-40B4-BE49-F238E27FC236}">
                <a16:creationId xmlns:a16="http://schemas.microsoft.com/office/drawing/2014/main" id="{A84168FF-C66F-07A6-816F-8739C61DA326}"/>
              </a:ext>
            </a:extLst>
          </p:cNvPr>
          <p:cNvSpPr txBox="1"/>
          <p:nvPr/>
        </p:nvSpPr>
        <p:spPr>
          <a:xfrm>
            <a:off x="1772816" y="2723794"/>
            <a:ext cx="5887617" cy="369332"/>
          </a:xfrm>
          <a:prstGeom prst="rect">
            <a:avLst/>
          </a:prstGeom>
          <a:noFill/>
        </p:spPr>
        <p:txBody>
          <a:bodyPr wrap="square" rtlCol="0">
            <a:spAutoFit/>
          </a:bodyPr>
          <a:lstStyle/>
          <a:p>
            <a:pPr algn="ctr"/>
            <a:r>
              <a:rPr lang="en-US" dirty="0"/>
              <a:t>Submit a New System Access Request (NSAR) Ticket</a:t>
            </a:r>
          </a:p>
        </p:txBody>
      </p:sp>
      <p:sp>
        <p:nvSpPr>
          <p:cNvPr id="11" name="TextBox 10">
            <a:extLst>
              <a:ext uri="{FF2B5EF4-FFF2-40B4-BE49-F238E27FC236}">
                <a16:creationId xmlns:a16="http://schemas.microsoft.com/office/drawing/2014/main" id="{7BE44FE5-0DAD-AE72-A98B-D80032DBC6C2}"/>
              </a:ext>
            </a:extLst>
          </p:cNvPr>
          <p:cNvSpPr txBox="1"/>
          <p:nvPr/>
        </p:nvSpPr>
        <p:spPr>
          <a:xfrm>
            <a:off x="2230015" y="4622999"/>
            <a:ext cx="4814596" cy="369332"/>
          </a:xfrm>
          <a:prstGeom prst="rect">
            <a:avLst/>
          </a:prstGeom>
          <a:noFill/>
        </p:spPr>
        <p:txBody>
          <a:bodyPr wrap="square" rtlCol="0">
            <a:spAutoFit/>
          </a:bodyPr>
          <a:lstStyle/>
          <a:p>
            <a:pPr algn="ctr"/>
            <a:r>
              <a:rPr lang="en-US" dirty="0"/>
              <a:t>Save your Ticket Number</a:t>
            </a:r>
          </a:p>
        </p:txBody>
      </p:sp>
      <p:sp>
        <p:nvSpPr>
          <p:cNvPr id="12" name="TextBox 11">
            <a:extLst>
              <a:ext uri="{FF2B5EF4-FFF2-40B4-BE49-F238E27FC236}">
                <a16:creationId xmlns:a16="http://schemas.microsoft.com/office/drawing/2014/main" id="{0EBC0B3A-04C1-4625-0B1B-3AD2F9B54274}"/>
              </a:ext>
            </a:extLst>
          </p:cNvPr>
          <p:cNvSpPr txBox="1"/>
          <p:nvPr/>
        </p:nvSpPr>
        <p:spPr>
          <a:xfrm>
            <a:off x="1478901" y="3656495"/>
            <a:ext cx="6316825" cy="369332"/>
          </a:xfrm>
          <a:prstGeom prst="rect">
            <a:avLst/>
          </a:prstGeom>
          <a:noFill/>
        </p:spPr>
        <p:txBody>
          <a:bodyPr wrap="square" rtlCol="0">
            <a:spAutoFit/>
          </a:bodyPr>
          <a:lstStyle/>
          <a:p>
            <a:pPr algn="ctr"/>
            <a:r>
              <a:rPr lang="en-US" dirty="0"/>
              <a:t>Ticket is routed to the G6 Help Desk for account creation</a:t>
            </a:r>
          </a:p>
        </p:txBody>
      </p:sp>
      <p:sp>
        <p:nvSpPr>
          <p:cNvPr id="13" name="TextBox 12">
            <a:extLst>
              <a:ext uri="{FF2B5EF4-FFF2-40B4-BE49-F238E27FC236}">
                <a16:creationId xmlns:a16="http://schemas.microsoft.com/office/drawing/2014/main" id="{12CDEEB8-928D-07C5-3E65-19DF53C74207}"/>
              </a:ext>
            </a:extLst>
          </p:cNvPr>
          <p:cNvSpPr txBox="1"/>
          <p:nvPr/>
        </p:nvSpPr>
        <p:spPr>
          <a:xfrm>
            <a:off x="1091681" y="5589503"/>
            <a:ext cx="7249886" cy="369332"/>
          </a:xfrm>
          <a:prstGeom prst="rect">
            <a:avLst/>
          </a:prstGeom>
          <a:noFill/>
        </p:spPr>
        <p:txBody>
          <a:bodyPr wrap="square" rtlCol="0">
            <a:spAutoFit/>
          </a:bodyPr>
          <a:lstStyle/>
          <a:p>
            <a:pPr algn="ctr"/>
            <a:r>
              <a:rPr lang="en-US" dirty="0"/>
              <a:t>G6 Help Desk will notify you when your account has been created</a:t>
            </a:r>
          </a:p>
        </p:txBody>
      </p:sp>
      <p:sp>
        <p:nvSpPr>
          <p:cNvPr id="2" name="Arrow: Down 1">
            <a:extLst>
              <a:ext uri="{FF2B5EF4-FFF2-40B4-BE49-F238E27FC236}">
                <a16:creationId xmlns:a16="http://schemas.microsoft.com/office/drawing/2014/main" id="{CF1BE551-8FF6-9220-448F-0EBC38DF93B0}"/>
              </a:ext>
            </a:extLst>
          </p:cNvPr>
          <p:cNvSpPr/>
          <p:nvPr/>
        </p:nvSpPr>
        <p:spPr>
          <a:xfrm>
            <a:off x="4352729" y="1181222"/>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753189A7-6DB8-8E32-9685-78D5F2E04865}"/>
              </a:ext>
            </a:extLst>
          </p:cNvPr>
          <p:cNvSpPr/>
          <p:nvPr/>
        </p:nvSpPr>
        <p:spPr>
          <a:xfrm>
            <a:off x="4352729" y="2127007"/>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48D9F14F-FC4D-42A7-A621-F67B16520065}"/>
              </a:ext>
            </a:extLst>
          </p:cNvPr>
          <p:cNvSpPr/>
          <p:nvPr/>
        </p:nvSpPr>
        <p:spPr>
          <a:xfrm>
            <a:off x="4362059" y="3063484"/>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01419BB4-32A2-A59D-6F19-FEBD50CCD350}"/>
              </a:ext>
            </a:extLst>
          </p:cNvPr>
          <p:cNvSpPr/>
          <p:nvPr/>
        </p:nvSpPr>
        <p:spPr>
          <a:xfrm>
            <a:off x="4352728" y="4001611"/>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970E675C-E486-3A80-F617-158693FA4B28}"/>
              </a:ext>
            </a:extLst>
          </p:cNvPr>
          <p:cNvSpPr/>
          <p:nvPr/>
        </p:nvSpPr>
        <p:spPr>
          <a:xfrm>
            <a:off x="4362059" y="4953232"/>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B22F47-CEA8-CB5A-8EFA-50C21218AB00}"/>
              </a:ext>
            </a:extLst>
          </p:cNvPr>
          <p:cNvSpPr txBox="1"/>
          <p:nvPr/>
        </p:nvSpPr>
        <p:spPr>
          <a:xfrm>
            <a:off x="1642181" y="5818705"/>
            <a:ext cx="5924945" cy="584775"/>
          </a:xfrm>
          <a:prstGeom prst="rect">
            <a:avLst/>
          </a:prstGeom>
          <a:noFill/>
        </p:spPr>
        <p:txBody>
          <a:bodyPr wrap="square" rtlCol="0">
            <a:spAutoFit/>
          </a:bodyPr>
          <a:lstStyle/>
          <a:p>
            <a:pPr algn="ctr"/>
            <a:r>
              <a:rPr lang="en-US" sz="3200" b="1" i="1" u="sng" dirty="0">
                <a:solidFill>
                  <a:srgbClr val="00B050"/>
                </a:solidFill>
              </a:rPr>
              <a:t>NOW YOU ARE DONE!!!</a:t>
            </a:r>
          </a:p>
        </p:txBody>
      </p:sp>
    </p:spTree>
    <p:extLst>
      <p:ext uri="{BB962C8B-B14F-4D97-AF65-F5344CB8AC3E}">
        <p14:creationId xmlns:p14="http://schemas.microsoft.com/office/powerpoint/2010/main" val="38087193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4D215-8F06-88A4-972D-3DA885A058C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7BA3E-85C0-882F-32C0-CFBC362D99CA}"/>
              </a:ext>
            </a:extLst>
          </p:cNvPr>
          <p:cNvSpPr>
            <a:spLocks noGrp="1"/>
          </p:cNvSpPr>
          <p:nvPr>
            <p:ph type="sldNum" sz="quarter" idx="11"/>
          </p:nvPr>
        </p:nvSpPr>
        <p:spPr/>
        <p:txBody>
          <a:bodyPr/>
          <a:lstStyle/>
          <a:p>
            <a:pPr>
              <a:defRPr/>
            </a:pPr>
            <a:fld id="{6CAFBB32-F449-46B1-BFB7-2C972C762A90}" type="slidenum">
              <a:rPr lang="en-US" smtClean="0"/>
              <a:pPr>
                <a:defRPr/>
              </a:pPr>
              <a:t>5</a:t>
            </a:fld>
            <a:endParaRPr lang="en-US" dirty="0"/>
          </a:p>
        </p:txBody>
      </p:sp>
      <p:sp>
        <p:nvSpPr>
          <p:cNvPr id="5" name="TextBox 4">
            <a:extLst>
              <a:ext uri="{FF2B5EF4-FFF2-40B4-BE49-F238E27FC236}">
                <a16:creationId xmlns:a16="http://schemas.microsoft.com/office/drawing/2014/main" id="{EDB1BE5F-86D3-2117-477D-5116F18FE41F}"/>
              </a:ext>
            </a:extLst>
          </p:cNvPr>
          <p:cNvSpPr txBox="1"/>
          <p:nvPr/>
        </p:nvSpPr>
        <p:spPr>
          <a:xfrm>
            <a:off x="1903445" y="242596"/>
            <a:ext cx="5467739" cy="461665"/>
          </a:xfrm>
          <a:prstGeom prst="rect">
            <a:avLst/>
          </a:prstGeom>
          <a:noFill/>
        </p:spPr>
        <p:txBody>
          <a:bodyPr wrap="square" rtlCol="0">
            <a:spAutoFit/>
          </a:bodyPr>
          <a:lstStyle/>
          <a:p>
            <a:pPr algn="ctr"/>
            <a:r>
              <a:rPr lang="en-US" sz="2400" b="1" u="sng" dirty="0"/>
              <a:t>Click-by-Click Instructions</a:t>
            </a:r>
          </a:p>
        </p:txBody>
      </p:sp>
      <p:sp>
        <p:nvSpPr>
          <p:cNvPr id="6" name="TextBox 5">
            <a:extLst>
              <a:ext uri="{FF2B5EF4-FFF2-40B4-BE49-F238E27FC236}">
                <a16:creationId xmlns:a16="http://schemas.microsoft.com/office/drawing/2014/main" id="{51D7C65F-275D-BF28-CC05-8BBBE88CB431}"/>
              </a:ext>
            </a:extLst>
          </p:cNvPr>
          <p:cNvSpPr txBox="1"/>
          <p:nvPr/>
        </p:nvSpPr>
        <p:spPr>
          <a:xfrm>
            <a:off x="942391" y="1443841"/>
            <a:ext cx="7259217" cy="3108543"/>
          </a:xfrm>
          <a:prstGeom prst="rect">
            <a:avLst/>
          </a:prstGeom>
          <a:noFill/>
        </p:spPr>
        <p:txBody>
          <a:bodyPr wrap="square" rtlCol="0">
            <a:spAutoFit/>
          </a:bodyPr>
          <a:lstStyle/>
          <a:p>
            <a:pPr algn="ctr"/>
            <a:r>
              <a:rPr lang="en-US" sz="2800" b="1" dirty="0"/>
              <a:t>The next slides will provide you with the click-by-click instructions on how to complete the AVS and AESMP process. </a:t>
            </a:r>
          </a:p>
          <a:p>
            <a:pPr algn="ctr"/>
            <a:endParaRPr lang="en-US" sz="2800" b="1" dirty="0"/>
          </a:p>
          <a:p>
            <a:pPr algn="ctr"/>
            <a:r>
              <a:rPr lang="en-US" sz="2800" b="1" dirty="0"/>
              <a:t>Please follow these instructions to make this process quick, smooth, and without rejections. </a:t>
            </a:r>
          </a:p>
        </p:txBody>
      </p:sp>
    </p:spTree>
    <p:extLst>
      <p:ext uri="{BB962C8B-B14F-4D97-AF65-F5344CB8AC3E}">
        <p14:creationId xmlns:p14="http://schemas.microsoft.com/office/powerpoint/2010/main" val="426257422"/>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F9959-EF29-5A06-D8BA-0459C0DE2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19137-31DE-BFEC-9861-356BD586E01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16FD69-7941-1D59-24D7-6C432E747E7E}"/>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2C53A10-8C46-BB56-EA7D-585C8FE978C5}"/>
              </a:ext>
            </a:extLst>
          </p:cNvPr>
          <p:cNvSpPr>
            <a:spLocks noGrp="1"/>
          </p:cNvSpPr>
          <p:nvPr>
            <p:ph type="sldNum" sz="quarter" idx="11"/>
          </p:nvPr>
        </p:nvSpPr>
        <p:spPr/>
        <p:txBody>
          <a:bodyPr/>
          <a:lstStyle/>
          <a:p>
            <a:pPr>
              <a:defRPr/>
            </a:pPr>
            <a:fld id="{6CAFBB32-F449-46B1-BFB7-2C972C762A90}" type="slidenum">
              <a:rPr lang="en-US" smtClean="0"/>
              <a:pPr>
                <a:defRPr/>
              </a:pPr>
              <a:t>6</a:t>
            </a:fld>
            <a:endParaRPr lang="en-US" dirty="0"/>
          </a:p>
        </p:txBody>
      </p:sp>
      <p:pic>
        <p:nvPicPr>
          <p:cNvPr id="6" name="Picture 5" descr="Graphical user interface, text, application&#10;&#10;AI-generated content may be incorrect.">
            <a:extLst>
              <a:ext uri="{FF2B5EF4-FFF2-40B4-BE49-F238E27FC236}">
                <a16:creationId xmlns:a16="http://schemas.microsoft.com/office/drawing/2014/main" id="{318D76D5-EEFB-517B-3B98-91A1A14C8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1351"/>
            <a:ext cx="9144000" cy="4844344"/>
          </a:xfrm>
          <a:prstGeom prst="rect">
            <a:avLst/>
          </a:prstGeom>
        </p:spPr>
      </p:pic>
      <p:sp>
        <p:nvSpPr>
          <p:cNvPr id="7" name="Arrow: Down 6">
            <a:extLst>
              <a:ext uri="{FF2B5EF4-FFF2-40B4-BE49-F238E27FC236}">
                <a16:creationId xmlns:a16="http://schemas.microsoft.com/office/drawing/2014/main" id="{E1A722DC-9503-BFA6-4918-08E9891FC47E}"/>
              </a:ext>
            </a:extLst>
          </p:cNvPr>
          <p:cNvSpPr/>
          <p:nvPr/>
        </p:nvSpPr>
        <p:spPr>
          <a:xfrm rot="5400000">
            <a:off x="5239138" y="5318840"/>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4E881F-46C6-066D-81A8-BB8797F2DE9F}"/>
              </a:ext>
            </a:extLst>
          </p:cNvPr>
          <p:cNvSpPr txBox="1"/>
          <p:nvPr/>
        </p:nvSpPr>
        <p:spPr>
          <a:xfrm>
            <a:off x="2164702" y="989144"/>
            <a:ext cx="4814596" cy="369332"/>
          </a:xfrm>
          <a:prstGeom prst="rect">
            <a:avLst/>
          </a:prstGeom>
          <a:noFill/>
        </p:spPr>
        <p:txBody>
          <a:bodyPr wrap="square" rtlCol="0">
            <a:spAutoFit/>
          </a:bodyPr>
          <a:lstStyle/>
          <a:p>
            <a:pPr algn="ctr"/>
            <a:r>
              <a:rPr lang="en-US" dirty="0"/>
              <a:t>Go to </a:t>
            </a:r>
            <a:r>
              <a:rPr lang="en-US" dirty="0">
                <a:hlinkClick r:id="rId3"/>
              </a:rPr>
              <a:t>https://iga.army.mil/identityiq/home.jsf</a:t>
            </a:r>
            <a:r>
              <a:rPr lang="en-US" dirty="0"/>
              <a:t> </a:t>
            </a:r>
          </a:p>
        </p:txBody>
      </p:sp>
    </p:spTree>
    <p:extLst>
      <p:ext uri="{BB962C8B-B14F-4D97-AF65-F5344CB8AC3E}">
        <p14:creationId xmlns:p14="http://schemas.microsoft.com/office/powerpoint/2010/main" val="319842753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D082F-07AD-881B-9A11-B20FAD2AE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8FBB8-D677-7ACA-485D-D93F07BAC41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7839878-B647-7809-BE36-473859C28B1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879FCE3-6FFA-F00D-D4D8-8CBE758FE952}"/>
              </a:ext>
            </a:extLst>
          </p:cNvPr>
          <p:cNvSpPr>
            <a:spLocks noGrp="1"/>
          </p:cNvSpPr>
          <p:nvPr>
            <p:ph type="sldNum" sz="quarter" idx="11"/>
          </p:nvPr>
        </p:nvSpPr>
        <p:spPr/>
        <p:txBody>
          <a:bodyPr/>
          <a:lstStyle/>
          <a:p>
            <a:pPr>
              <a:defRPr/>
            </a:pPr>
            <a:fld id="{6CAFBB32-F449-46B1-BFB7-2C972C762A90}" type="slidenum">
              <a:rPr lang="en-US" smtClean="0"/>
              <a:pPr>
                <a:defRPr/>
              </a:pPr>
              <a:t>7</a:t>
            </a:fld>
            <a:endParaRPr lang="en-US" dirty="0"/>
          </a:p>
        </p:txBody>
      </p:sp>
      <p:pic>
        <p:nvPicPr>
          <p:cNvPr id="6" name="Picture 5" descr="A person shooting a basketball&#10;&#10;AI-generated content may be incorrect.">
            <a:extLst>
              <a:ext uri="{FF2B5EF4-FFF2-40B4-BE49-F238E27FC236}">
                <a16:creationId xmlns:a16="http://schemas.microsoft.com/office/drawing/2014/main" id="{F624482D-942D-C0DC-4FC6-450E24039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617"/>
            <a:ext cx="9144000" cy="4921117"/>
          </a:xfrm>
          <a:prstGeom prst="rect">
            <a:avLst/>
          </a:prstGeom>
        </p:spPr>
      </p:pic>
      <p:sp>
        <p:nvSpPr>
          <p:cNvPr id="7" name="Arrow: Down 6">
            <a:extLst>
              <a:ext uri="{FF2B5EF4-FFF2-40B4-BE49-F238E27FC236}">
                <a16:creationId xmlns:a16="http://schemas.microsoft.com/office/drawing/2014/main" id="{B0848434-738B-4081-8872-76ADDD20902B}"/>
              </a:ext>
            </a:extLst>
          </p:cNvPr>
          <p:cNvSpPr/>
          <p:nvPr/>
        </p:nvSpPr>
        <p:spPr>
          <a:xfrm rot="16200000">
            <a:off x="2626570" y="4101714"/>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13629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27E47-AB38-769E-C5B6-79D5F20A6D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1B785-3F5C-1DDF-BC0A-1615ECFB5BD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2A587E-3E57-A164-2736-FEEC612F9B1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0FF33F7-395A-99DB-9A1F-91B784E2B9C1}"/>
              </a:ext>
            </a:extLst>
          </p:cNvPr>
          <p:cNvSpPr>
            <a:spLocks noGrp="1"/>
          </p:cNvSpPr>
          <p:nvPr>
            <p:ph type="sldNum" sz="quarter" idx="11"/>
          </p:nvPr>
        </p:nvSpPr>
        <p:spPr/>
        <p:txBody>
          <a:bodyPr/>
          <a:lstStyle/>
          <a:p>
            <a:pPr>
              <a:defRPr/>
            </a:pPr>
            <a:fld id="{6CAFBB32-F449-46B1-BFB7-2C972C762A90}" type="slidenum">
              <a:rPr lang="en-US" smtClean="0"/>
              <a:pPr>
                <a:defRPr/>
              </a:pPr>
              <a:t>8</a:t>
            </a:fld>
            <a:endParaRPr lang="en-US" dirty="0"/>
          </a:p>
        </p:txBody>
      </p:sp>
      <p:pic>
        <p:nvPicPr>
          <p:cNvPr id="6" name="Picture 5" descr="Graphical user interface&#10;&#10;AI-generated content may be incorrect.">
            <a:extLst>
              <a:ext uri="{FF2B5EF4-FFF2-40B4-BE49-F238E27FC236}">
                <a16:creationId xmlns:a16="http://schemas.microsoft.com/office/drawing/2014/main" id="{D3E2C423-521A-190D-1E51-8D5540CE3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8361"/>
            <a:ext cx="9144000" cy="4807819"/>
          </a:xfrm>
          <a:prstGeom prst="rect">
            <a:avLst/>
          </a:prstGeom>
        </p:spPr>
      </p:pic>
      <p:sp>
        <p:nvSpPr>
          <p:cNvPr id="7" name="Arrow: Down 6">
            <a:extLst>
              <a:ext uri="{FF2B5EF4-FFF2-40B4-BE49-F238E27FC236}">
                <a16:creationId xmlns:a16="http://schemas.microsoft.com/office/drawing/2014/main" id="{3D179E94-95B2-F422-D6AF-901DA7B8FB88}"/>
              </a:ext>
            </a:extLst>
          </p:cNvPr>
          <p:cNvSpPr/>
          <p:nvPr/>
        </p:nvSpPr>
        <p:spPr>
          <a:xfrm rot="5400000">
            <a:off x="1472290" y="2398364"/>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83239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B03E3-320A-9E46-14A5-5438C16DA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95E2E-6EE2-ACC4-9C9D-886AA160EDB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AA1811D-9E4F-2C88-52C6-50D7C480E53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FF740B1-8470-BA21-B468-35041F6992FC}"/>
              </a:ext>
            </a:extLst>
          </p:cNvPr>
          <p:cNvSpPr>
            <a:spLocks noGrp="1"/>
          </p:cNvSpPr>
          <p:nvPr>
            <p:ph type="sldNum" sz="quarter" idx="11"/>
          </p:nvPr>
        </p:nvSpPr>
        <p:spPr/>
        <p:txBody>
          <a:bodyPr/>
          <a:lstStyle/>
          <a:p>
            <a:pPr>
              <a:defRPr/>
            </a:pPr>
            <a:fld id="{6CAFBB32-F449-46B1-BFB7-2C972C762A90}" type="slidenum">
              <a:rPr lang="en-US" smtClean="0"/>
              <a:pPr>
                <a:defRPr/>
              </a:pPr>
              <a:t>9</a:t>
            </a:fld>
            <a:endParaRPr lang="en-US" dirty="0"/>
          </a:p>
        </p:txBody>
      </p:sp>
      <p:pic>
        <p:nvPicPr>
          <p:cNvPr id="6" name="Picture 5" descr="Graphical user interface&#10;&#10;AI-generated content may be incorrect.">
            <a:extLst>
              <a:ext uri="{FF2B5EF4-FFF2-40B4-BE49-F238E27FC236}">
                <a16:creationId xmlns:a16="http://schemas.microsoft.com/office/drawing/2014/main" id="{878B8811-26B2-D514-6D61-8D8174349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1674"/>
            <a:ext cx="9144000" cy="4799761"/>
          </a:xfrm>
          <a:prstGeom prst="rect">
            <a:avLst/>
          </a:prstGeom>
        </p:spPr>
      </p:pic>
      <p:sp>
        <p:nvSpPr>
          <p:cNvPr id="7" name="Arrow: Down 6">
            <a:extLst>
              <a:ext uri="{FF2B5EF4-FFF2-40B4-BE49-F238E27FC236}">
                <a16:creationId xmlns:a16="http://schemas.microsoft.com/office/drawing/2014/main" id="{BCC55E17-B070-BA5D-5694-7A40AB6402E9}"/>
              </a:ext>
            </a:extLst>
          </p:cNvPr>
          <p:cNvSpPr/>
          <p:nvPr/>
        </p:nvSpPr>
        <p:spPr>
          <a:xfrm rot="5400000">
            <a:off x="6946640" y="4190515"/>
            <a:ext cx="438539" cy="639920"/>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320685"/>
      </p:ext>
    </p:extLst>
  </p:cSld>
  <p:clrMapOvr>
    <a:masterClrMapping/>
  </p:clrMapOvr>
  <p:transition>
    <p:fade thruBlk="1"/>
  </p:transition>
</p:sld>
</file>

<file path=ppt/theme/theme1.xml><?xml version="1.0" encoding="utf-8"?>
<a:theme xmlns:a="http://schemas.openxmlformats.org/drawingml/2006/main" name="ARNG Slide template">
  <a:themeElements>
    <a:clrScheme name="Custom 2">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0000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5119671-51af-4a0f-aa50-c9bd38c9d9e8">
      <Terms xmlns="http://schemas.microsoft.com/office/infopath/2007/PartnerControls"/>
    </lcf76f155ced4ddcb4097134ff3c332f>
    <TaxCatchAll xmlns="46c069c1-e0e2-437c-8f34-03a26d1db4c4"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27081AA91AEF459764F9BACC3DFA0C" ma:contentTypeVersion="18" ma:contentTypeDescription="Create a new document." ma:contentTypeScope="" ma:versionID="3ca3af9e782dc2f41588204e0009a4f3">
  <xsd:schema xmlns:xsd="http://www.w3.org/2001/XMLSchema" xmlns:xs="http://www.w3.org/2001/XMLSchema" xmlns:p="http://schemas.microsoft.com/office/2006/metadata/properties" xmlns:ns1="http://schemas.microsoft.com/sharepoint/v3" xmlns:ns2="05119671-51af-4a0f-aa50-c9bd38c9d9e8" xmlns:ns3="46c069c1-e0e2-437c-8f34-03a26d1db4c4" targetNamespace="http://schemas.microsoft.com/office/2006/metadata/properties" ma:root="true" ma:fieldsID="44e2ea1310c078567061eadeb283e439" ns1:_="" ns2:_="" ns3:_="">
    <xsd:import namespace="http://schemas.microsoft.com/sharepoint/v3"/>
    <xsd:import namespace="05119671-51af-4a0f-aa50-c9bd38c9d9e8"/>
    <xsd:import namespace="46c069c1-e0e2-437c-8f34-03a26d1db4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19671-51af-4a0f-aa50-c9bd38c9d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c069c1-e0e2-437c-8f34-03a26d1db4c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6530f6-1f03-4167-aa5d-42ee1cea93db}" ma:internalName="TaxCatchAll" ma:showField="CatchAllData" ma:web="46c069c1-e0e2-437c-8f34-03a26d1db4c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476DF9-F235-4341-A117-CFB9CCB5EAF0}">
  <ds:schemaRefs>
    <ds:schemaRef ds:uri="http://schemas.microsoft.com/sharepoint/v3/contenttype/forms"/>
  </ds:schemaRefs>
</ds:datastoreItem>
</file>

<file path=customXml/itemProps2.xml><?xml version="1.0" encoding="utf-8"?>
<ds:datastoreItem xmlns:ds="http://schemas.openxmlformats.org/officeDocument/2006/customXml" ds:itemID="{4F4D4B95-82E4-49CD-AE78-B37E3695876C}">
  <ds:schemaRef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3ada5bd0-7e9a-4850-a9ca-1de1c037587e"/>
    <ds:schemaRef ds:uri="http://www.w3.org/XML/1998/namespace"/>
  </ds:schemaRefs>
</ds:datastoreItem>
</file>

<file path=customXml/itemProps3.xml><?xml version="1.0" encoding="utf-8"?>
<ds:datastoreItem xmlns:ds="http://schemas.openxmlformats.org/officeDocument/2006/customXml" ds:itemID="{C84CDB91-B497-4B67-AD5D-EF4E82BC52CE}"/>
</file>

<file path=docMetadata/LabelInfo.xml><?xml version="1.0" encoding="utf-8"?>
<clbl:labelList xmlns:clbl="http://schemas.microsoft.com/office/2020/mipLabelMetadata">
  <clbl:label id="{554eecc5-e26c-4620-b240-5a8bb326c33d}" enabled="1" method="Standard" siteId="{fae6d70f-954b-4811-92b6-0530d6f84c43}"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1506</TotalTime>
  <Words>1193</Words>
  <Application>Microsoft Office PowerPoint</Application>
  <PresentationFormat>On-screen Show (4:3)</PresentationFormat>
  <Paragraphs>121</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Segoe UI</vt:lpstr>
      <vt:lpstr>ARNG Slide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sites</vt:lpstr>
      <vt:lpstr>PowerPoint Presentation</vt:lpstr>
      <vt:lpstr>PowerPoint Presentation</vt:lpstr>
      <vt:lpstr>PowerPoint Presentation</vt:lpstr>
      <vt:lpstr>PowerPoint Presentation</vt:lpstr>
      <vt:lpstr>PowerPoint Presentation</vt:lpstr>
      <vt:lpstr>AVS Portion is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Follow up with your  Supervisor or Sponsor</vt:lpstr>
      <vt:lpstr>Approval Button Fix</vt:lpstr>
      <vt:lpstr>PowerPoint Presentation</vt:lpstr>
      <vt:lpstr>Now you are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Prater, Phillip L CPT USARMY NG MIARNG (USA)</dc:creator>
  <cp:lastModifiedBy>Requilman, Mabel Alonzo MSG USARMY NG HIARNG (USA)</cp:lastModifiedBy>
  <cp:revision>8</cp:revision>
  <dcterms:created xsi:type="dcterms:W3CDTF">2025-05-05T15:39:56Z</dcterms:created>
  <dcterms:modified xsi:type="dcterms:W3CDTF">2025-06-13T02:31:12Z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0x010100DA27081AA91AEF459764F9BACC3DFA0C</vt:lpwstr>
  </property>
</Properties>
</file>