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2" r:id="rId4"/>
    <p:sldId id="257" r:id="rId5"/>
    <p:sldId id="259" r:id="rId6"/>
    <p:sldId id="260" r:id="rId7"/>
    <p:sldId id="261" r:id="rId8"/>
    <p:sldId id="263" r:id="rId9"/>
    <p:sldId id="289" r:id="rId10"/>
    <p:sldId id="288" r:id="rId11"/>
    <p:sldId id="265" r:id="rId12"/>
    <p:sldId id="264" r:id="rId13"/>
    <p:sldId id="266" r:id="rId14"/>
    <p:sldId id="267" r:id="rId15"/>
    <p:sldId id="268" r:id="rId16"/>
    <p:sldId id="272" r:id="rId17"/>
    <p:sldId id="271"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90" r:id="rId33"/>
    <p:sldId id="291" r:id="rId34"/>
    <p:sldId id="292" r:id="rId35"/>
    <p:sldId id="293" r:id="rId36"/>
    <p:sldId id="269" r:id="rId37"/>
    <p:sldId id="28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8" d="100"/>
          <a:sy n="88" d="100"/>
        </p:scale>
        <p:origin x="162"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572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C8C6D8DF-7341-44C6-B534-A0D01E6A0DA5}"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108418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47650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388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2830262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030508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1416137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3198757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298806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351814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C6D8DF-7341-44C6-B534-A0D01E6A0DA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74110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8C6D8DF-7341-44C6-B534-A0D01E6A0DA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295741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8C6D8DF-7341-44C6-B534-A0D01E6A0DA5}"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31429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6D8DF-7341-44C6-B534-A0D01E6A0DA5}"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2969467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6D8DF-7341-44C6-B534-A0D01E6A0DA5}"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243720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6D8DF-7341-44C6-B534-A0D01E6A0DA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523488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C6D8DF-7341-44C6-B534-A0D01E6A0DA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4C7D16-F842-4F80-BAC3-FBFAC3E86B24}" type="slidenum">
              <a:rPr lang="en-US" smtClean="0"/>
              <a:t>‹#›</a:t>
            </a:fld>
            <a:endParaRPr lang="en-US"/>
          </a:p>
        </p:txBody>
      </p:sp>
    </p:spTree>
    <p:extLst>
      <p:ext uri="{BB962C8B-B14F-4D97-AF65-F5344CB8AC3E}">
        <p14:creationId xmlns:p14="http://schemas.microsoft.com/office/powerpoint/2010/main" val="328942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8C6D8DF-7341-44C6-B534-A0D01E6A0DA5}" type="datetimeFigureOut">
              <a:rPr lang="en-US" smtClean="0"/>
              <a:t>4/6/2016</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24C7D16-F842-4F80-BAC3-FBFAC3E86B24}" type="slidenum">
              <a:rPr lang="en-US" smtClean="0"/>
              <a:t>‹#›</a:t>
            </a:fld>
            <a:endParaRPr lang="en-US"/>
          </a:p>
        </p:txBody>
      </p:sp>
    </p:spTree>
    <p:extLst>
      <p:ext uri="{BB962C8B-B14F-4D97-AF65-F5344CB8AC3E}">
        <p14:creationId xmlns:p14="http://schemas.microsoft.com/office/powerpoint/2010/main" val="25519359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dod.hawaii.gov/hro/docs-and-pubs/userra/"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ompo.dcpds.cpms.osd.mil/"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dod.hawaii.gov/hro/docs-and-pubs/userra/"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Information%20for%20Reservist%20Differential%20Payment.docx"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TSP-41.pdf"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hyperlink" Target="https://www.abc.army.mil/retirements/FERSDepositService.htm" TargetMode="External"/><Relationship Id="rId2" Type="http://schemas.openxmlformats.org/officeDocument/2006/relationships/hyperlink" Target="http://www.opm/gov/form/standard-forms" TargetMode="Externa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mailto:danielle.i.silva@us.army.mil" TargetMode="External"/><Relationship Id="rId7" Type="http://schemas.openxmlformats.org/officeDocument/2006/relationships/hyperlink" Target="mailto:melanie.marquez@us.af.mil" TargetMode="External"/><Relationship Id="rId2" Type="http://schemas.openxmlformats.org/officeDocument/2006/relationships/hyperlink" Target="http://hawaii.gov/dod/staff-offices/hro" TargetMode="External"/><Relationship Id="rId1" Type="http://schemas.openxmlformats.org/officeDocument/2006/relationships/slideLayout" Target="../slideLayouts/slideLayout15.xml"/><Relationship Id="rId6" Type="http://schemas.openxmlformats.org/officeDocument/2006/relationships/hyperlink" Target="mailto:melanie.marquez@us.army.mil" TargetMode="External"/><Relationship Id="rId5" Type="http://schemas.openxmlformats.org/officeDocument/2006/relationships/hyperlink" Target="mailto:charla.l.quiambao.mil@mail.mil" TargetMode="External"/><Relationship Id="rId4" Type="http://schemas.openxmlformats.org/officeDocument/2006/relationships/hyperlink" Target="mailto:stephen.sylvester@us.af.mi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USERRA%20RTD%20Election%20Form.docx"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Technician%20Rights%20and%20Benefits%20When%20RTD%20from%20Entering%20into%20a%20AUS%20status_revised.pdf"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298" y="-261256"/>
            <a:ext cx="8001000" cy="2971801"/>
          </a:xfrm>
        </p:spPr>
        <p:txBody>
          <a:bodyPr/>
          <a:lstStyle/>
          <a:p>
            <a:pPr algn="ctr"/>
            <a:r>
              <a:rPr lang="en-US" dirty="0" smtClean="0"/>
              <a:t>Technicians Returning to Duty (RTD)</a:t>
            </a:r>
            <a:endParaRPr lang="en-US" dirty="0"/>
          </a:p>
        </p:txBody>
      </p:sp>
      <p:sp>
        <p:nvSpPr>
          <p:cNvPr id="3" name="Subtitle 2"/>
          <p:cNvSpPr>
            <a:spLocks noGrp="1"/>
          </p:cNvSpPr>
          <p:nvPr>
            <p:ph type="subTitle" idx="1"/>
          </p:nvPr>
        </p:nvSpPr>
        <p:spPr/>
        <p:txBody>
          <a:bodyPr/>
          <a:lstStyle/>
          <a:p>
            <a:r>
              <a:rPr lang="en-US" dirty="0" smtClean="0">
                <a:solidFill>
                  <a:schemeClr val="tx1"/>
                </a:solidFill>
              </a:rPr>
              <a:t>SPC Sylvester, Stephen</a:t>
            </a:r>
            <a:endParaRPr lang="en-US" dirty="0">
              <a:solidFill>
                <a:schemeClr val="tx1"/>
              </a:solidFill>
            </a:endParaRPr>
          </a:p>
        </p:txBody>
      </p:sp>
    </p:spTree>
    <p:extLst>
      <p:ext uri="{BB962C8B-B14F-4D97-AF65-F5344CB8AC3E}">
        <p14:creationId xmlns:p14="http://schemas.microsoft.com/office/powerpoint/2010/main" val="14776118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5. </a:t>
            </a:r>
            <a:r>
              <a:rPr lang="en-US" dirty="0"/>
              <a:t>Complete your SF 52 using the “How to Complete SF 52, RTD” power </a:t>
            </a:r>
            <a:r>
              <a:rPr lang="en-US" dirty="0" smtClean="0"/>
              <a:t>point.</a:t>
            </a:r>
            <a:r>
              <a:rPr lang="en-US" dirty="0"/>
              <a:t/>
            </a:r>
            <a:br>
              <a:rPr lang="en-US" dirty="0"/>
            </a:br>
            <a:endParaRPr lang="en-US" dirty="0"/>
          </a:p>
        </p:txBody>
      </p:sp>
      <p:sp>
        <p:nvSpPr>
          <p:cNvPr id="3" name="Text Placeholder 2"/>
          <p:cNvSpPr>
            <a:spLocks noGrp="1"/>
          </p:cNvSpPr>
          <p:nvPr>
            <p:ph type="body" idx="1"/>
          </p:nvPr>
        </p:nvSpPr>
        <p:spPr>
          <a:xfrm>
            <a:off x="989012" y="4158343"/>
            <a:ext cx="8535988" cy="1879600"/>
          </a:xfrm>
        </p:spPr>
        <p:txBody>
          <a:bodyPr/>
          <a:lstStyle/>
          <a:p>
            <a:r>
              <a:rPr lang="en-US" dirty="0" smtClean="0">
                <a:solidFill>
                  <a:schemeClr val="tx1"/>
                </a:solidFill>
              </a:rPr>
              <a:t>*Instructions </a:t>
            </a:r>
            <a:r>
              <a:rPr lang="en-US" dirty="0">
                <a:solidFill>
                  <a:schemeClr val="tx1"/>
                </a:solidFill>
              </a:rPr>
              <a:t>located on the HRO </a:t>
            </a:r>
            <a:r>
              <a:rPr lang="en-US" dirty="0" smtClean="0">
                <a:solidFill>
                  <a:schemeClr val="tx1"/>
                </a:solidFill>
              </a:rPr>
              <a:t>website:</a:t>
            </a:r>
          </a:p>
          <a:p>
            <a:r>
              <a:rPr lang="en-US" dirty="0" smtClean="0">
                <a:solidFill>
                  <a:schemeClr val="tx1"/>
                </a:solidFill>
                <a:hlinkClick r:id="rId2"/>
              </a:rPr>
              <a:t>HING Human Resources Office | USERRA</a:t>
            </a:r>
            <a:endParaRPr lang="en-US" dirty="0">
              <a:solidFill>
                <a:schemeClr val="tx1"/>
              </a:solidFill>
            </a:endParaRPr>
          </a:p>
        </p:txBody>
      </p:sp>
    </p:spTree>
    <p:extLst>
      <p:ext uri="{BB962C8B-B14F-4D97-AF65-F5344CB8AC3E}">
        <p14:creationId xmlns:p14="http://schemas.microsoft.com/office/powerpoint/2010/main" val="305999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Return to duty sf-52</a:t>
            </a:r>
            <a:br>
              <a:rPr lang="en-US" dirty="0" smtClean="0"/>
            </a:br>
            <a:r>
              <a:rPr lang="en-US" dirty="0" smtClean="0"/>
              <a:t>part a &amp; part b</a:t>
            </a:r>
            <a:endParaRPr lang="en-US" dirty="0"/>
          </a:p>
        </p:txBody>
      </p:sp>
      <p:sp>
        <p:nvSpPr>
          <p:cNvPr id="11" name="Text Placeholder 10"/>
          <p:cNvSpPr>
            <a:spLocks noGrp="1"/>
          </p:cNvSpPr>
          <p:nvPr>
            <p:ph type="body" sz="quarter" idx="13"/>
          </p:nvPr>
        </p:nvSpPr>
        <p:spPr>
          <a:xfrm>
            <a:off x="1446212" y="-61799"/>
            <a:ext cx="8534400" cy="1059205"/>
          </a:xfrm>
        </p:spPr>
        <p:txBody>
          <a:bodyPr>
            <a:normAutofit/>
          </a:bodyPr>
          <a:lstStyle/>
          <a:p>
            <a:pPr algn="ctr"/>
            <a:r>
              <a:rPr lang="en-US" dirty="0" err="1" smtClean="0"/>
              <a:t>Rtd</a:t>
            </a:r>
            <a:r>
              <a:rPr lang="en-US" dirty="0" smtClean="0"/>
              <a:t> sf-52</a:t>
            </a:r>
          </a:p>
          <a:p>
            <a:pPr algn="ctr"/>
            <a:r>
              <a:rPr lang="en-US" dirty="0" smtClean="0"/>
              <a:t>Part a &amp; part b</a:t>
            </a:r>
            <a:endParaRPr lang="en-US" dirty="0"/>
          </a:p>
        </p:txBody>
      </p:sp>
      <p:sp>
        <p:nvSpPr>
          <p:cNvPr id="10" name="Text Placeholder 9"/>
          <p:cNvSpPr>
            <a:spLocks noGrp="1"/>
          </p:cNvSpPr>
          <p:nvPr>
            <p:ph type="body" idx="1"/>
          </p:nvPr>
        </p:nvSpPr>
        <p:spPr>
          <a:xfrm>
            <a:off x="200116" y="4296543"/>
            <a:ext cx="11888789" cy="2565399"/>
          </a:xfrm>
        </p:spPr>
        <p:txBody>
          <a:bodyPr>
            <a:normAutofit fontScale="92500" lnSpcReduction="20000"/>
          </a:bodyPr>
          <a:lstStyle/>
          <a:p>
            <a:r>
              <a:rPr lang="en-US" b="1" u="sng" dirty="0" smtClean="0">
                <a:solidFill>
                  <a:schemeClr val="tx1"/>
                </a:solidFill>
              </a:rPr>
              <a:t>Effective Date of RTD:</a:t>
            </a:r>
          </a:p>
          <a:p>
            <a:pPr marL="285750" indent="-285750">
              <a:buFont typeface="Arial" panose="020B0604020202020204" pitchFamily="34" charset="0"/>
              <a:buChar char="•"/>
            </a:pPr>
            <a:r>
              <a:rPr lang="en-US" dirty="0" smtClean="0">
                <a:solidFill>
                  <a:schemeClr val="tx1"/>
                </a:solidFill>
              </a:rPr>
              <a:t>Time depends on restoration period</a:t>
            </a:r>
          </a:p>
          <a:p>
            <a:pPr marL="285750" indent="-285750">
              <a:buFont typeface="Arial" panose="020B0604020202020204" pitchFamily="34" charset="0"/>
              <a:buChar char="•"/>
            </a:pPr>
            <a:r>
              <a:rPr lang="en-US" dirty="0" smtClean="0">
                <a:solidFill>
                  <a:schemeClr val="tx1"/>
                </a:solidFill>
              </a:rPr>
              <a:t>If entitled to presidential leave</a:t>
            </a:r>
          </a:p>
          <a:p>
            <a:r>
              <a:rPr lang="en-US" dirty="0">
                <a:solidFill>
                  <a:schemeClr val="tx1"/>
                </a:solidFill>
              </a:rPr>
              <a:t>Determine your restoration period by reviewing the guidance below:</a:t>
            </a:r>
          </a:p>
          <a:p>
            <a:pPr marL="228600" indent="-228600">
              <a:buFont typeface="+mj-lt"/>
              <a:buAutoNum type="arabicPeriod"/>
            </a:pPr>
            <a:r>
              <a:rPr lang="en-US" dirty="0">
                <a:solidFill>
                  <a:schemeClr val="tx1"/>
                </a:solidFill>
              </a:rPr>
              <a:t>If military orders time frame is 1-30 days= effective date is the next technician duty day</a:t>
            </a:r>
          </a:p>
          <a:p>
            <a:pPr marL="228600" indent="-228600">
              <a:buFont typeface="+mj-lt"/>
              <a:buAutoNum type="arabicPeriod"/>
            </a:pPr>
            <a:r>
              <a:rPr lang="en-US" dirty="0">
                <a:solidFill>
                  <a:schemeClr val="tx1"/>
                </a:solidFill>
              </a:rPr>
              <a:t>If military orders time frame is 31-180 days= effective date will be within 14 calendar days.</a:t>
            </a:r>
          </a:p>
          <a:p>
            <a:pPr marL="228600" indent="-228600">
              <a:buFont typeface="+mj-lt"/>
              <a:buAutoNum type="arabicPeriod"/>
            </a:pPr>
            <a:r>
              <a:rPr lang="en-US" dirty="0">
                <a:solidFill>
                  <a:schemeClr val="tx1"/>
                </a:solidFill>
              </a:rPr>
              <a:t>If military orders time frame is 181+ days= effective date will be within 90 </a:t>
            </a:r>
            <a:r>
              <a:rPr lang="en-US" dirty="0" smtClean="0">
                <a:solidFill>
                  <a:schemeClr val="tx1"/>
                </a:solidFill>
              </a:rPr>
              <a:t>calendar days</a:t>
            </a:r>
            <a:r>
              <a:rPr lang="en-US" dirty="0">
                <a:solidFill>
                  <a:schemeClr val="tx1"/>
                </a:solidFill>
              </a:rPr>
              <a:t>.</a:t>
            </a:r>
          </a:p>
          <a:p>
            <a:pPr marL="285750" indent="-285750">
              <a:buFont typeface="Arial" panose="020B0604020202020204" pitchFamily="34" charset="0"/>
              <a:buChar char="•"/>
            </a:pPr>
            <a:endParaRPr lang="en-US" dirty="0" smtClean="0">
              <a:solidFill>
                <a:schemeClr val="tx1"/>
              </a:solidFill>
            </a:endParaRPr>
          </a:p>
          <a:p>
            <a:endParaRPr lang="en-US" dirty="0">
              <a:solidFill>
                <a:schemeClr val="tx1"/>
              </a:solidFill>
            </a:endParaRPr>
          </a:p>
        </p:txBody>
      </p:sp>
      <p:pic>
        <p:nvPicPr>
          <p:cNvPr id="4" name="Content Placeholder 14"/>
          <p:cNvPicPr>
            <a:picLocks/>
          </p:cNvPicPr>
          <p:nvPr/>
        </p:nvPicPr>
        <p:blipFill>
          <a:blip r:embed="rId2" cstate="print"/>
          <a:srcRect l="4641" t="13889" r="3094" b="34375"/>
          <a:stretch>
            <a:fillRect/>
          </a:stretch>
        </p:blipFill>
        <p:spPr bwMode="auto">
          <a:xfrm>
            <a:off x="2055812" y="939261"/>
            <a:ext cx="7315200" cy="3237338"/>
          </a:xfrm>
          <a:prstGeom prst="rect">
            <a:avLst/>
          </a:prstGeom>
          <a:noFill/>
          <a:ln w="9525">
            <a:solidFill>
              <a:schemeClr val="accent1"/>
            </a:solidFill>
            <a:miter lim="800000"/>
            <a:headEnd/>
            <a:tailEnd/>
          </a:ln>
        </p:spPr>
      </p:pic>
      <p:sp>
        <p:nvSpPr>
          <p:cNvPr id="12" name="Left-Up Arrow 11"/>
          <p:cNvSpPr/>
          <p:nvPr/>
        </p:nvSpPr>
        <p:spPr bwMode="auto">
          <a:xfrm>
            <a:off x="8102507" y="3137189"/>
            <a:ext cx="762000" cy="1986140"/>
          </a:xfrm>
          <a:prstGeom prst="leftUpArrow">
            <a:avLst/>
          </a:prstGeom>
          <a:solidFill>
            <a:srgbClr val="FFC000"/>
          </a:solidFill>
          <a:ln w="12700" cap="flat" cmpd="sng" algn="ctr">
            <a:solidFill>
              <a:srgbClr val="FFFF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36756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6506" y="240554"/>
            <a:ext cx="10058400" cy="927846"/>
          </a:xfrm>
        </p:spPr>
        <p:txBody>
          <a:bodyPr>
            <a:normAutofit fontScale="90000"/>
          </a:bodyPr>
          <a:lstStyle/>
          <a:p>
            <a:pPr algn="ctr"/>
            <a:r>
              <a:rPr lang="en-US" dirty="0" smtClean="0"/>
              <a:t>RTD sf-52 </a:t>
            </a:r>
            <a:br>
              <a:rPr lang="en-US" dirty="0" smtClean="0"/>
            </a:br>
            <a:r>
              <a:rPr lang="en-US" dirty="0" smtClean="0"/>
              <a:t>part b continued</a:t>
            </a:r>
            <a:endParaRPr lang="en-US" dirty="0"/>
          </a:p>
        </p:txBody>
      </p:sp>
      <p:sp>
        <p:nvSpPr>
          <p:cNvPr id="3" name="Text Placeholder 2"/>
          <p:cNvSpPr>
            <a:spLocks noGrp="1"/>
          </p:cNvSpPr>
          <p:nvPr>
            <p:ph type="body" idx="1"/>
          </p:nvPr>
        </p:nvSpPr>
        <p:spPr>
          <a:xfrm>
            <a:off x="388377" y="6190877"/>
            <a:ext cx="11202988" cy="812800"/>
          </a:xfrm>
        </p:spPr>
        <p:txBody>
          <a:bodyPr>
            <a:normAutofit fontScale="92500" lnSpcReduction="20000"/>
          </a:bodyPr>
          <a:lstStyle/>
          <a:p>
            <a:pPr algn="ctr"/>
            <a:r>
              <a:rPr lang="en-US" dirty="0">
                <a:solidFill>
                  <a:schemeClr val="tx1"/>
                </a:solidFill>
              </a:rPr>
              <a:t>Your SF-50 Data can be obtained from  "</a:t>
            </a:r>
            <a:r>
              <a:rPr lang="en-US" dirty="0" err="1">
                <a:solidFill>
                  <a:schemeClr val="tx1"/>
                </a:solidFill>
              </a:rPr>
              <a:t>MyBiz</a:t>
            </a:r>
            <a:r>
              <a:rPr lang="en-US" dirty="0">
                <a:solidFill>
                  <a:schemeClr val="tx1"/>
                </a:solidFill>
              </a:rPr>
              <a:t>" at:</a:t>
            </a:r>
          </a:p>
          <a:p>
            <a:pPr algn="ctr"/>
            <a:r>
              <a:rPr lang="en-US" u="sng" dirty="0">
                <a:solidFill>
                  <a:schemeClr val="tx1"/>
                </a:solidFill>
                <a:hlinkClick r:id="rId2"/>
              </a:rPr>
              <a:t>https://compo.dcpds.cpms.osd.mil/</a:t>
            </a:r>
            <a:endParaRPr lang="en-US" u="sng" dirty="0">
              <a:solidFill>
                <a:schemeClr val="tx1"/>
              </a:solidFill>
            </a:endParaRPr>
          </a:p>
          <a:p>
            <a:endParaRPr lang="en-US" dirty="0">
              <a:solidFill>
                <a:schemeClr val="tx1"/>
              </a:solidFill>
            </a:endParaRPr>
          </a:p>
        </p:txBody>
      </p:sp>
      <p:pic>
        <p:nvPicPr>
          <p:cNvPr id="4" name="Content Placeholder 8"/>
          <p:cNvPicPr>
            <a:picLocks/>
          </p:cNvPicPr>
          <p:nvPr/>
        </p:nvPicPr>
        <p:blipFill>
          <a:blip r:embed="rId3" cstate="print"/>
          <a:srcRect l="4861" t="16667" r="3194" b="6944"/>
          <a:stretch>
            <a:fillRect/>
          </a:stretch>
        </p:blipFill>
        <p:spPr bwMode="auto">
          <a:xfrm>
            <a:off x="2510118" y="1168400"/>
            <a:ext cx="7772399" cy="4572000"/>
          </a:xfrm>
          <a:prstGeom prst="rect">
            <a:avLst/>
          </a:prstGeom>
          <a:noFill/>
          <a:ln w="9525">
            <a:solidFill>
              <a:schemeClr val="accent1"/>
            </a:solidFill>
            <a:miter lim="800000"/>
            <a:headEnd/>
            <a:tailEnd/>
          </a:ln>
        </p:spPr>
      </p:pic>
      <p:sp>
        <p:nvSpPr>
          <p:cNvPr id="5" name="Left Arrow 4"/>
          <p:cNvSpPr/>
          <p:nvPr/>
        </p:nvSpPr>
        <p:spPr bwMode="auto">
          <a:xfrm>
            <a:off x="9484659" y="2096246"/>
            <a:ext cx="1219200" cy="304800"/>
          </a:xfrm>
          <a:prstGeom prst="left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129272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436" y="121024"/>
            <a:ext cx="10058400" cy="887506"/>
          </a:xfrm>
        </p:spPr>
        <p:txBody>
          <a:bodyPr>
            <a:normAutofit fontScale="90000"/>
          </a:bodyPr>
          <a:lstStyle/>
          <a:p>
            <a:pPr algn="ctr"/>
            <a:r>
              <a:rPr lang="en-US" dirty="0" err="1" smtClean="0"/>
              <a:t>Rtd</a:t>
            </a:r>
            <a:r>
              <a:rPr lang="en-US" dirty="0" smtClean="0"/>
              <a:t> sf-52 </a:t>
            </a:r>
            <a:br>
              <a:rPr lang="en-US" dirty="0" smtClean="0"/>
            </a:br>
            <a:r>
              <a:rPr lang="en-US" dirty="0" smtClean="0"/>
              <a:t>part d</a:t>
            </a:r>
            <a:endParaRPr lang="en-US" dirty="0"/>
          </a:p>
        </p:txBody>
      </p:sp>
      <p:sp>
        <p:nvSpPr>
          <p:cNvPr id="3" name="Text Placeholder 2"/>
          <p:cNvSpPr>
            <a:spLocks noGrp="1"/>
          </p:cNvSpPr>
          <p:nvPr>
            <p:ph type="body" sz="quarter" idx="13"/>
          </p:nvPr>
        </p:nvSpPr>
        <p:spPr>
          <a:xfrm>
            <a:off x="616977" y="3725832"/>
            <a:ext cx="10929564" cy="2880907"/>
          </a:xfrm>
        </p:spPr>
        <p:txBody>
          <a:bodyPr>
            <a:normAutofit fontScale="70000" lnSpcReduction="20000"/>
          </a:bodyPr>
          <a:lstStyle/>
          <a:p>
            <a:pPr marL="342900" indent="-342900">
              <a:lnSpc>
                <a:spcPct val="150000"/>
              </a:lnSpc>
              <a:buFont typeface="Arial" panose="020B0604020202020204" pitchFamily="34" charset="0"/>
              <a:buChar char="•"/>
            </a:pPr>
            <a:r>
              <a:rPr lang="en-US" dirty="0"/>
              <a:t>List the REFRAD date based on the Order.</a:t>
            </a:r>
          </a:p>
          <a:p>
            <a:pPr marL="342900" indent="-342900">
              <a:lnSpc>
                <a:spcPct val="150000"/>
              </a:lnSpc>
              <a:buFont typeface="Arial" panose="020B0604020202020204" pitchFamily="34" charset="0"/>
              <a:buChar char="•"/>
            </a:pPr>
            <a:r>
              <a:rPr lang="en-US" dirty="0"/>
              <a:t>List your dates if continuing on restoration period of Absent-U.S.</a:t>
            </a:r>
          </a:p>
          <a:p>
            <a:pPr marL="342900" indent="-342900">
              <a:lnSpc>
                <a:spcPct val="150000"/>
              </a:lnSpc>
              <a:buFont typeface="Arial" panose="020B0604020202020204" pitchFamily="34" charset="0"/>
              <a:buChar char="•"/>
            </a:pPr>
            <a:r>
              <a:rPr lang="en-US" dirty="0"/>
              <a:t>RTD will be the first day of your Presidential leave (pay status).</a:t>
            </a:r>
          </a:p>
          <a:p>
            <a:pPr marL="342900" indent="-342900">
              <a:lnSpc>
                <a:spcPct val="150000"/>
              </a:lnSpc>
              <a:buFont typeface="Arial" panose="020B0604020202020204" pitchFamily="34" charset="0"/>
              <a:buChar char="•"/>
            </a:pPr>
            <a:r>
              <a:rPr lang="en-US" dirty="0"/>
              <a:t>List five calendar days of Presidential leave being used (includes non-workdays occurring during this period).</a:t>
            </a:r>
          </a:p>
          <a:p>
            <a:pPr marL="342900" indent="-342900">
              <a:lnSpc>
                <a:spcPct val="150000"/>
              </a:lnSpc>
              <a:buFont typeface="Arial" panose="020B0604020202020204" pitchFamily="34" charset="0"/>
              <a:buChar char="•"/>
            </a:pPr>
            <a:r>
              <a:rPr lang="en-US" dirty="0"/>
              <a:t>RTW will be the day you physically return back in a </a:t>
            </a:r>
            <a:r>
              <a:rPr lang="en-US" u="sng" dirty="0"/>
              <a:t>PAY &amp; DUTY </a:t>
            </a:r>
            <a:r>
              <a:rPr lang="en-US" dirty="0"/>
              <a:t>status.</a:t>
            </a:r>
          </a:p>
        </p:txBody>
      </p:sp>
      <p:pic>
        <p:nvPicPr>
          <p:cNvPr id="5" name="Content Placeholder 10"/>
          <p:cNvPicPr>
            <a:picLocks/>
          </p:cNvPicPr>
          <p:nvPr/>
        </p:nvPicPr>
        <p:blipFill>
          <a:blip r:embed="rId2" cstate="print"/>
          <a:srcRect l="5000" t="15799" r="3472" b="49479"/>
          <a:stretch>
            <a:fillRect/>
          </a:stretch>
        </p:blipFill>
        <p:spPr bwMode="auto">
          <a:xfrm>
            <a:off x="2124635" y="1211232"/>
            <a:ext cx="7924800" cy="2514600"/>
          </a:xfrm>
          <a:prstGeom prst="rect">
            <a:avLst/>
          </a:prstGeom>
          <a:noFill/>
          <a:ln w="9525">
            <a:solidFill>
              <a:schemeClr val="accent1"/>
            </a:solidFill>
            <a:miter lim="800000"/>
            <a:headEnd/>
            <a:tailEnd/>
          </a:ln>
        </p:spPr>
      </p:pic>
    </p:spTree>
    <p:extLst>
      <p:ext uri="{BB962C8B-B14F-4D97-AF65-F5344CB8AC3E}">
        <p14:creationId xmlns:p14="http://schemas.microsoft.com/office/powerpoint/2010/main" val="3978524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675" y="-121025"/>
            <a:ext cx="10058400" cy="2447365"/>
          </a:xfrm>
        </p:spPr>
        <p:txBody>
          <a:bodyPr/>
          <a:lstStyle/>
          <a:p>
            <a:pPr algn="ctr"/>
            <a:r>
              <a:rPr lang="en-US" dirty="0" smtClean="0"/>
              <a:t>Recap on timeframes for restoration rights/ sf52</a:t>
            </a:r>
            <a:endParaRPr lang="en-US" dirty="0"/>
          </a:p>
        </p:txBody>
      </p:sp>
      <p:sp>
        <p:nvSpPr>
          <p:cNvPr id="6" name="Text Placeholder 3"/>
          <p:cNvSpPr>
            <a:spLocks noGrp="1"/>
          </p:cNvSpPr>
          <p:nvPr>
            <p:ph type="body" sz="quarter" idx="13"/>
          </p:nvPr>
        </p:nvSpPr>
        <p:spPr>
          <a:xfrm>
            <a:off x="403412" y="2595282"/>
            <a:ext cx="11524127" cy="3792070"/>
          </a:xfrm>
        </p:spPr>
        <p:txBody>
          <a:bodyPr>
            <a:normAutofit/>
          </a:bodyPr>
          <a:lstStyle/>
          <a:p>
            <a:pPr marL="346075" lvl="2" indent="-342900">
              <a:lnSpc>
                <a:spcPct val="90000"/>
              </a:lnSpc>
              <a:buFont typeface="Arial" panose="020B0604020202020204" pitchFamily="34" charset="0"/>
              <a:buChar char="•"/>
            </a:pPr>
            <a:r>
              <a:rPr lang="en-US" sz="2000" dirty="0">
                <a:solidFill>
                  <a:schemeClr val="tx1"/>
                </a:solidFill>
                <a:latin typeface="+mj-lt"/>
              </a:rPr>
              <a:t>If military service was less than 31 days, </a:t>
            </a:r>
            <a:r>
              <a:rPr lang="en-US" sz="2000" i="1" dirty="0">
                <a:solidFill>
                  <a:schemeClr val="tx1"/>
                </a:solidFill>
                <a:latin typeface="+mj-lt"/>
              </a:rPr>
              <a:t>you must report back to work on the next scheduled workday </a:t>
            </a:r>
            <a:r>
              <a:rPr lang="en-US" sz="2000" dirty="0">
                <a:solidFill>
                  <a:schemeClr val="tx1"/>
                </a:solidFill>
                <a:latin typeface="+mj-lt"/>
              </a:rPr>
              <a:t>following release from military service and expiration of 8 hours after a time allowing for a safe transportation back to residence.</a:t>
            </a:r>
          </a:p>
          <a:p>
            <a:pPr marL="342900" lvl="2" indent="-342900" defTabSz="855663">
              <a:lnSpc>
                <a:spcPct val="90000"/>
              </a:lnSpc>
              <a:buFont typeface="Arial" panose="020B0604020202020204" pitchFamily="34" charset="0"/>
              <a:buChar char="•"/>
            </a:pPr>
            <a:endParaRPr lang="en-US" sz="2000" dirty="0">
              <a:solidFill>
                <a:schemeClr val="tx1"/>
              </a:solidFill>
              <a:latin typeface="+mj-lt"/>
            </a:endParaRPr>
          </a:p>
          <a:p>
            <a:pPr marL="346075" lvl="2" indent="-342900">
              <a:lnSpc>
                <a:spcPct val="90000"/>
              </a:lnSpc>
              <a:buFont typeface="Arial" panose="020B0604020202020204" pitchFamily="34" charset="0"/>
              <a:buChar char="•"/>
            </a:pPr>
            <a:r>
              <a:rPr lang="en-US" sz="2000" dirty="0">
                <a:solidFill>
                  <a:schemeClr val="tx1"/>
                </a:solidFill>
                <a:latin typeface="+mj-lt"/>
              </a:rPr>
              <a:t>If military service was for more than 30 days but less than 181 days, you must apply for reemployment </a:t>
            </a:r>
            <a:r>
              <a:rPr lang="en-US" sz="2000" i="1" dirty="0">
                <a:solidFill>
                  <a:schemeClr val="tx1"/>
                </a:solidFill>
                <a:latin typeface="+mj-lt"/>
              </a:rPr>
              <a:t>within 14 calendar days</a:t>
            </a:r>
            <a:r>
              <a:rPr lang="en-US" sz="2000" dirty="0">
                <a:solidFill>
                  <a:schemeClr val="tx1"/>
                </a:solidFill>
                <a:latin typeface="+mj-lt"/>
              </a:rPr>
              <a:t> following release from military service.</a:t>
            </a:r>
          </a:p>
          <a:p>
            <a:pPr marL="342900" lvl="2" indent="-342900">
              <a:lnSpc>
                <a:spcPct val="90000"/>
              </a:lnSpc>
              <a:buFont typeface="Arial" panose="020B0604020202020204" pitchFamily="34" charset="0"/>
              <a:buChar char="•"/>
            </a:pPr>
            <a:endParaRPr lang="en-US" sz="2000" dirty="0">
              <a:solidFill>
                <a:schemeClr val="tx1"/>
              </a:solidFill>
              <a:latin typeface="+mj-lt"/>
            </a:endParaRPr>
          </a:p>
          <a:p>
            <a:pPr marL="346075" lvl="2" indent="-342900">
              <a:lnSpc>
                <a:spcPct val="90000"/>
              </a:lnSpc>
              <a:buFont typeface="Arial" panose="020B0604020202020204" pitchFamily="34" charset="0"/>
              <a:buChar char="•"/>
            </a:pPr>
            <a:r>
              <a:rPr lang="en-US" sz="2000" dirty="0">
                <a:solidFill>
                  <a:schemeClr val="tx1"/>
                </a:solidFill>
                <a:latin typeface="+mj-lt"/>
              </a:rPr>
              <a:t>If military service was for more than 180 days, you must apply for reemployment </a:t>
            </a:r>
            <a:r>
              <a:rPr lang="en-US" sz="2000" i="1" dirty="0">
                <a:solidFill>
                  <a:schemeClr val="tx1"/>
                </a:solidFill>
                <a:latin typeface="+mj-lt"/>
              </a:rPr>
              <a:t>within 90 calendar days </a:t>
            </a:r>
            <a:r>
              <a:rPr lang="en-US" sz="2000" dirty="0">
                <a:solidFill>
                  <a:schemeClr val="tx1"/>
                </a:solidFill>
                <a:latin typeface="+mj-lt"/>
              </a:rPr>
              <a:t>following release from military service. </a:t>
            </a:r>
          </a:p>
          <a:p>
            <a:pPr marL="342900" indent="-34290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060120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0"/>
            <a:ext cx="10058400" cy="1277471"/>
          </a:xfrm>
        </p:spPr>
        <p:txBody>
          <a:bodyPr/>
          <a:lstStyle/>
          <a:p>
            <a:pPr algn="ctr"/>
            <a:r>
              <a:rPr lang="en-US" dirty="0" smtClean="0"/>
              <a:t>5-day presidential leave </a:t>
            </a:r>
            <a:endParaRPr lang="en-US" dirty="0"/>
          </a:p>
        </p:txBody>
      </p:sp>
      <p:sp>
        <p:nvSpPr>
          <p:cNvPr id="3" name="Text Placeholder 2"/>
          <p:cNvSpPr>
            <a:spLocks noGrp="1"/>
          </p:cNvSpPr>
          <p:nvPr>
            <p:ph type="body" sz="quarter" idx="13"/>
          </p:nvPr>
        </p:nvSpPr>
        <p:spPr>
          <a:xfrm>
            <a:off x="1665847" y="2272552"/>
            <a:ext cx="8715282" cy="4585447"/>
          </a:xfrm>
        </p:spPr>
        <p:txBody>
          <a:bodyPr>
            <a:normAutofit fontScale="92500" lnSpcReduction="10000"/>
          </a:bodyPr>
          <a:lstStyle/>
          <a:p>
            <a:pPr marL="346075" lvl="2" indent="-342900">
              <a:lnSpc>
                <a:spcPct val="90000"/>
              </a:lnSpc>
              <a:buFont typeface="Arial" panose="020B0604020202020204" pitchFamily="34" charset="0"/>
              <a:buChar char="•"/>
            </a:pPr>
            <a:r>
              <a:rPr lang="en-US" sz="2000" dirty="0">
                <a:solidFill>
                  <a:schemeClr val="tx1"/>
                </a:solidFill>
              </a:rPr>
              <a:t>Active duty in connection with Global War on Terrorism (GWOT)</a:t>
            </a:r>
          </a:p>
          <a:p>
            <a:pPr marL="288925" lvl="2">
              <a:lnSpc>
                <a:spcPct val="90000"/>
              </a:lnSpc>
              <a:buFont typeface="Arial" panose="020B0604020202020204" pitchFamily="34" charset="0"/>
              <a:buChar char="•"/>
            </a:pPr>
            <a:endParaRPr lang="en-US" sz="1400" dirty="0">
              <a:solidFill>
                <a:schemeClr val="tx1"/>
              </a:solidFill>
            </a:endParaRPr>
          </a:p>
          <a:p>
            <a:pPr marL="346075" lvl="2" indent="-342900">
              <a:lnSpc>
                <a:spcPct val="90000"/>
              </a:lnSpc>
              <a:buFont typeface="Arial" panose="020B0604020202020204" pitchFamily="34" charset="0"/>
              <a:buChar char="•"/>
            </a:pPr>
            <a:r>
              <a:rPr lang="en-US" sz="2000" dirty="0">
                <a:solidFill>
                  <a:schemeClr val="tx1"/>
                </a:solidFill>
              </a:rPr>
              <a:t> Entitled to receive 5-days of excused absence (Presidential Leave) upon return from each period of GWOT deployment.</a:t>
            </a:r>
          </a:p>
          <a:p>
            <a:pPr marL="288925" lvl="2">
              <a:lnSpc>
                <a:spcPct val="90000"/>
              </a:lnSpc>
              <a:buFont typeface="Arial" panose="020B0604020202020204" pitchFamily="34" charset="0"/>
              <a:buChar char="•"/>
            </a:pPr>
            <a:endParaRPr lang="en-US" sz="1400" dirty="0">
              <a:solidFill>
                <a:schemeClr val="tx1"/>
              </a:solidFill>
            </a:endParaRPr>
          </a:p>
          <a:p>
            <a:pPr marL="346075" lvl="2" indent="-342900">
              <a:lnSpc>
                <a:spcPct val="90000"/>
              </a:lnSpc>
              <a:buFont typeface="Arial" panose="020B0604020202020204" pitchFamily="34" charset="0"/>
              <a:buChar char="•"/>
            </a:pPr>
            <a:r>
              <a:rPr lang="en-US" sz="2000" dirty="0">
                <a:solidFill>
                  <a:schemeClr val="tx1"/>
                </a:solidFill>
              </a:rPr>
              <a:t>Deployment had to be at least 42 consecutive days.</a:t>
            </a:r>
          </a:p>
          <a:p>
            <a:pPr marL="288925" lvl="2">
              <a:lnSpc>
                <a:spcPct val="90000"/>
              </a:lnSpc>
              <a:buFont typeface="Arial" panose="020B0604020202020204" pitchFamily="34" charset="0"/>
              <a:buChar char="•"/>
            </a:pPr>
            <a:endParaRPr lang="en-US" sz="1400" dirty="0">
              <a:solidFill>
                <a:schemeClr val="tx1"/>
              </a:solidFill>
            </a:endParaRPr>
          </a:p>
          <a:p>
            <a:pPr marL="346075" lvl="2" indent="-342900">
              <a:lnSpc>
                <a:spcPct val="90000"/>
              </a:lnSpc>
              <a:buFont typeface="Arial" panose="020B0604020202020204" pitchFamily="34" charset="0"/>
              <a:buChar char="•"/>
            </a:pPr>
            <a:r>
              <a:rPr lang="en-US" sz="2000" dirty="0">
                <a:solidFill>
                  <a:schemeClr val="tx1"/>
                </a:solidFill>
              </a:rPr>
              <a:t>Entitled to 5-days of excused absence only once on a 12-month period from the last time frame it was used.</a:t>
            </a:r>
          </a:p>
          <a:p>
            <a:pPr marL="3175" lvl="2" indent="0">
              <a:lnSpc>
                <a:spcPct val="90000"/>
              </a:lnSpc>
              <a:buNone/>
            </a:pPr>
            <a:endParaRPr lang="en-US" sz="1400" dirty="0">
              <a:solidFill>
                <a:schemeClr val="tx1"/>
              </a:solidFill>
            </a:endParaRPr>
          </a:p>
          <a:p>
            <a:pPr marL="346075" lvl="2" indent="-342900">
              <a:lnSpc>
                <a:spcPct val="90000"/>
              </a:lnSpc>
              <a:buFont typeface="Arial" panose="020B0604020202020204" pitchFamily="34" charset="0"/>
              <a:buChar char="•"/>
            </a:pPr>
            <a:r>
              <a:rPr lang="en-US" sz="2000" dirty="0">
                <a:solidFill>
                  <a:schemeClr val="tx1"/>
                </a:solidFill>
              </a:rPr>
              <a:t>Must follow reemployment rights under USERRA &amp; granted upon return to Federal civilian service.</a:t>
            </a:r>
          </a:p>
          <a:p>
            <a:pPr marL="288925" lvl="2">
              <a:lnSpc>
                <a:spcPct val="90000"/>
              </a:lnSpc>
              <a:buFont typeface="Arial" panose="020B0604020202020204" pitchFamily="34" charset="0"/>
              <a:buChar char="•"/>
            </a:pPr>
            <a:endParaRPr lang="en-US" sz="1400" dirty="0">
              <a:solidFill>
                <a:schemeClr val="tx1"/>
              </a:solidFill>
            </a:endParaRPr>
          </a:p>
          <a:p>
            <a:pPr marL="346075" lvl="2" indent="-342900">
              <a:lnSpc>
                <a:spcPct val="90000"/>
              </a:lnSpc>
              <a:buFont typeface="Arial" panose="020B0604020202020204" pitchFamily="34" charset="0"/>
              <a:buChar char="•"/>
            </a:pPr>
            <a:r>
              <a:rPr lang="en-US" sz="2000" dirty="0">
                <a:solidFill>
                  <a:schemeClr val="tx1"/>
                </a:solidFill>
              </a:rPr>
              <a:t>Must report for duty at the end of the 5-day period.</a:t>
            </a:r>
          </a:p>
          <a:p>
            <a:pPr marL="285750" lvl="2">
              <a:lnSpc>
                <a:spcPct val="90000"/>
              </a:lnSpc>
              <a:buFont typeface="Arial" panose="020B0604020202020204" pitchFamily="34" charset="0"/>
              <a:buChar char="•"/>
            </a:pPr>
            <a:endParaRPr lang="en-US" sz="1400" dirty="0">
              <a:solidFill>
                <a:schemeClr val="tx1"/>
              </a:solidFill>
            </a:endParaRPr>
          </a:p>
          <a:p>
            <a:pPr marL="285750" lvl="2">
              <a:lnSpc>
                <a:spcPct val="90000"/>
              </a:lnSpc>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124412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881743"/>
          </a:xfrm>
        </p:spPr>
        <p:txBody>
          <a:bodyPr>
            <a:normAutofit fontScale="90000"/>
          </a:bodyPr>
          <a:lstStyle/>
          <a:p>
            <a:pPr algn="ctr"/>
            <a:r>
              <a:rPr lang="en-US" dirty="0" smtClean="0"/>
              <a:t>Supervisors input for </a:t>
            </a:r>
            <a:br>
              <a:rPr lang="en-US" dirty="0" smtClean="0"/>
            </a:br>
            <a:r>
              <a:rPr lang="en-US" dirty="0" smtClean="0"/>
              <a:t>defense civilian personnel data system</a:t>
            </a:r>
            <a:r>
              <a:rPr lang="en-US" dirty="0"/>
              <a:t/>
            </a:r>
            <a:br>
              <a:rPr lang="en-US" dirty="0"/>
            </a:br>
            <a:r>
              <a:rPr lang="en-US" dirty="0" smtClean="0"/>
              <a:t>(</a:t>
            </a:r>
            <a:r>
              <a:rPr lang="en-US" dirty="0" err="1" smtClean="0"/>
              <a:t>dcpds</a:t>
            </a:r>
            <a:r>
              <a:rPr lang="en-US" dirty="0" smtClean="0"/>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6652" y="2669173"/>
            <a:ext cx="4713521" cy="2828113"/>
          </a:xfrm>
          <a:prstGeom prst="rect">
            <a:avLst/>
          </a:prstGeom>
        </p:spPr>
      </p:pic>
    </p:spTree>
    <p:extLst>
      <p:ext uri="{BB962C8B-B14F-4D97-AF65-F5344CB8AC3E}">
        <p14:creationId xmlns:p14="http://schemas.microsoft.com/office/powerpoint/2010/main" val="248804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034143"/>
          </a:xfrm>
        </p:spPr>
        <p:txBody>
          <a:bodyPr>
            <a:normAutofit fontScale="90000"/>
          </a:bodyPr>
          <a:lstStyle/>
          <a:p>
            <a:pPr algn="ctr"/>
            <a:r>
              <a:rPr lang="en-US" dirty="0" err="1" smtClean="0"/>
              <a:t>Rtd</a:t>
            </a:r>
            <a:r>
              <a:rPr lang="en-US" dirty="0" smtClean="0"/>
              <a:t> (</a:t>
            </a:r>
            <a:r>
              <a:rPr lang="en-US" dirty="0" err="1" smtClean="0"/>
              <a:t>noa</a:t>
            </a:r>
            <a:r>
              <a:rPr lang="en-US" dirty="0" smtClean="0"/>
              <a:t> 292)</a:t>
            </a:r>
            <a:br>
              <a:rPr lang="en-US" dirty="0" smtClean="0"/>
            </a:br>
            <a:r>
              <a:rPr lang="en-US" dirty="0" err="1" smtClean="0"/>
              <a:t>dcpds</a:t>
            </a:r>
            <a:r>
              <a:rPr lang="en-US" dirty="0" smtClean="0"/>
              <a:t> </a:t>
            </a:r>
            <a:r>
              <a:rPr lang="en-US" dirty="0" err="1" smtClean="0"/>
              <a:t>iNput</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41613" y="2449285"/>
            <a:ext cx="5943600" cy="3503295"/>
          </a:xfrm>
          <a:prstGeom prst="rect">
            <a:avLst/>
          </a:prstGeom>
          <a:noFill/>
          <a:ln>
            <a:noFill/>
          </a:ln>
        </p:spPr>
      </p:pic>
    </p:spTree>
    <p:extLst>
      <p:ext uri="{BB962C8B-B14F-4D97-AF65-F5344CB8AC3E}">
        <p14:creationId xmlns:p14="http://schemas.microsoft.com/office/powerpoint/2010/main" val="21343530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1186543"/>
          </a:xfrm>
        </p:spPr>
        <p:txBody>
          <a:bodyPr/>
          <a:lstStyle/>
          <a:p>
            <a:pPr algn="ctr"/>
            <a:r>
              <a:rPr lang="en-US" dirty="0" err="1" smtClean="0"/>
              <a:t>Rtd</a:t>
            </a:r>
            <a:r>
              <a:rPr lang="en-US" dirty="0" smtClean="0"/>
              <a:t> (</a:t>
            </a:r>
            <a:r>
              <a:rPr lang="en-US" dirty="0" err="1" smtClean="0"/>
              <a:t>noa</a:t>
            </a:r>
            <a:r>
              <a:rPr lang="en-US" dirty="0" smtClean="0"/>
              <a:t> 292)</a:t>
            </a:r>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741613" y="2491104"/>
            <a:ext cx="5943600" cy="3503295"/>
          </a:xfrm>
          <a:prstGeom prst="rect">
            <a:avLst/>
          </a:prstGeom>
          <a:noFill/>
          <a:ln>
            <a:noFill/>
          </a:ln>
        </p:spPr>
      </p:pic>
      <p:sp>
        <p:nvSpPr>
          <p:cNvPr id="6" name="Text Box 10"/>
          <p:cNvSpPr txBox="1"/>
          <p:nvPr/>
        </p:nvSpPr>
        <p:spPr>
          <a:xfrm>
            <a:off x="8379234" y="2766104"/>
            <a:ext cx="2082800" cy="61935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DOUBLE CLICK ON “REQUEST FOR PERSONNEL ACTION”</a:t>
            </a:r>
          </a:p>
        </p:txBody>
      </p:sp>
      <p:sp>
        <p:nvSpPr>
          <p:cNvPr id="7" name="Left Arrow 6"/>
          <p:cNvSpPr/>
          <p:nvPr/>
        </p:nvSpPr>
        <p:spPr>
          <a:xfrm>
            <a:off x="5637213" y="3200400"/>
            <a:ext cx="2570616" cy="37011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Arrow 7"/>
          <p:cNvSpPr/>
          <p:nvPr/>
        </p:nvSpPr>
        <p:spPr>
          <a:xfrm rot="10800000">
            <a:off x="2220684" y="3243943"/>
            <a:ext cx="881743" cy="4245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10"/>
          <p:cNvSpPr txBox="1"/>
          <p:nvPr/>
        </p:nvSpPr>
        <p:spPr>
          <a:xfrm>
            <a:off x="936964" y="2624590"/>
            <a:ext cx="1023254" cy="137046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CLICK ON THE PLUS SIGN </a:t>
            </a:r>
            <a:r>
              <a:rPr lang="en-US" sz="1100" dirty="0">
                <a:effectLst/>
                <a:ea typeface="Calibri" panose="020F0502020204030204" pitchFamily="34" charset="0"/>
                <a:cs typeface="Times New Roman" panose="02020603050405020304" pitchFamily="18" charset="0"/>
              </a:rPr>
              <a:t>“REQUEST FOR PERSONNEL ACTION”</a:t>
            </a:r>
          </a:p>
        </p:txBody>
      </p:sp>
    </p:spTree>
    <p:extLst>
      <p:ext uri="{BB962C8B-B14F-4D97-AF65-F5344CB8AC3E}">
        <p14:creationId xmlns:p14="http://schemas.microsoft.com/office/powerpoint/2010/main" val="2333647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145971" y="1473063"/>
            <a:ext cx="5943600" cy="4107815"/>
          </a:xfrm>
          <a:prstGeom prst="rect">
            <a:avLst/>
          </a:prstGeom>
        </p:spPr>
      </p:pic>
      <p:sp>
        <p:nvSpPr>
          <p:cNvPr id="7" name="Text Box 12"/>
          <p:cNvSpPr txBox="1"/>
          <p:nvPr/>
        </p:nvSpPr>
        <p:spPr>
          <a:xfrm>
            <a:off x="7337560" y="2341835"/>
            <a:ext cx="2197735" cy="56324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SCROLL TO FIND “NON PAY/DUTY STATUS” AND DOUBLE CLICK.</a:t>
            </a:r>
          </a:p>
        </p:txBody>
      </p:sp>
      <p:sp>
        <p:nvSpPr>
          <p:cNvPr id="8" name="Left-Up Arrow 7"/>
          <p:cNvSpPr/>
          <p:nvPr/>
        </p:nvSpPr>
        <p:spPr>
          <a:xfrm>
            <a:off x="4953000" y="3254829"/>
            <a:ext cx="3483429" cy="1122533"/>
          </a:xfrm>
          <a:prstGeom prst="leftUpArrow">
            <a:avLst>
              <a:gd name="adj1" fmla="val 25000"/>
              <a:gd name="adj2" fmla="val 2372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803956" y="-29048"/>
            <a:ext cx="10058400" cy="1186543"/>
          </a:xfrm>
        </p:spPr>
        <p:txBody>
          <a:bodyPr/>
          <a:lstStyle/>
          <a:p>
            <a:pPr algn="ctr"/>
            <a:r>
              <a:rPr lang="en-US" dirty="0" err="1" smtClean="0"/>
              <a:t>Rtd</a:t>
            </a:r>
            <a:r>
              <a:rPr lang="en-US" dirty="0" smtClean="0"/>
              <a:t> (</a:t>
            </a:r>
            <a:r>
              <a:rPr lang="en-US" dirty="0" err="1" smtClean="0"/>
              <a:t>noa</a:t>
            </a:r>
            <a:r>
              <a:rPr lang="en-US" dirty="0" smtClean="0"/>
              <a:t> 292)</a:t>
            </a:r>
            <a:endParaRPr lang="en-US" dirty="0"/>
          </a:p>
        </p:txBody>
      </p:sp>
    </p:spTree>
    <p:extLst>
      <p:ext uri="{BB962C8B-B14F-4D97-AF65-F5344CB8AC3E}">
        <p14:creationId xmlns:p14="http://schemas.microsoft.com/office/powerpoint/2010/main" val="327489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9898" y="272143"/>
            <a:ext cx="10058400" cy="1219200"/>
          </a:xfrm>
        </p:spPr>
        <p:txBody>
          <a:bodyPr/>
          <a:lstStyle/>
          <a:p>
            <a:pPr algn="ctr"/>
            <a:r>
              <a:rPr lang="en-US" dirty="0" smtClean="0"/>
              <a:t>agenda</a:t>
            </a:r>
            <a:endParaRPr lang="en-US" dirty="0"/>
          </a:p>
        </p:txBody>
      </p:sp>
      <p:sp>
        <p:nvSpPr>
          <p:cNvPr id="5" name="Text Placeholder 4"/>
          <p:cNvSpPr>
            <a:spLocks noGrp="1"/>
          </p:cNvSpPr>
          <p:nvPr>
            <p:ph type="body" idx="1"/>
          </p:nvPr>
        </p:nvSpPr>
        <p:spPr>
          <a:xfrm>
            <a:off x="1925184" y="1578428"/>
            <a:ext cx="8535988" cy="4361543"/>
          </a:xfrm>
        </p:spPr>
        <p:txBody>
          <a:bodyPr/>
          <a:lstStyle/>
          <a:p>
            <a:pPr marL="342900" indent="-342900">
              <a:buFont typeface="Arial" panose="020B0604020202020204" pitchFamily="34" charset="0"/>
              <a:buChar char="•"/>
            </a:pPr>
            <a:r>
              <a:rPr lang="en-US" dirty="0" smtClean="0">
                <a:solidFill>
                  <a:schemeClr val="tx1"/>
                </a:solidFill>
              </a:rPr>
              <a:t>Preparation for return to duty</a:t>
            </a:r>
          </a:p>
          <a:p>
            <a:pPr marL="342900" indent="-342900">
              <a:buFont typeface="Arial" panose="020B0604020202020204" pitchFamily="34" charset="0"/>
              <a:buChar char="•"/>
            </a:pPr>
            <a:r>
              <a:rPr lang="en-US" dirty="0" smtClean="0">
                <a:solidFill>
                  <a:schemeClr val="tx1"/>
                </a:solidFill>
              </a:rPr>
              <a:t>Process for return for duty </a:t>
            </a:r>
          </a:p>
          <a:p>
            <a:pPr marL="342900" indent="-342900">
              <a:buFont typeface="Arial" panose="020B0604020202020204" pitchFamily="34" charset="0"/>
              <a:buChar char="•"/>
            </a:pPr>
            <a:r>
              <a:rPr lang="en-US" dirty="0" smtClean="0">
                <a:solidFill>
                  <a:schemeClr val="tx1"/>
                </a:solidFill>
              </a:rPr>
              <a:t>Flowchart</a:t>
            </a:r>
          </a:p>
          <a:p>
            <a:pPr marL="342900" indent="-342900">
              <a:buFont typeface="Arial" panose="020B0604020202020204" pitchFamily="34" charset="0"/>
              <a:buChar char="•"/>
            </a:pPr>
            <a:r>
              <a:rPr lang="en-US" dirty="0" smtClean="0">
                <a:solidFill>
                  <a:schemeClr val="tx1"/>
                </a:solidFill>
              </a:rPr>
              <a:t>Breakdown for flowchart</a:t>
            </a:r>
          </a:p>
          <a:p>
            <a:pPr marL="342900" indent="-342900">
              <a:buFont typeface="Arial" panose="020B0604020202020204" pitchFamily="34" charset="0"/>
              <a:buChar char="•"/>
            </a:pPr>
            <a:r>
              <a:rPr lang="en-US" dirty="0" smtClean="0">
                <a:solidFill>
                  <a:schemeClr val="tx1"/>
                </a:solidFill>
              </a:rPr>
              <a:t>SF-52</a:t>
            </a:r>
          </a:p>
          <a:p>
            <a:pPr marL="342900" indent="-342900">
              <a:buFont typeface="Arial" panose="020B0604020202020204" pitchFamily="34" charset="0"/>
              <a:buChar char="•"/>
            </a:pPr>
            <a:r>
              <a:rPr lang="en-US" dirty="0" smtClean="0">
                <a:solidFill>
                  <a:schemeClr val="tx1"/>
                </a:solidFill>
              </a:rPr>
              <a:t>DCPDS creating RTD/ Attaching documents</a:t>
            </a:r>
          </a:p>
          <a:p>
            <a:pPr marL="342900" indent="-342900">
              <a:buFont typeface="Arial" panose="020B0604020202020204" pitchFamily="34" charset="0"/>
              <a:buChar char="•"/>
            </a:pPr>
            <a:r>
              <a:rPr lang="en-US" dirty="0" smtClean="0">
                <a:solidFill>
                  <a:schemeClr val="tx1"/>
                </a:solidFill>
              </a:rPr>
              <a:t>Documents </a:t>
            </a:r>
            <a:r>
              <a:rPr lang="en-US" dirty="0" smtClean="0">
                <a:solidFill>
                  <a:schemeClr val="tx1"/>
                </a:solidFill>
              </a:rPr>
              <a:t>required</a:t>
            </a:r>
          </a:p>
          <a:p>
            <a:pPr marL="342900" indent="-342900">
              <a:buFont typeface="Arial" panose="020B0604020202020204" pitchFamily="34" charset="0"/>
              <a:buChar char="•"/>
            </a:pPr>
            <a:r>
              <a:rPr lang="en-US" dirty="0" smtClean="0">
                <a:solidFill>
                  <a:schemeClr val="tx1"/>
                </a:solidFill>
              </a:rPr>
              <a:t>Military Service Deposit (MSD)</a:t>
            </a:r>
            <a:r>
              <a:rPr lang="en-US" dirty="0" smtClean="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2909982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124200" y="916940"/>
            <a:ext cx="5943600" cy="5024120"/>
          </a:xfrm>
          <a:prstGeom prst="rect">
            <a:avLst/>
          </a:prstGeom>
        </p:spPr>
      </p:pic>
      <p:sp>
        <p:nvSpPr>
          <p:cNvPr id="6" name="Left Arrow 5"/>
          <p:cNvSpPr/>
          <p:nvPr/>
        </p:nvSpPr>
        <p:spPr>
          <a:xfrm rot="10800000">
            <a:off x="2437856" y="2564584"/>
            <a:ext cx="784860" cy="313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14"/>
          <p:cNvSpPr txBox="1"/>
          <p:nvPr/>
        </p:nvSpPr>
        <p:spPr>
          <a:xfrm>
            <a:off x="473120" y="2296614"/>
            <a:ext cx="1884045" cy="4248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FILL PART A-REQUESTING OFFICE</a:t>
            </a:r>
          </a:p>
        </p:txBody>
      </p:sp>
      <p:sp>
        <p:nvSpPr>
          <p:cNvPr id="8" name="Text Box 15"/>
          <p:cNvSpPr txBox="1"/>
          <p:nvPr/>
        </p:nvSpPr>
        <p:spPr>
          <a:xfrm>
            <a:off x="9354185" y="3880211"/>
            <a:ext cx="1865630" cy="52264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MUST </a:t>
            </a:r>
            <a:r>
              <a:rPr lang="en-US" sz="1100" dirty="0">
                <a:effectLst/>
                <a:ea typeface="Calibri" panose="020F0502020204030204" pitchFamily="34" charset="0"/>
                <a:cs typeface="Times New Roman" panose="02020603050405020304" pitchFamily="18" charset="0"/>
              </a:rPr>
              <a:t>SPECIFY EFFECTIVE DATE BY REQUESTER.</a:t>
            </a:r>
          </a:p>
        </p:txBody>
      </p:sp>
      <p:sp>
        <p:nvSpPr>
          <p:cNvPr id="10" name="Left Arrow 9"/>
          <p:cNvSpPr/>
          <p:nvPr/>
        </p:nvSpPr>
        <p:spPr>
          <a:xfrm>
            <a:off x="7586799" y="3880211"/>
            <a:ext cx="1680300" cy="313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Left Arrow 12"/>
          <p:cNvSpPr/>
          <p:nvPr/>
        </p:nvSpPr>
        <p:spPr>
          <a:xfrm rot="10800000">
            <a:off x="2437856" y="4369074"/>
            <a:ext cx="784860" cy="313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Minus 13"/>
          <p:cNvSpPr/>
          <p:nvPr/>
        </p:nvSpPr>
        <p:spPr>
          <a:xfrm>
            <a:off x="3124200" y="3685494"/>
            <a:ext cx="947056" cy="703127"/>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5061857" y="3685493"/>
            <a:ext cx="947056" cy="703127"/>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6"/>
          <p:cNvSpPr txBox="1"/>
          <p:nvPr/>
        </p:nvSpPr>
        <p:spPr>
          <a:xfrm>
            <a:off x="452482" y="4463276"/>
            <a:ext cx="1786074" cy="108548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5-A CODE: </a:t>
            </a:r>
            <a:r>
              <a:rPr lang="en-US" sz="1100" dirty="0" smtClean="0">
                <a:ea typeface="Calibri" panose="020F0502020204030204" pitchFamily="34" charset="0"/>
                <a:cs typeface="Times New Roman" panose="02020603050405020304" pitchFamily="18" charset="0"/>
              </a:rPr>
              <a:t>292</a:t>
            </a:r>
            <a:r>
              <a:rPr lang="en-US" sz="1100" dirty="0" smtClean="0">
                <a:effectLst/>
                <a:ea typeface="Calibri" panose="020F0502020204030204" pitchFamily="34" charset="0"/>
                <a:cs typeface="Times New Roman" panose="02020603050405020304" pitchFamily="18" charset="0"/>
              </a:rPr>
              <a:t>-RTD </a:t>
            </a:r>
            <a:r>
              <a:rPr lang="en-US" sz="1100" dirty="0">
                <a:effectLst/>
                <a:ea typeface="Calibri" panose="020F0502020204030204" pitchFamily="34" charset="0"/>
                <a:cs typeface="Times New Roman" panose="02020603050405020304" pitchFamily="18" charset="0"/>
              </a:rPr>
              <a:t>(ALWAYS)</a:t>
            </a:r>
          </a:p>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5-C CODE: Q3K-5CFR, PART 353 (ALWAYS)</a:t>
            </a:r>
          </a:p>
        </p:txBody>
      </p:sp>
      <p:sp>
        <p:nvSpPr>
          <p:cNvPr id="17" name="Text Box 14"/>
          <p:cNvSpPr txBox="1"/>
          <p:nvPr/>
        </p:nvSpPr>
        <p:spPr>
          <a:xfrm>
            <a:off x="354511" y="3597591"/>
            <a:ext cx="1884045" cy="4248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100" dirty="0">
                <a:ea typeface="Calibri" panose="020F0502020204030204" pitchFamily="34" charset="0"/>
                <a:cs typeface="Times New Roman" panose="02020603050405020304" pitchFamily="18" charset="0"/>
              </a:rPr>
              <a:t>FILL PART B-FOR PREPARATION OF SF 50.</a:t>
            </a:r>
            <a:endParaRPr lang="en-US" sz="1100" dirty="0">
              <a:effectLst/>
              <a:ea typeface="Calibri" panose="020F0502020204030204" pitchFamily="34" charset="0"/>
              <a:cs typeface="Times New Roman" panose="02020603050405020304" pitchFamily="18" charset="0"/>
            </a:endParaRPr>
          </a:p>
        </p:txBody>
      </p:sp>
      <p:sp>
        <p:nvSpPr>
          <p:cNvPr id="18" name="Left Arrow 17"/>
          <p:cNvSpPr/>
          <p:nvPr/>
        </p:nvSpPr>
        <p:spPr>
          <a:xfrm rot="10800000">
            <a:off x="2437854" y="3577726"/>
            <a:ext cx="784860" cy="31369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itle 1"/>
          <p:cNvSpPr>
            <a:spLocks noGrp="1"/>
          </p:cNvSpPr>
          <p:nvPr>
            <p:ph type="title"/>
          </p:nvPr>
        </p:nvSpPr>
        <p:spPr>
          <a:xfrm>
            <a:off x="738642" y="-103595"/>
            <a:ext cx="10058400" cy="1186543"/>
          </a:xfrm>
        </p:spPr>
        <p:txBody>
          <a:bodyPr/>
          <a:lstStyle/>
          <a:p>
            <a:pPr algn="ctr"/>
            <a:r>
              <a:rPr lang="en-US" dirty="0" err="1" smtClean="0"/>
              <a:t>Rtd</a:t>
            </a:r>
            <a:r>
              <a:rPr lang="en-US" dirty="0" smtClean="0"/>
              <a:t> (</a:t>
            </a:r>
            <a:r>
              <a:rPr lang="en-US" dirty="0" err="1" smtClean="0"/>
              <a:t>noa</a:t>
            </a:r>
            <a:r>
              <a:rPr lang="en-US" dirty="0" smtClean="0"/>
              <a:t> 292)</a:t>
            </a:r>
            <a:endParaRPr lang="en-US" dirty="0"/>
          </a:p>
        </p:txBody>
      </p:sp>
    </p:spTree>
    <p:extLst>
      <p:ext uri="{BB962C8B-B14F-4D97-AF65-F5344CB8AC3E}">
        <p14:creationId xmlns:p14="http://schemas.microsoft.com/office/powerpoint/2010/main" val="2847569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989589" y="842351"/>
            <a:ext cx="5943600" cy="5095240"/>
          </a:xfrm>
          <a:prstGeom prst="rect">
            <a:avLst/>
          </a:prstGeom>
        </p:spPr>
      </p:pic>
      <p:sp>
        <p:nvSpPr>
          <p:cNvPr id="5" name="Text Box 16"/>
          <p:cNvSpPr txBox="1"/>
          <p:nvPr/>
        </p:nvSpPr>
        <p:spPr>
          <a:xfrm>
            <a:off x="299477" y="2306134"/>
            <a:ext cx="2209548" cy="95002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CLICK ON THE NOTE PAD ICON (THIS WILL ALLOW YOU TO ATTACH DOCUMENTS)</a:t>
            </a:r>
            <a:endParaRPr lang="en-US" sz="1100" dirty="0">
              <a:effectLst/>
              <a:ea typeface="Calibri" panose="020F0502020204030204" pitchFamily="34" charset="0"/>
              <a:cs typeface="Times New Roman" panose="02020603050405020304" pitchFamily="18" charset="0"/>
            </a:endParaRPr>
          </a:p>
        </p:txBody>
      </p:sp>
      <p:sp>
        <p:nvSpPr>
          <p:cNvPr id="8" name="Bent-Up Arrow 7"/>
          <p:cNvSpPr/>
          <p:nvPr/>
        </p:nvSpPr>
        <p:spPr>
          <a:xfrm>
            <a:off x="2609385" y="1701801"/>
            <a:ext cx="970157" cy="1208667"/>
          </a:xfrm>
          <a:prstGeom prst="bentUpArrow">
            <a:avLst>
              <a:gd name="adj1" fmla="val 17728"/>
              <a:gd name="adj2" fmla="val 25000"/>
              <a:gd name="adj3" fmla="val 2243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3094463" y="3657600"/>
            <a:ext cx="630044" cy="301889"/>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932189" y="-231874"/>
            <a:ext cx="10058400" cy="1186543"/>
          </a:xfrm>
        </p:spPr>
        <p:txBody>
          <a:bodyPr/>
          <a:lstStyle/>
          <a:p>
            <a:pPr algn="ctr"/>
            <a:r>
              <a:rPr lang="en-US" dirty="0" smtClean="0"/>
              <a:t>Attaching documents</a:t>
            </a:r>
            <a:endParaRPr lang="en-US" dirty="0"/>
          </a:p>
        </p:txBody>
      </p:sp>
    </p:spTree>
    <p:extLst>
      <p:ext uri="{BB962C8B-B14F-4D97-AF65-F5344CB8AC3E}">
        <p14:creationId xmlns:p14="http://schemas.microsoft.com/office/powerpoint/2010/main" val="1691695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038922" y="792170"/>
            <a:ext cx="5943600" cy="5095240"/>
          </a:xfrm>
          <a:prstGeom prst="rect">
            <a:avLst/>
          </a:prstGeom>
        </p:spPr>
      </p:pic>
      <p:sp>
        <p:nvSpPr>
          <p:cNvPr id="6" name="Text Box 32"/>
          <p:cNvSpPr txBox="1"/>
          <p:nvPr/>
        </p:nvSpPr>
        <p:spPr>
          <a:xfrm>
            <a:off x="7579113" y="1768653"/>
            <a:ext cx="3810000" cy="314227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50" b="1" dirty="0">
                <a:solidFill>
                  <a:srgbClr val="000000"/>
                </a:solidFill>
                <a:effectLst/>
                <a:ea typeface="Calibri" panose="020F0502020204030204" pitchFamily="34" charset="0"/>
                <a:cs typeface="Calibri" panose="020F0502020204030204" pitchFamily="34" charset="0"/>
              </a:rPr>
              <a:t>You may add the following information into the Notepad: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b="1" dirty="0">
                <a:solidFill>
                  <a:srgbClr val="000000"/>
                </a:solidFill>
                <a:effectLst/>
                <a:ea typeface="Calibri" panose="020F0502020204030204" pitchFamily="34" charset="0"/>
                <a:cs typeface="Calibri" panose="020F0502020204030204" pitchFamily="34" charset="0"/>
              </a:rPr>
              <a:t>Ensure HRO has the following: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230"/>
              </a:spcAft>
            </a:pPr>
            <a:r>
              <a:rPr lang="en-US" sz="1150" b="1" dirty="0">
                <a:solidFill>
                  <a:srgbClr val="000000"/>
                </a:solidFill>
                <a:effectLst/>
                <a:ea typeface="Calibri" panose="020F0502020204030204" pitchFamily="34" charset="0"/>
                <a:cs typeface="Calibri" panose="020F0502020204030204" pitchFamily="34" charset="0"/>
              </a:rPr>
              <a:t>1.Military Orders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b="1" dirty="0">
                <a:solidFill>
                  <a:srgbClr val="000000"/>
                </a:solidFill>
                <a:effectLst/>
                <a:ea typeface="Calibri" panose="020F0502020204030204" pitchFamily="34" charset="0"/>
                <a:cs typeface="Calibri" panose="020F0502020204030204" pitchFamily="34" charset="0"/>
              </a:rPr>
              <a:t>2.USERRA Checklist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230"/>
              </a:spcAft>
            </a:pPr>
            <a:r>
              <a:rPr lang="en-US" sz="1150" b="1" dirty="0" err="1">
                <a:solidFill>
                  <a:srgbClr val="000000"/>
                </a:solidFill>
                <a:effectLst/>
                <a:ea typeface="Calibri" panose="020F0502020204030204" pitchFamily="34" charset="0"/>
                <a:cs typeface="Calibri" panose="020F0502020204030204" pitchFamily="34" charset="0"/>
              </a:rPr>
              <a:t>a.What</a:t>
            </a:r>
            <a:r>
              <a:rPr lang="en-US" sz="1150" b="1" dirty="0">
                <a:solidFill>
                  <a:srgbClr val="000000"/>
                </a:solidFill>
                <a:effectLst/>
                <a:ea typeface="Calibri" panose="020F0502020204030204" pitchFamily="34" charset="0"/>
                <a:cs typeface="Calibri" panose="020F0502020204030204" pitchFamily="34" charset="0"/>
              </a:rPr>
              <a:t> your employee wants to do with their FEHB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230"/>
              </a:spcAft>
            </a:pPr>
            <a:r>
              <a:rPr lang="en-US" sz="1150" b="1" dirty="0" err="1">
                <a:solidFill>
                  <a:srgbClr val="000000"/>
                </a:solidFill>
                <a:effectLst/>
                <a:ea typeface="Calibri" panose="020F0502020204030204" pitchFamily="34" charset="0"/>
                <a:cs typeface="Calibri" panose="020F0502020204030204" pitchFamily="34" charset="0"/>
              </a:rPr>
              <a:t>b.TSP</a:t>
            </a:r>
            <a:r>
              <a:rPr lang="en-US" sz="1150" b="1" dirty="0">
                <a:solidFill>
                  <a:srgbClr val="000000"/>
                </a:solidFill>
                <a:effectLst/>
                <a:ea typeface="Calibri" panose="020F0502020204030204" pitchFamily="34" charset="0"/>
                <a:cs typeface="Calibri" panose="020F0502020204030204" pitchFamily="34" charset="0"/>
              </a:rPr>
              <a:t> 41 (if applicable)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b="1" dirty="0" err="1">
                <a:solidFill>
                  <a:srgbClr val="000000"/>
                </a:solidFill>
                <a:effectLst/>
                <a:ea typeface="Calibri" panose="020F0502020204030204" pitchFamily="34" charset="0"/>
                <a:cs typeface="Calibri" panose="020F0502020204030204" pitchFamily="34" charset="0"/>
              </a:rPr>
              <a:t>c.FEGLI</a:t>
            </a:r>
            <a:r>
              <a:rPr lang="en-US" sz="1150" b="1" dirty="0">
                <a:solidFill>
                  <a:srgbClr val="000000"/>
                </a:solidFill>
                <a:effectLst/>
                <a:ea typeface="Calibri" panose="020F0502020204030204" pitchFamily="34" charset="0"/>
                <a:cs typeface="Calibri" panose="020F0502020204030204" pitchFamily="34" charset="0"/>
              </a:rPr>
              <a:t> Election Form (if applicable)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dirty="0">
                <a:solidFill>
                  <a:srgbClr val="000000"/>
                </a:solidFill>
                <a:effectLst/>
                <a:ea typeface="Calibri" panose="020F0502020204030204" pitchFamily="34" charset="0"/>
                <a:cs typeface="Calibri" panose="020F0502020204030204" pitchFamily="34" charset="0"/>
              </a:rPr>
              <a:t>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b="1" dirty="0">
                <a:solidFill>
                  <a:srgbClr val="000000"/>
                </a:solidFill>
                <a:effectLst/>
                <a:ea typeface="Calibri" panose="020F0502020204030204" pitchFamily="34" charset="0"/>
                <a:cs typeface="Calibri" panose="020F0502020204030204" pitchFamily="34" charset="0"/>
              </a:rPr>
              <a:t>Supervisor Contact Information: </a:t>
            </a:r>
            <a:endParaRPr lang="en-US" sz="1200" dirty="0">
              <a:solidFill>
                <a:srgbClr val="000000"/>
              </a:solidFill>
              <a:effectLst/>
              <a:ea typeface="Calibri" panose="020F0502020204030204" pitchFamily="34" charset="0"/>
              <a:cs typeface="Calibri" panose="020F0502020204030204" pitchFamily="34" charset="0"/>
            </a:endParaRPr>
          </a:p>
          <a:p>
            <a:pPr marL="0" marR="0">
              <a:spcBef>
                <a:spcPts val="0"/>
              </a:spcBef>
              <a:spcAft>
                <a:spcPts val="0"/>
              </a:spcAft>
            </a:pPr>
            <a:r>
              <a:rPr lang="en-US" sz="1150" dirty="0">
                <a:solidFill>
                  <a:srgbClr val="000000"/>
                </a:solidFill>
                <a:effectLst/>
                <a:ea typeface="Calibri" panose="020F0502020204030204" pitchFamily="34" charset="0"/>
                <a:cs typeface="Calibri" panose="020F0502020204030204" pitchFamily="34" charset="0"/>
              </a:rPr>
              <a:t>Email Address: </a:t>
            </a:r>
            <a:endParaRPr lang="en-US" sz="1200" dirty="0">
              <a:solidFill>
                <a:srgbClr val="000000"/>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50" dirty="0">
                <a:effectLst/>
                <a:ea typeface="Calibri" panose="020F0502020204030204" pitchFamily="34" charset="0"/>
                <a:cs typeface="Times New Roman" panose="02020603050405020304" pitchFamily="18" charset="0"/>
              </a:rPr>
              <a:t>Phone Number:</a:t>
            </a:r>
            <a:endParaRPr lang="en-US" sz="1100" dirty="0">
              <a:effectLst/>
              <a:ea typeface="Calibri" panose="020F0502020204030204" pitchFamily="34" charset="0"/>
              <a:cs typeface="Times New Roman" panose="02020603050405020304" pitchFamily="18" charset="0"/>
            </a:endParaRPr>
          </a:p>
        </p:txBody>
      </p:sp>
      <p:sp>
        <p:nvSpPr>
          <p:cNvPr id="7" name="Minus 6"/>
          <p:cNvSpPr/>
          <p:nvPr/>
        </p:nvSpPr>
        <p:spPr>
          <a:xfrm>
            <a:off x="1038922" y="3512634"/>
            <a:ext cx="869796" cy="479503"/>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505309" y="3862999"/>
            <a:ext cx="360045" cy="5816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8"/>
          <p:cNvSpPr/>
          <p:nvPr/>
        </p:nvSpPr>
        <p:spPr>
          <a:xfrm>
            <a:off x="5436474" y="3862999"/>
            <a:ext cx="360045" cy="5816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27"/>
          <p:cNvSpPr txBox="1"/>
          <p:nvPr/>
        </p:nvSpPr>
        <p:spPr>
          <a:xfrm>
            <a:off x="2048108" y="3466635"/>
            <a:ext cx="1274445" cy="28575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CLICK ON NEW.</a:t>
            </a:r>
          </a:p>
        </p:txBody>
      </p:sp>
      <p:sp>
        <p:nvSpPr>
          <p:cNvPr id="11" name="Text Box 28"/>
          <p:cNvSpPr txBox="1"/>
          <p:nvPr/>
        </p:nvSpPr>
        <p:spPr>
          <a:xfrm>
            <a:off x="4918617" y="3041185"/>
            <a:ext cx="1422400" cy="7112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CLICK ON “OK” AFTER YOU HAVE ADDED NOTES.</a:t>
            </a:r>
          </a:p>
        </p:txBody>
      </p:sp>
      <p:sp>
        <p:nvSpPr>
          <p:cNvPr id="12" name="Title 1"/>
          <p:cNvSpPr>
            <a:spLocks noGrp="1"/>
          </p:cNvSpPr>
          <p:nvPr>
            <p:ph type="title"/>
          </p:nvPr>
        </p:nvSpPr>
        <p:spPr>
          <a:xfrm>
            <a:off x="932189" y="-231874"/>
            <a:ext cx="10058400" cy="1186543"/>
          </a:xfrm>
        </p:spPr>
        <p:txBody>
          <a:bodyPr/>
          <a:lstStyle/>
          <a:p>
            <a:pPr algn="ctr"/>
            <a:r>
              <a:rPr lang="en-US" dirty="0" smtClean="0"/>
              <a:t>Attaching documents cont.</a:t>
            </a:r>
            <a:endParaRPr lang="en-US" dirty="0"/>
          </a:p>
        </p:txBody>
      </p:sp>
    </p:spTree>
    <p:extLst>
      <p:ext uri="{BB962C8B-B14F-4D97-AF65-F5344CB8AC3E}">
        <p14:creationId xmlns:p14="http://schemas.microsoft.com/office/powerpoint/2010/main" val="3405880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1404257" y="742769"/>
            <a:ext cx="5943600" cy="5024120"/>
          </a:xfrm>
          <a:prstGeom prst="rect">
            <a:avLst/>
          </a:prstGeom>
        </p:spPr>
      </p:pic>
      <p:sp>
        <p:nvSpPr>
          <p:cNvPr id="6" name="Text Box 39"/>
          <p:cNvSpPr txBox="1"/>
          <p:nvPr/>
        </p:nvSpPr>
        <p:spPr>
          <a:xfrm>
            <a:off x="8005987" y="2100944"/>
            <a:ext cx="2032000" cy="47053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CLICK ON “YES” ICON.</a:t>
            </a:r>
          </a:p>
        </p:txBody>
      </p:sp>
      <p:sp>
        <p:nvSpPr>
          <p:cNvPr id="7" name="Bent-Up Arrow 6"/>
          <p:cNvSpPr/>
          <p:nvPr/>
        </p:nvSpPr>
        <p:spPr>
          <a:xfrm>
            <a:off x="1915885" y="1332820"/>
            <a:ext cx="472849" cy="768124"/>
          </a:xfrm>
          <a:prstGeom prst="bentUpArrow">
            <a:avLst>
              <a:gd name="adj1" fmla="val 22558"/>
              <a:gd name="adj2" fmla="val 25000"/>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3037115" y="3759745"/>
            <a:ext cx="1611085" cy="511628"/>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36"/>
          <p:cNvSpPr txBox="1"/>
          <p:nvPr/>
        </p:nvSpPr>
        <p:spPr>
          <a:xfrm>
            <a:off x="20413" y="1893433"/>
            <a:ext cx="1809750" cy="29527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CLICK ON “SAVE” ICON</a:t>
            </a:r>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8061550" y="2894193"/>
            <a:ext cx="3952875" cy="1265555"/>
          </a:xfrm>
          <a:prstGeom prst="rect">
            <a:avLst/>
          </a:prstGeom>
          <a:noFill/>
          <a:ln>
            <a:noFill/>
          </a:ln>
        </p:spPr>
      </p:pic>
      <p:sp>
        <p:nvSpPr>
          <p:cNvPr id="11" name="Left-Up Arrow 10"/>
          <p:cNvSpPr/>
          <p:nvPr/>
        </p:nvSpPr>
        <p:spPr>
          <a:xfrm rot="5400000">
            <a:off x="8754420" y="3121897"/>
            <a:ext cx="1322593" cy="412806"/>
          </a:xfrm>
          <a:prstGeom prst="lef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932189" y="-231874"/>
            <a:ext cx="10058400" cy="1186543"/>
          </a:xfrm>
        </p:spPr>
        <p:txBody>
          <a:bodyPr/>
          <a:lstStyle/>
          <a:p>
            <a:pPr algn="ctr"/>
            <a:r>
              <a:rPr lang="en-US" dirty="0" smtClean="0"/>
              <a:t>Attaching documents cont.</a:t>
            </a:r>
            <a:endParaRPr lang="en-US" dirty="0"/>
          </a:p>
        </p:txBody>
      </p:sp>
    </p:spTree>
    <p:extLst>
      <p:ext uri="{BB962C8B-B14F-4D97-AF65-F5344CB8AC3E}">
        <p14:creationId xmlns:p14="http://schemas.microsoft.com/office/powerpoint/2010/main" val="2709587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124199" y="1337945"/>
            <a:ext cx="5943600" cy="4182110"/>
          </a:xfrm>
          <a:prstGeom prst="rect">
            <a:avLst/>
          </a:prstGeom>
        </p:spPr>
      </p:pic>
      <p:sp>
        <p:nvSpPr>
          <p:cNvPr id="7" name="Text Box 41"/>
          <p:cNvSpPr txBox="1"/>
          <p:nvPr/>
        </p:nvSpPr>
        <p:spPr>
          <a:xfrm>
            <a:off x="9552986" y="2365556"/>
            <a:ext cx="2059305" cy="6464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SELECT GROUP BOX</a:t>
            </a:r>
          </a:p>
        </p:txBody>
      </p:sp>
      <p:sp>
        <p:nvSpPr>
          <p:cNvPr id="8" name="Text Box 44"/>
          <p:cNvSpPr txBox="1"/>
          <p:nvPr/>
        </p:nvSpPr>
        <p:spPr>
          <a:xfrm>
            <a:off x="238395" y="344169"/>
            <a:ext cx="2609170" cy="1756773"/>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50" dirty="0">
                <a:solidFill>
                  <a:srgbClr val="000000"/>
                </a:solidFill>
                <a:effectLst/>
                <a:ea typeface="Calibri" panose="020F0502020204030204" pitchFamily="34" charset="0"/>
                <a:cs typeface="Calibri" panose="020F0502020204030204" pitchFamily="34" charset="0"/>
              </a:rPr>
              <a:t>Type “HH” and it should show your inbox selections where to send the RPA to. Send to “HIHRO group box”. </a:t>
            </a:r>
            <a:endParaRPr lang="en-US" sz="1200" dirty="0">
              <a:solidFill>
                <a:srgbClr val="000000"/>
              </a:solidFill>
              <a:effectLst/>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50" dirty="0">
                <a:effectLst/>
                <a:ea typeface="Calibri" panose="020F0502020204030204" pitchFamily="34" charset="0"/>
                <a:cs typeface="Times New Roman" panose="02020603050405020304" pitchFamily="18" charset="0"/>
              </a:rPr>
              <a:t>If you still have a few changes to make to the RPA, save the action to your inbox/group box until ready for submission to HRO.</a:t>
            </a:r>
            <a:endParaRPr lang="en-US" sz="1100" dirty="0">
              <a:effectLst/>
              <a:ea typeface="Calibri" panose="020F0502020204030204" pitchFamily="34" charset="0"/>
              <a:cs typeface="Times New Roman" panose="02020603050405020304" pitchFamily="18" charset="0"/>
            </a:endParaRPr>
          </a:p>
        </p:txBody>
      </p:sp>
      <p:sp>
        <p:nvSpPr>
          <p:cNvPr id="9" name="Left Arrow 8"/>
          <p:cNvSpPr/>
          <p:nvPr/>
        </p:nvSpPr>
        <p:spPr>
          <a:xfrm>
            <a:off x="5392057" y="2605450"/>
            <a:ext cx="3952376" cy="1666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581653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41443" y="427627"/>
            <a:ext cx="4147185" cy="3934460"/>
          </a:xfrm>
          <a:prstGeom prst="rect">
            <a:avLst/>
          </a:prstGeom>
          <a:noFill/>
          <a:ln>
            <a:noFill/>
          </a:ln>
        </p:spPr>
      </p:pic>
      <p:sp>
        <p:nvSpPr>
          <p:cNvPr id="6" name="Text Box 46"/>
          <p:cNvSpPr txBox="1"/>
          <p:nvPr/>
        </p:nvSpPr>
        <p:spPr>
          <a:xfrm>
            <a:off x="1282729" y="5268957"/>
            <a:ext cx="1985645" cy="34163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CLICK ON “OK” ICON.</a:t>
            </a:r>
          </a:p>
        </p:txBody>
      </p:sp>
      <p:sp>
        <p:nvSpPr>
          <p:cNvPr id="7" name="Down Arrow 6"/>
          <p:cNvSpPr/>
          <p:nvPr/>
        </p:nvSpPr>
        <p:spPr>
          <a:xfrm rot="10800000">
            <a:off x="1466000" y="4362087"/>
            <a:ext cx="609600" cy="685799"/>
          </a:xfrm>
          <a:prstGeom prst="downArrow">
            <a:avLst>
              <a:gd name="adj1" fmla="val 28572"/>
              <a:gd name="adj2" fmla="val 571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5849257" y="1656034"/>
            <a:ext cx="4064000" cy="1477645"/>
          </a:xfrm>
          <a:prstGeom prst="rect">
            <a:avLst/>
          </a:prstGeom>
          <a:noFill/>
          <a:ln>
            <a:noFill/>
          </a:ln>
        </p:spPr>
      </p:pic>
      <p:sp>
        <p:nvSpPr>
          <p:cNvPr id="9" name="Rectangle 8"/>
          <p:cNvSpPr/>
          <p:nvPr/>
        </p:nvSpPr>
        <p:spPr>
          <a:xfrm>
            <a:off x="7593239" y="4125142"/>
            <a:ext cx="2622550" cy="78486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CLICK ON “OK” ICON.</a:t>
            </a:r>
          </a:p>
        </p:txBody>
      </p:sp>
      <p:sp>
        <p:nvSpPr>
          <p:cNvPr id="10" name="Down Arrow 9"/>
          <p:cNvSpPr/>
          <p:nvPr/>
        </p:nvSpPr>
        <p:spPr>
          <a:xfrm rot="10800000">
            <a:off x="9216628" y="3286511"/>
            <a:ext cx="609600" cy="685799"/>
          </a:xfrm>
          <a:prstGeom prst="downArrow">
            <a:avLst>
              <a:gd name="adj1" fmla="val 28572"/>
              <a:gd name="adj2" fmla="val 57143"/>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274155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558143" y="1491344"/>
            <a:ext cx="5943600" cy="5024120"/>
          </a:xfrm>
          <a:prstGeom prst="rect">
            <a:avLst/>
          </a:prstGeom>
        </p:spPr>
      </p:pic>
      <p:sp>
        <p:nvSpPr>
          <p:cNvPr id="6" name="Minus 5"/>
          <p:cNvSpPr/>
          <p:nvPr/>
        </p:nvSpPr>
        <p:spPr>
          <a:xfrm>
            <a:off x="2558143" y="4376057"/>
            <a:ext cx="1360714" cy="435429"/>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4540931" y="4419600"/>
            <a:ext cx="912812" cy="348342"/>
          </a:xfrm>
          <a:prstGeom prst="mathMin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Up Arrow 7"/>
          <p:cNvSpPr/>
          <p:nvPr/>
        </p:nvSpPr>
        <p:spPr>
          <a:xfrm rot="5400000">
            <a:off x="7233557" y="552635"/>
            <a:ext cx="370115" cy="3407228"/>
          </a:xfrm>
          <a:prstGeom prst="leftUpArrow">
            <a:avLst>
              <a:gd name="adj1" fmla="val 25000"/>
              <a:gd name="adj2" fmla="val 27941"/>
              <a:gd name="adj3" fmla="val 2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53"/>
          <p:cNvSpPr txBox="1"/>
          <p:nvPr/>
        </p:nvSpPr>
        <p:spPr>
          <a:xfrm>
            <a:off x="9357814" y="2071191"/>
            <a:ext cx="1662430" cy="62801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TO ADD DOCUMENTS, CLICK ON THE “PAPER CLIP” ICON.</a:t>
            </a:r>
          </a:p>
        </p:txBody>
      </p:sp>
      <p:sp>
        <p:nvSpPr>
          <p:cNvPr id="10" name="Title 1"/>
          <p:cNvSpPr>
            <a:spLocks noGrp="1"/>
          </p:cNvSpPr>
          <p:nvPr>
            <p:ph type="title"/>
          </p:nvPr>
        </p:nvSpPr>
        <p:spPr>
          <a:xfrm>
            <a:off x="574675" y="119063"/>
            <a:ext cx="10058400" cy="1154112"/>
          </a:xfrm>
        </p:spPr>
        <p:txBody>
          <a:bodyPr/>
          <a:lstStyle/>
          <a:p>
            <a:pPr algn="ctr"/>
            <a:r>
              <a:rPr lang="en-US" dirty="0" smtClean="0"/>
              <a:t>Attaching documents cont.</a:t>
            </a:r>
            <a:endParaRPr lang="en-US" dirty="0"/>
          </a:p>
        </p:txBody>
      </p:sp>
    </p:spTree>
    <p:extLst>
      <p:ext uri="{BB962C8B-B14F-4D97-AF65-F5344CB8AC3E}">
        <p14:creationId xmlns:p14="http://schemas.microsoft.com/office/powerpoint/2010/main" val="3998231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55171" y="1431970"/>
            <a:ext cx="5943600" cy="3928745"/>
          </a:xfrm>
          <a:prstGeom prst="rect">
            <a:avLst/>
          </a:prstGeom>
          <a:noFill/>
          <a:ln>
            <a:noFill/>
          </a:ln>
        </p:spPr>
      </p:pic>
      <p:sp>
        <p:nvSpPr>
          <p:cNvPr id="6" name="Up Arrow 5"/>
          <p:cNvSpPr/>
          <p:nvPr/>
        </p:nvSpPr>
        <p:spPr>
          <a:xfrm rot="16200000">
            <a:off x="4983845" y="353785"/>
            <a:ext cx="711200" cy="3385459"/>
          </a:xfrm>
          <a:prstGeom prst="upArrow">
            <a:avLst>
              <a:gd name="adj1" fmla="val 34694"/>
              <a:gd name="adj2" fmla="val 4540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56"/>
          <p:cNvSpPr txBox="1"/>
          <p:nvPr/>
        </p:nvSpPr>
        <p:spPr>
          <a:xfrm>
            <a:off x="7215006" y="1962239"/>
            <a:ext cx="1985645" cy="726531"/>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ea typeface="Calibri" panose="020F0502020204030204" pitchFamily="34" charset="0"/>
                <a:cs typeface="Times New Roman" panose="02020603050405020304" pitchFamily="18" charset="0"/>
              </a:rPr>
              <a:t>TYPE THE TITLE OF DOCUMENT AND DESCRIPTION.</a:t>
            </a:r>
          </a:p>
        </p:txBody>
      </p:sp>
    </p:spTree>
    <p:extLst>
      <p:ext uri="{BB962C8B-B14F-4D97-AF65-F5344CB8AC3E}">
        <p14:creationId xmlns:p14="http://schemas.microsoft.com/office/powerpoint/2010/main" val="3762018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2840084" y="1575479"/>
            <a:ext cx="5943600" cy="3946525"/>
          </a:xfrm>
          <a:prstGeom prst="rect">
            <a:avLst/>
          </a:prstGeom>
          <a:noFill/>
          <a:ln>
            <a:noFill/>
          </a:ln>
        </p:spPr>
      </p:pic>
      <p:sp>
        <p:nvSpPr>
          <p:cNvPr id="6" name="Text Box 60"/>
          <p:cNvSpPr txBox="1"/>
          <p:nvPr/>
        </p:nvSpPr>
        <p:spPr>
          <a:xfrm>
            <a:off x="4702082" y="2107552"/>
            <a:ext cx="948146" cy="226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SF 52 RTD</a:t>
            </a:r>
          </a:p>
        </p:txBody>
      </p:sp>
      <p:sp>
        <p:nvSpPr>
          <p:cNvPr id="7" name="Text Box 61"/>
          <p:cNvSpPr txBox="1"/>
          <p:nvPr/>
        </p:nvSpPr>
        <p:spPr>
          <a:xfrm>
            <a:off x="5714998" y="2107553"/>
            <a:ext cx="2492829" cy="2262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a:effectLst/>
                <a:ea typeface="Calibri" panose="020F0502020204030204" pitchFamily="34" charset="0"/>
                <a:cs typeface="Times New Roman" panose="02020603050405020304" pitchFamily="18" charset="0"/>
              </a:rPr>
              <a:t>RTD, EFFECTIVE</a:t>
            </a:r>
          </a:p>
        </p:txBody>
      </p:sp>
      <p:sp>
        <p:nvSpPr>
          <p:cNvPr id="8" name="Text Box 62"/>
          <p:cNvSpPr txBox="1"/>
          <p:nvPr/>
        </p:nvSpPr>
        <p:spPr>
          <a:xfrm>
            <a:off x="3306763" y="3396341"/>
            <a:ext cx="1616075" cy="304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b="1">
                <a:effectLst/>
                <a:ea typeface="Calibri" panose="020F0502020204030204" pitchFamily="34" charset="0"/>
                <a:cs typeface="Times New Roman" panose="02020603050405020304" pitchFamily="18" charset="0"/>
              </a:rPr>
              <a:t>SAMPLES</a:t>
            </a:r>
            <a:endParaRPr lang="en-US" sz="1100">
              <a:effectLst/>
              <a:ea typeface="Calibri" panose="020F0502020204030204" pitchFamily="34" charset="0"/>
              <a:cs typeface="Times New Roman" panose="02020603050405020304" pitchFamily="18" charset="0"/>
            </a:endParaRPr>
          </a:p>
        </p:txBody>
      </p:sp>
      <p:sp>
        <p:nvSpPr>
          <p:cNvPr id="9" name="Title 8"/>
          <p:cNvSpPr>
            <a:spLocks noGrp="1"/>
          </p:cNvSpPr>
          <p:nvPr>
            <p:ph type="title"/>
          </p:nvPr>
        </p:nvSpPr>
        <p:spPr>
          <a:xfrm>
            <a:off x="1544684" y="154738"/>
            <a:ext cx="8534400" cy="1124518"/>
          </a:xfrm>
        </p:spPr>
        <p:txBody>
          <a:bodyPr/>
          <a:lstStyle/>
          <a:p>
            <a:pPr algn="ctr"/>
            <a:r>
              <a:rPr lang="en-US" dirty="0" smtClean="0"/>
              <a:t>Example </a:t>
            </a:r>
            <a:endParaRPr lang="en-US" dirty="0"/>
          </a:p>
        </p:txBody>
      </p:sp>
    </p:spTree>
    <p:extLst>
      <p:ext uri="{BB962C8B-B14F-4D97-AF65-F5344CB8AC3E}">
        <p14:creationId xmlns:p14="http://schemas.microsoft.com/office/powerpoint/2010/main" val="2254672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7214" y="296333"/>
            <a:ext cx="8534400" cy="1507067"/>
          </a:xfrm>
        </p:spPr>
        <p:txBody>
          <a:bodyPr/>
          <a:lstStyle/>
          <a:p>
            <a:pPr algn="ctr"/>
            <a:r>
              <a:rPr lang="en-US" dirty="0" smtClean="0"/>
              <a:t>Document has been attached</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544286" y="2098016"/>
            <a:ext cx="5943600" cy="432244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6801983" y="2579912"/>
            <a:ext cx="5170715" cy="3358651"/>
          </a:xfrm>
          <a:prstGeom prst="rect">
            <a:avLst/>
          </a:prstGeom>
        </p:spPr>
      </p:pic>
    </p:spTree>
    <p:extLst>
      <p:ext uri="{BB962C8B-B14F-4D97-AF65-F5344CB8AC3E}">
        <p14:creationId xmlns:p14="http://schemas.microsoft.com/office/powerpoint/2010/main" val="420215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213" y="685800"/>
            <a:ext cx="10058400" cy="914400"/>
          </a:xfrm>
        </p:spPr>
        <p:txBody>
          <a:bodyPr/>
          <a:lstStyle/>
          <a:p>
            <a:r>
              <a:rPr lang="en-US" dirty="0" smtClean="0"/>
              <a:t>Preparation for returning to duty</a:t>
            </a:r>
            <a:endParaRPr lang="en-US" dirty="0"/>
          </a:p>
        </p:txBody>
      </p:sp>
      <p:sp>
        <p:nvSpPr>
          <p:cNvPr id="4" name="Text Placeholder 3"/>
          <p:cNvSpPr>
            <a:spLocks noGrp="1"/>
          </p:cNvSpPr>
          <p:nvPr>
            <p:ph type="body" idx="1"/>
          </p:nvPr>
        </p:nvSpPr>
        <p:spPr>
          <a:xfrm>
            <a:off x="1140619" y="1600200"/>
            <a:ext cx="9145587" cy="5688105"/>
          </a:xfrm>
        </p:spPr>
        <p:txBody>
          <a:bodyPr/>
          <a:lstStyle/>
          <a:p>
            <a:pPr marL="342900" indent="-342900">
              <a:buFont typeface="Arial" panose="020B0604020202020204" pitchFamily="34" charset="0"/>
              <a:buChar char="•"/>
            </a:pPr>
            <a:r>
              <a:rPr lang="en-US" dirty="0" smtClean="0">
                <a:solidFill>
                  <a:schemeClr val="tx1"/>
                </a:solidFill>
              </a:rPr>
              <a:t>Standard Form (SF) 52 for returning to duty</a:t>
            </a:r>
          </a:p>
          <a:p>
            <a:pPr marL="342900" indent="-342900">
              <a:buFont typeface="Arial" panose="020B0604020202020204" pitchFamily="34" charset="0"/>
              <a:buChar char="•"/>
            </a:pPr>
            <a:r>
              <a:rPr lang="en-US" dirty="0" smtClean="0">
                <a:solidFill>
                  <a:schemeClr val="tx1"/>
                </a:solidFill>
              </a:rPr>
              <a:t>Copy of any amendments or modifications to original orders (if applicable)</a:t>
            </a:r>
          </a:p>
          <a:p>
            <a:pPr marL="342900" indent="-342900">
              <a:buFont typeface="Arial" panose="020B0604020202020204" pitchFamily="34" charset="0"/>
              <a:buChar char="•"/>
            </a:pPr>
            <a:r>
              <a:rPr lang="en-US" dirty="0" smtClean="0">
                <a:solidFill>
                  <a:schemeClr val="tx1"/>
                </a:solidFill>
              </a:rPr>
              <a:t>USERRA “RTD” Election Form</a:t>
            </a:r>
          </a:p>
          <a:p>
            <a:pPr marL="342900" indent="-342900">
              <a:buFont typeface="Arial" panose="020B0604020202020204" pitchFamily="34" charset="0"/>
              <a:buChar char="•"/>
            </a:pPr>
            <a:r>
              <a:rPr lang="en-US" dirty="0" smtClean="0">
                <a:solidFill>
                  <a:schemeClr val="tx1"/>
                </a:solidFill>
              </a:rPr>
              <a:t>Application for Reservist Differential Payments (if applicable)</a:t>
            </a:r>
          </a:p>
          <a:p>
            <a:pPr marL="342900" indent="-342900">
              <a:buFont typeface="Arial" panose="020B0604020202020204" pitchFamily="34" charset="0"/>
              <a:buChar char="•"/>
            </a:pPr>
            <a:r>
              <a:rPr lang="en-US" dirty="0" smtClean="0">
                <a:solidFill>
                  <a:schemeClr val="tx1"/>
                </a:solidFill>
              </a:rPr>
              <a:t>Request for USERRA Retroactive TSP Contributions Form</a:t>
            </a:r>
          </a:p>
          <a:p>
            <a:pPr marL="342900" indent="-342900">
              <a:buFont typeface="Arial" panose="020B0604020202020204" pitchFamily="34" charset="0"/>
              <a:buChar char="•"/>
            </a:pPr>
            <a:r>
              <a:rPr lang="en-US" dirty="0" smtClean="0">
                <a:solidFill>
                  <a:schemeClr val="tx1"/>
                </a:solidFill>
              </a:rPr>
              <a:t>TSP-41 Form</a:t>
            </a:r>
          </a:p>
          <a:p>
            <a:pPr marL="342900" indent="-342900">
              <a:buFont typeface="Arial" panose="020B0604020202020204" pitchFamily="34" charset="0"/>
              <a:buChar char="•"/>
            </a:pPr>
            <a:endParaRPr lang="en-US" dirty="0">
              <a:solidFill>
                <a:schemeClr val="tx1"/>
              </a:solidFill>
            </a:endParaRPr>
          </a:p>
          <a:p>
            <a:pPr marL="0" lvl="1" algn="ctr"/>
            <a:r>
              <a:rPr lang="en-US" sz="2000" i="1" dirty="0">
                <a:latin typeface="Century Gothic" panose="020B0502020202020204" pitchFamily="34" charset="0"/>
              </a:rPr>
              <a:t>Visit the HRO website for all forms at: </a:t>
            </a:r>
            <a:r>
              <a:rPr lang="en-US" sz="2000" b="1" dirty="0" smtClean="0">
                <a:solidFill>
                  <a:srgbClr val="7030A0"/>
                </a:solidFill>
                <a:latin typeface="Century Gothic" panose="020B0502020202020204" pitchFamily="34" charset="0"/>
                <a:hlinkClick r:id="rId2"/>
              </a:rPr>
              <a:t>http://dod.hawaii.gov/hro/docs-and-pubs/userra/</a:t>
            </a:r>
            <a:endParaRPr lang="en-US" sz="2000" b="1" dirty="0" smtClean="0">
              <a:solidFill>
                <a:srgbClr val="7030A0"/>
              </a:solidFill>
              <a:latin typeface="Century Gothic" panose="020B0502020202020204" pitchFamily="34" charset="0"/>
            </a:endParaRPr>
          </a:p>
          <a:p>
            <a:pPr marL="0" lvl="1" algn="ctr"/>
            <a:endParaRPr lang="en-US" sz="2000" b="1" dirty="0">
              <a:solidFill>
                <a:srgbClr val="7030A0"/>
              </a:solidFill>
              <a:latin typeface="Comic Sans MS" pitchFamily="66" charset="0"/>
            </a:endParaRPr>
          </a:p>
          <a:p>
            <a:pPr algn="ctr"/>
            <a:endParaRPr lang="en-US" dirty="0" smtClean="0">
              <a:solidFill>
                <a:schemeClr val="tx1"/>
              </a:solidFill>
            </a:endParaRPr>
          </a:p>
          <a:p>
            <a:pPr marL="342900" indent="-342900">
              <a:buFont typeface="Arial" panose="020B0604020202020204" pitchFamily="34" charset="0"/>
              <a:buChar char="•"/>
            </a:pPr>
            <a:endParaRPr lang="en-US"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5098786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Documents for return to duty</a:t>
            </a:r>
            <a:endParaRPr lang="en-US" dirty="0"/>
          </a:p>
        </p:txBody>
      </p:sp>
      <p:sp>
        <p:nvSpPr>
          <p:cNvPr id="4" name="Text Placeholder 2"/>
          <p:cNvSpPr>
            <a:spLocks noGrp="1"/>
          </p:cNvSpPr>
          <p:nvPr>
            <p:ph type="body" idx="1"/>
          </p:nvPr>
        </p:nvSpPr>
        <p:spPr/>
        <p:txBody>
          <a:bodyPr/>
          <a:lstStyle/>
          <a:p>
            <a:pPr marL="342900" indent="-342900">
              <a:buFont typeface="Arial" panose="020B0604020202020204" pitchFamily="34" charset="0"/>
              <a:buChar char="•"/>
            </a:pPr>
            <a:r>
              <a:rPr lang="en-US" dirty="0" smtClean="0">
                <a:solidFill>
                  <a:schemeClr val="tx1"/>
                </a:solidFill>
              </a:rPr>
              <a:t>Application for Reservist Differential </a:t>
            </a:r>
          </a:p>
          <a:p>
            <a:pPr marL="342900" indent="-342900">
              <a:buFont typeface="Arial" panose="020B0604020202020204" pitchFamily="34" charset="0"/>
              <a:buChar char="•"/>
            </a:pPr>
            <a:r>
              <a:rPr lang="en-US" dirty="0" smtClean="0">
                <a:solidFill>
                  <a:schemeClr val="tx1"/>
                </a:solidFill>
              </a:rPr>
              <a:t>Request for Retro TSP contributions</a:t>
            </a:r>
          </a:p>
          <a:p>
            <a:pPr marL="342900" indent="-342900">
              <a:buFont typeface="Arial" panose="020B0604020202020204" pitchFamily="34" charset="0"/>
              <a:buChar char="•"/>
            </a:pPr>
            <a:r>
              <a:rPr lang="en-US" dirty="0" smtClean="0">
                <a:solidFill>
                  <a:schemeClr val="tx1"/>
                </a:solidFill>
              </a:rPr>
              <a:t>TSP-41 (if applicable)</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230754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8128" y="-533401"/>
            <a:ext cx="10058400" cy="2743200"/>
          </a:xfrm>
        </p:spPr>
        <p:txBody>
          <a:bodyPr/>
          <a:lstStyle/>
          <a:p>
            <a:pPr algn="ctr"/>
            <a:r>
              <a:rPr lang="en-US" dirty="0" smtClean="0"/>
              <a:t>Application for reservist differential</a:t>
            </a:r>
            <a:endParaRPr lang="en-US" dirty="0"/>
          </a:p>
        </p:txBody>
      </p:sp>
      <p:sp>
        <p:nvSpPr>
          <p:cNvPr id="4" name="Text Placeholder 3"/>
          <p:cNvSpPr>
            <a:spLocks noGrp="1"/>
          </p:cNvSpPr>
          <p:nvPr>
            <p:ph type="body" idx="1"/>
          </p:nvPr>
        </p:nvSpPr>
        <p:spPr>
          <a:xfrm>
            <a:off x="5647306" y="1915886"/>
            <a:ext cx="4639695" cy="3897085"/>
          </a:xfrm>
        </p:spPr>
        <p:txBody>
          <a:bodyPr>
            <a:normAutofit fontScale="92500" lnSpcReduction="10000"/>
          </a:bodyPr>
          <a:lstStyle/>
          <a:p>
            <a:r>
              <a:rPr lang="en-US" dirty="0">
                <a:solidFill>
                  <a:schemeClr val="tx1"/>
                </a:solidFill>
              </a:rPr>
              <a:t>Reserve differential – If your salary as a technician is more than if you were on military orders, you may qualify for Reserve Differential; qualification for reserve differential could affect determining the start of your effective date.  Under reserve differential, only compensatory time will affect your effective date.  See Hawaii National Guard Technician Information and Election Rights, para 8.</a:t>
            </a:r>
          </a:p>
          <a:p>
            <a:r>
              <a:rPr lang="en-US" dirty="0" smtClean="0">
                <a:solidFill>
                  <a:schemeClr val="tx1"/>
                </a:solidFill>
              </a:rPr>
              <a:t>More info: </a:t>
            </a:r>
            <a:r>
              <a:rPr lang="en-US" dirty="0" smtClean="0">
                <a:solidFill>
                  <a:schemeClr val="tx1"/>
                </a:solidFill>
                <a:hlinkClick r:id="rId2" action="ppaction://hlinkfile"/>
              </a:rPr>
              <a:t>Information for Reservist Differential Payment.docx</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964" y="1609196"/>
            <a:ext cx="3738208" cy="4844413"/>
          </a:xfrm>
          <a:prstGeom prst="rect">
            <a:avLst/>
          </a:prstGeom>
        </p:spPr>
      </p:pic>
    </p:spTree>
    <p:extLst>
      <p:ext uri="{BB962C8B-B14F-4D97-AF65-F5344CB8AC3E}">
        <p14:creationId xmlns:p14="http://schemas.microsoft.com/office/powerpoint/2010/main" val="10088133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9373" y="-734210"/>
            <a:ext cx="10058400" cy="2743200"/>
          </a:xfrm>
        </p:spPr>
        <p:txBody>
          <a:bodyPr/>
          <a:lstStyle/>
          <a:p>
            <a:pPr algn="ctr"/>
            <a:r>
              <a:rPr lang="en-US" dirty="0" smtClean="0"/>
              <a:t>Request for Retroactive tsp contributions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372" y="1117608"/>
            <a:ext cx="4123059" cy="5283191"/>
          </a:xfrm>
          <a:prstGeom prst="rect">
            <a:avLst/>
          </a:prstGeom>
        </p:spPr>
      </p:pic>
      <p:sp>
        <p:nvSpPr>
          <p:cNvPr id="7" name="Text Box 10"/>
          <p:cNvSpPr txBox="1"/>
          <p:nvPr/>
        </p:nvSpPr>
        <p:spPr>
          <a:xfrm>
            <a:off x="6539687" y="1503380"/>
            <a:ext cx="2082800" cy="96281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Section A 1-3 </a:t>
            </a:r>
            <a:r>
              <a:rPr lang="en-US" sz="1100" dirty="0" smtClean="0">
                <a:effectLst/>
                <a:ea typeface="Calibri" panose="020F0502020204030204" pitchFamily="34" charset="0"/>
                <a:cs typeface="Times New Roman" panose="02020603050405020304" pitchFamily="18" charset="0"/>
              </a:rPr>
              <a:t>Fill: </a:t>
            </a:r>
            <a:r>
              <a:rPr lang="en-US" sz="1100" dirty="0">
                <a:ea typeface="Calibri" panose="020F0502020204030204" pitchFamily="34" charset="0"/>
                <a:cs typeface="Times New Roman" panose="02020603050405020304" pitchFamily="18" charset="0"/>
              </a:rPr>
              <a:t>N</a:t>
            </a:r>
            <a:r>
              <a:rPr lang="en-US" sz="1100" dirty="0" smtClean="0">
                <a:effectLst/>
                <a:ea typeface="Calibri" panose="020F0502020204030204" pitchFamily="34" charset="0"/>
                <a:cs typeface="Times New Roman" panose="02020603050405020304" pitchFamily="18" charset="0"/>
              </a:rPr>
              <a:t>ame, SSN, DOB</a:t>
            </a:r>
          </a:p>
          <a:p>
            <a:pPr>
              <a:lnSpc>
                <a:spcPct val="107000"/>
              </a:lnSpc>
              <a:spcAft>
                <a:spcPts val="800"/>
              </a:spcAft>
            </a:pPr>
            <a:r>
              <a:rPr lang="en-US" sz="1100" dirty="0">
                <a:ea typeface="Calibri" panose="020F0502020204030204" pitchFamily="34" charset="0"/>
                <a:cs typeface="Times New Roman" panose="02020603050405020304" pitchFamily="18" charset="0"/>
              </a:rPr>
              <a:t>Indicate CSRS or FERS retirement</a:t>
            </a:r>
          </a:p>
          <a:p>
            <a:pPr marL="0" marR="0">
              <a:lnSpc>
                <a:spcPct val="107000"/>
              </a:lnSpc>
              <a:spcBef>
                <a:spcPts val="0"/>
              </a:spcBef>
              <a:spcAft>
                <a:spcPts val="800"/>
              </a:spcAft>
            </a:pPr>
            <a:endParaRPr lang="en-US" sz="1100" dirty="0" smtClean="0">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8" name="Left Arrow 7"/>
          <p:cNvSpPr/>
          <p:nvPr/>
        </p:nvSpPr>
        <p:spPr>
          <a:xfrm>
            <a:off x="4499428" y="2220686"/>
            <a:ext cx="1926772" cy="2721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499428" y="2971800"/>
            <a:ext cx="1442198"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p:nvPr/>
        </p:nvSpPr>
        <p:spPr>
          <a:xfrm>
            <a:off x="6060715" y="2971800"/>
            <a:ext cx="2082800" cy="642257"/>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Section complete whether you want to make contributions or not.</a:t>
            </a:r>
            <a:endParaRPr lang="en-US" sz="1100" dirty="0">
              <a:effectLst/>
              <a:ea typeface="Calibri" panose="020F0502020204030204" pitchFamily="34" charset="0"/>
              <a:cs typeface="Times New Roman" panose="02020603050405020304" pitchFamily="18" charset="0"/>
            </a:endParaRPr>
          </a:p>
        </p:txBody>
      </p:sp>
      <p:sp>
        <p:nvSpPr>
          <p:cNvPr id="12" name="Left Arrow 11"/>
          <p:cNvSpPr/>
          <p:nvPr/>
        </p:nvSpPr>
        <p:spPr>
          <a:xfrm>
            <a:off x="2339601" y="3679371"/>
            <a:ext cx="3102428" cy="20682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p:nvPr/>
        </p:nvSpPr>
        <p:spPr>
          <a:xfrm>
            <a:off x="5563418" y="3759203"/>
            <a:ext cx="2082800" cy="146593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Section B question 3</a:t>
            </a: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Indicate whether you had contributed to your military TSP while on orders.</a:t>
            </a:r>
          </a:p>
          <a:p>
            <a:pPr marL="0" marR="0">
              <a:lnSpc>
                <a:spcPct val="107000"/>
              </a:lnSpc>
              <a:spcBef>
                <a:spcPts val="0"/>
              </a:spcBef>
              <a:spcAft>
                <a:spcPts val="800"/>
              </a:spcAft>
            </a:pPr>
            <a:endParaRPr lang="en-US" sz="11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Sign and Date </a:t>
            </a:r>
            <a:endParaRPr lang="en-US" sz="1100" dirty="0">
              <a:effectLst/>
              <a:ea typeface="Calibri" panose="020F0502020204030204" pitchFamily="34" charset="0"/>
              <a:cs typeface="Times New Roman" panose="02020603050405020304" pitchFamily="18" charset="0"/>
            </a:endParaRPr>
          </a:p>
        </p:txBody>
      </p:sp>
      <p:sp>
        <p:nvSpPr>
          <p:cNvPr id="11" name="Text Box 10"/>
          <p:cNvSpPr txBox="1"/>
          <p:nvPr/>
        </p:nvSpPr>
        <p:spPr>
          <a:xfrm>
            <a:off x="9361223" y="3759203"/>
            <a:ext cx="2082800" cy="2323652"/>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1100" dirty="0" smtClean="0">
                <a:ea typeface="Calibri" panose="020F0502020204030204" pitchFamily="34" charset="0"/>
                <a:cs typeface="Times New Roman" panose="02020603050405020304" pitchFamily="18" charset="0"/>
              </a:rPr>
              <a:t>If you indicate that you </a:t>
            </a:r>
            <a:r>
              <a:rPr lang="en-US" sz="1100" dirty="0" smtClean="0"/>
              <a:t>contributed </a:t>
            </a:r>
            <a:r>
              <a:rPr lang="en-US" sz="1100" dirty="0"/>
              <a:t>to </a:t>
            </a:r>
            <a:r>
              <a:rPr lang="en-US" sz="1100" dirty="0" smtClean="0"/>
              <a:t>your </a:t>
            </a:r>
            <a:r>
              <a:rPr lang="en-US" sz="1100" dirty="0"/>
              <a:t>Military TSP during </a:t>
            </a:r>
            <a:r>
              <a:rPr lang="en-US" sz="1100" dirty="0" smtClean="0"/>
              <a:t>AUS period</a:t>
            </a:r>
          </a:p>
          <a:p>
            <a:pPr marL="171450" indent="-171450">
              <a:buFont typeface="Arial" panose="020B0604020202020204" pitchFamily="34" charset="0"/>
              <a:buChar char="•"/>
            </a:pPr>
            <a:endParaRPr lang="en-US" sz="1100" dirty="0"/>
          </a:p>
          <a:p>
            <a:r>
              <a:rPr lang="en-US" sz="1100" dirty="0" smtClean="0"/>
              <a:t>You must submit</a:t>
            </a:r>
            <a:r>
              <a:rPr lang="en-US" sz="1100" i="1" dirty="0" smtClean="0"/>
              <a:t> </a:t>
            </a:r>
            <a:r>
              <a:rPr lang="en-US" sz="1100" i="1" dirty="0"/>
              <a:t>copies of ALL of my Military Leave and Earnings Statements (LES) </a:t>
            </a:r>
            <a:r>
              <a:rPr lang="en-US" sz="1100" i="1" dirty="0" smtClean="0"/>
              <a:t>or </a:t>
            </a:r>
            <a:r>
              <a:rPr lang="en-US" sz="1100" i="1" dirty="0"/>
              <a:t>Master Military Pay Account (MMPA) screens reflecting the amount of contributions withheld from my military pay</a:t>
            </a:r>
            <a:r>
              <a:rPr lang="en-US" sz="1100" i="1" dirty="0" smtClean="0"/>
              <a:t>.  To receive the Agency Matching.</a:t>
            </a:r>
            <a:endParaRPr lang="en-US" sz="1100" dirty="0"/>
          </a:p>
          <a:p>
            <a:pPr marL="0" marR="0">
              <a:lnSpc>
                <a:spcPct val="107000"/>
              </a:lnSpc>
              <a:spcBef>
                <a:spcPts val="0"/>
              </a:spcBef>
              <a:spcAft>
                <a:spcPts val="800"/>
              </a:spcAft>
            </a:pPr>
            <a:endParaRPr lang="en-US" sz="1100" dirty="0">
              <a:effectLst/>
              <a:ea typeface="Calibri" panose="020F0502020204030204" pitchFamily="34" charset="0"/>
              <a:cs typeface="Times New Roman" panose="02020603050405020304" pitchFamily="18" charset="0"/>
            </a:endParaRPr>
          </a:p>
        </p:txBody>
      </p:sp>
      <p:sp>
        <p:nvSpPr>
          <p:cNvPr id="3" name="Left-Right Arrow 2"/>
          <p:cNvSpPr/>
          <p:nvPr/>
        </p:nvSpPr>
        <p:spPr>
          <a:xfrm>
            <a:off x="7863840" y="4492172"/>
            <a:ext cx="1269402" cy="348769"/>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273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203" y="121024"/>
            <a:ext cx="10058400" cy="884816"/>
          </a:xfrm>
        </p:spPr>
        <p:txBody>
          <a:bodyPr/>
          <a:lstStyle/>
          <a:p>
            <a:pPr algn="ctr"/>
            <a:r>
              <a:rPr lang="en-US" dirty="0" smtClean="0"/>
              <a:t>Tsp-41 </a:t>
            </a:r>
            <a:endParaRPr lang="en-US" dirty="0"/>
          </a:p>
        </p:txBody>
      </p:sp>
      <p:sp>
        <p:nvSpPr>
          <p:cNvPr id="3" name="Text Placeholder 2"/>
          <p:cNvSpPr>
            <a:spLocks noGrp="1"/>
          </p:cNvSpPr>
          <p:nvPr>
            <p:ph type="body" idx="1"/>
          </p:nvPr>
        </p:nvSpPr>
        <p:spPr>
          <a:xfrm>
            <a:off x="7024742" y="1005840"/>
            <a:ext cx="3819861" cy="5212080"/>
          </a:xfrm>
        </p:spPr>
        <p:txBody>
          <a:bodyPr>
            <a:normAutofit/>
          </a:bodyPr>
          <a:lstStyle/>
          <a:p>
            <a:r>
              <a:rPr lang="en-US" dirty="0" smtClean="0">
                <a:solidFill>
                  <a:schemeClr val="tx1"/>
                </a:solidFill>
              </a:rPr>
              <a:t>When returning to duty if you know you had a TSP loan you will be required to submit this form.   </a:t>
            </a:r>
          </a:p>
          <a:p>
            <a:r>
              <a:rPr lang="en-US" dirty="0" smtClean="0">
                <a:solidFill>
                  <a:schemeClr val="tx1"/>
                </a:solidFill>
              </a:rPr>
              <a:t>Failure </a:t>
            </a:r>
            <a:r>
              <a:rPr lang="en-US" dirty="0">
                <a:solidFill>
                  <a:schemeClr val="tx1"/>
                </a:solidFill>
              </a:rPr>
              <a:t>to do this could allow a </a:t>
            </a:r>
            <a:r>
              <a:rPr lang="en-US" dirty="0" smtClean="0">
                <a:solidFill>
                  <a:schemeClr val="tx1"/>
                </a:solidFill>
              </a:rPr>
              <a:t>participant who </a:t>
            </a:r>
            <a:r>
              <a:rPr lang="en-US" dirty="0">
                <a:solidFill>
                  <a:schemeClr val="tx1"/>
                </a:solidFill>
              </a:rPr>
              <a:t>is ineligible for a TSP loan to receive one, or could result in serious, costly tax consequences for a participant who </a:t>
            </a:r>
            <a:r>
              <a:rPr lang="en-US" dirty="0" smtClean="0">
                <a:solidFill>
                  <a:schemeClr val="tx1"/>
                </a:solidFill>
              </a:rPr>
              <a:t>already has </a:t>
            </a:r>
            <a:r>
              <a:rPr lang="en-US" dirty="0">
                <a:solidFill>
                  <a:schemeClr val="tx1"/>
                </a:solidFill>
              </a:rPr>
              <a:t>a TSP loan</a:t>
            </a:r>
            <a:r>
              <a:rPr lang="en-US" dirty="0" smtClean="0">
                <a:solidFill>
                  <a:schemeClr val="tx1"/>
                </a:solidFill>
              </a:rPr>
              <a:t>.</a:t>
            </a:r>
          </a:p>
          <a:p>
            <a:endParaRPr lang="en-US" dirty="0">
              <a:solidFill>
                <a:schemeClr val="tx1"/>
              </a:solidFill>
            </a:endParaRPr>
          </a:p>
          <a:p>
            <a:r>
              <a:rPr lang="en-US" dirty="0" smtClean="0">
                <a:solidFill>
                  <a:schemeClr val="tx1"/>
                </a:solidFill>
                <a:hlinkClick r:id="rId2" action="ppaction://hlinkfile"/>
              </a:rPr>
              <a:t>TSP-41.pdf</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613" y="859717"/>
            <a:ext cx="4110507" cy="5358203"/>
          </a:xfrm>
          <a:prstGeom prst="rect">
            <a:avLst/>
          </a:prstGeom>
        </p:spPr>
      </p:pic>
      <p:sp>
        <p:nvSpPr>
          <p:cNvPr id="6" name="Text Box 10"/>
          <p:cNvSpPr txBox="1"/>
          <p:nvPr/>
        </p:nvSpPr>
        <p:spPr>
          <a:xfrm>
            <a:off x="4688147" y="859717"/>
            <a:ext cx="2082800" cy="1465939"/>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Section 1 </a:t>
            </a: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Indicate civilian account</a:t>
            </a:r>
            <a:endParaRPr lang="en-US" sz="1100" dirty="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Last name, First name, Full middle name</a:t>
            </a:r>
          </a:p>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Social Security Number</a:t>
            </a:r>
            <a:endParaRPr lang="en-US" sz="1100" dirty="0" smtClean="0">
              <a:effectLst/>
              <a:ea typeface="Calibri" panose="020F0502020204030204" pitchFamily="34" charset="0"/>
              <a:cs typeface="Times New Roman" panose="02020603050405020304" pitchFamily="18" charset="0"/>
            </a:endParaRPr>
          </a:p>
        </p:txBody>
      </p:sp>
      <p:sp>
        <p:nvSpPr>
          <p:cNvPr id="7" name="Left Arrow 6"/>
          <p:cNvSpPr/>
          <p:nvPr/>
        </p:nvSpPr>
        <p:spPr>
          <a:xfrm>
            <a:off x="4176698" y="2001729"/>
            <a:ext cx="466217" cy="2721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10"/>
          <p:cNvSpPr txBox="1"/>
          <p:nvPr/>
        </p:nvSpPr>
        <p:spPr>
          <a:xfrm>
            <a:off x="4688147" y="2539704"/>
            <a:ext cx="2082800" cy="666076"/>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dirty="0" smtClean="0">
                <a:ea typeface="Calibri" panose="020F0502020204030204" pitchFamily="34" charset="0"/>
                <a:cs typeface="Times New Roman" panose="02020603050405020304" pitchFamily="18" charset="0"/>
              </a:rPr>
              <a:t>Section 2</a:t>
            </a:r>
          </a:p>
          <a:p>
            <a:pPr marL="0" marR="0">
              <a:lnSpc>
                <a:spcPct val="107000"/>
              </a:lnSpc>
              <a:spcBef>
                <a:spcPts val="0"/>
              </a:spcBef>
              <a:spcAft>
                <a:spcPts val="800"/>
              </a:spcAft>
            </a:pPr>
            <a:r>
              <a:rPr lang="en-US" sz="1100" dirty="0" smtClean="0">
                <a:effectLst/>
                <a:ea typeface="Calibri" panose="020F0502020204030204" pitchFamily="34" charset="0"/>
                <a:cs typeface="Times New Roman" panose="02020603050405020304" pitchFamily="18" charset="0"/>
              </a:rPr>
              <a:t>Only enter RTD date </a:t>
            </a:r>
          </a:p>
        </p:txBody>
      </p:sp>
      <p:sp>
        <p:nvSpPr>
          <p:cNvPr id="9" name="Left Arrow 8"/>
          <p:cNvSpPr/>
          <p:nvPr/>
        </p:nvSpPr>
        <p:spPr>
          <a:xfrm>
            <a:off x="4176698" y="2705720"/>
            <a:ext cx="466217" cy="272143"/>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6956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2514"/>
            <a:ext cx="10058400" cy="2743200"/>
          </a:xfrm>
        </p:spPr>
        <p:txBody>
          <a:bodyPr/>
          <a:lstStyle/>
          <a:p>
            <a:pPr algn="ctr"/>
            <a:r>
              <a:rPr lang="en-US" dirty="0" smtClean="0"/>
              <a:t>Military Service Deposit</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3689" y="1178825"/>
            <a:ext cx="9299446" cy="5182891"/>
          </a:xfrm>
          <a:prstGeom prst="rect">
            <a:avLst/>
          </a:prstGeom>
        </p:spPr>
      </p:pic>
    </p:spTree>
    <p:extLst>
      <p:ext uri="{BB962C8B-B14F-4D97-AF65-F5344CB8AC3E}">
        <p14:creationId xmlns:p14="http://schemas.microsoft.com/office/powerpoint/2010/main" val="3584555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674914"/>
            <a:ext cx="10058400" cy="2743200"/>
          </a:xfrm>
        </p:spPr>
        <p:txBody>
          <a:bodyPr/>
          <a:lstStyle/>
          <a:p>
            <a:pPr algn="ctr"/>
            <a:r>
              <a:rPr lang="en-US" dirty="0" smtClean="0"/>
              <a:t>Military service deposit process</a:t>
            </a:r>
            <a:endParaRPr lang="en-US" dirty="0"/>
          </a:p>
        </p:txBody>
      </p:sp>
      <p:sp>
        <p:nvSpPr>
          <p:cNvPr id="3" name="Text Placeholder 2"/>
          <p:cNvSpPr>
            <a:spLocks noGrp="1"/>
          </p:cNvSpPr>
          <p:nvPr>
            <p:ph type="body" idx="1"/>
          </p:nvPr>
        </p:nvSpPr>
        <p:spPr>
          <a:xfrm>
            <a:off x="1445418" y="1937657"/>
            <a:ext cx="8535988" cy="3657600"/>
          </a:xfrm>
        </p:spPr>
        <p:txBody>
          <a:bodyPr>
            <a:normAutofit lnSpcReduction="10000"/>
          </a:bodyPr>
          <a:lstStyle/>
          <a:p>
            <a:r>
              <a:rPr lang="en-US" dirty="0" smtClean="0">
                <a:solidFill>
                  <a:schemeClr val="tx1"/>
                </a:solidFill>
              </a:rPr>
              <a:t>Step 1: Wait for your SF-50 for your RTD to be processed, you can find this information on </a:t>
            </a:r>
            <a:r>
              <a:rPr lang="en-US" dirty="0" err="1" smtClean="0">
                <a:solidFill>
                  <a:schemeClr val="tx1"/>
                </a:solidFill>
              </a:rPr>
              <a:t>mybiz</a:t>
            </a:r>
            <a:r>
              <a:rPr lang="en-US" dirty="0" smtClean="0">
                <a:solidFill>
                  <a:schemeClr val="tx1"/>
                </a:solidFill>
              </a:rPr>
              <a:t>.</a:t>
            </a:r>
          </a:p>
          <a:p>
            <a:r>
              <a:rPr lang="en-US" dirty="0" smtClean="0">
                <a:solidFill>
                  <a:schemeClr val="tx1"/>
                </a:solidFill>
              </a:rPr>
              <a:t>Step 2: Once processed for RTD go onto </a:t>
            </a:r>
            <a:r>
              <a:rPr lang="en-US" dirty="0" smtClean="0">
                <a:solidFill>
                  <a:schemeClr val="tx1"/>
                </a:solidFill>
                <a:hlinkClick r:id="rId2"/>
              </a:rPr>
              <a:t>www.opm/gov/form/standard-forms</a:t>
            </a:r>
            <a:r>
              <a:rPr lang="en-US" dirty="0" smtClean="0">
                <a:solidFill>
                  <a:schemeClr val="tx1"/>
                </a:solidFill>
              </a:rPr>
              <a:t>: and file according to you retirement system either FERS or CSRS.</a:t>
            </a:r>
          </a:p>
          <a:p>
            <a:r>
              <a:rPr lang="en-US" dirty="0" smtClean="0">
                <a:solidFill>
                  <a:schemeClr val="tx1"/>
                </a:solidFill>
              </a:rPr>
              <a:t>Complete your RI 20-97 and attached your DD-214 or complete orders, and you will also need to send a copy of your AUS and RTD actions.</a:t>
            </a:r>
          </a:p>
          <a:p>
            <a:endParaRPr lang="en-US" dirty="0" smtClean="0">
              <a:solidFill>
                <a:schemeClr val="tx1"/>
              </a:solidFill>
            </a:endParaRPr>
          </a:p>
          <a:p>
            <a:r>
              <a:rPr lang="en-US" dirty="0" smtClean="0">
                <a:solidFill>
                  <a:schemeClr val="tx1"/>
                </a:solidFill>
              </a:rPr>
              <a:t>You can find this information on the </a:t>
            </a:r>
            <a:r>
              <a:rPr lang="en-US" dirty="0">
                <a:solidFill>
                  <a:schemeClr val="tx1"/>
                </a:solidFill>
              </a:rPr>
              <a:t>ABC-C website </a:t>
            </a:r>
            <a:r>
              <a:rPr lang="en-US" dirty="0" smtClean="0">
                <a:solidFill>
                  <a:schemeClr val="tx1"/>
                </a:solidFill>
              </a:rPr>
              <a:t>:</a:t>
            </a:r>
            <a:r>
              <a:rPr lang="en-US" dirty="0">
                <a:solidFill>
                  <a:schemeClr val="tx1"/>
                </a:solidFill>
              </a:rPr>
              <a:t> </a:t>
            </a:r>
            <a:r>
              <a:rPr lang="en-US" dirty="0" smtClean="0">
                <a:solidFill>
                  <a:schemeClr val="tx1"/>
                </a:solidFill>
                <a:hlinkClick r:id="rId3"/>
              </a:rPr>
              <a:t>ABC-C | FERS Deposit/Redeposit Service</a:t>
            </a:r>
            <a:endParaRPr lang="en-US" dirty="0" smtClean="0">
              <a:solidFill>
                <a:schemeClr val="tx1"/>
              </a:solidFill>
            </a:endParaRPr>
          </a:p>
        </p:txBody>
      </p:sp>
    </p:spTree>
    <p:extLst>
      <p:ext uri="{BB962C8B-B14F-4D97-AF65-F5344CB8AC3E}">
        <p14:creationId xmlns:p14="http://schemas.microsoft.com/office/powerpoint/2010/main" val="1431758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89" y="188259"/>
            <a:ext cx="10302034" cy="1075765"/>
          </a:xfrm>
        </p:spPr>
        <p:txBody>
          <a:bodyPr>
            <a:normAutofit/>
          </a:bodyPr>
          <a:lstStyle/>
          <a:p>
            <a:pPr algn="ctr"/>
            <a:r>
              <a:rPr lang="en-US" dirty="0" err="1" smtClean="0"/>
              <a:t>Poc</a:t>
            </a:r>
            <a:r>
              <a:rPr lang="en-US" dirty="0" smtClean="0"/>
              <a:t> </a:t>
            </a:r>
            <a:r>
              <a:rPr lang="en-US" dirty="0" err="1" smtClean="0"/>
              <a:t>hro</a:t>
            </a:r>
            <a:r>
              <a:rPr lang="en-US" dirty="0" smtClean="0"/>
              <a:t>-m</a:t>
            </a:r>
            <a:br>
              <a:rPr lang="en-US" dirty="0" smtClean="0"/>
            </a:br>
            <a:r>
              <a:rPr lang="en-US" sz="1200" dirty="0">
                <a:latin typeface="Comic Sans MS" pitchFamily="66" charset="0"/>
                <a:hlinkClick r:id="rId2"/>
              </a:rPr>
              <a:t>http://hawaii.gov/dod/staff-offices/hro</a:t>
            </a:r>
            <a:endParaRPr lang="en-US" sz="1200" dirty="0"/>
          </a:p>
        </p:txBody>
      </p:sp>
      <p:sp>
        <p:nvSpPr>
          <p:cNvPr id="3" name="Text Placeholder 2"/>
          <p:cNvSpPr>
            <a:spLocks noGrp="1"/>
          </p:cNvSpPr>
          <p:nvPr>
            <p:ph type="body" sz="quarter" idx="13"/>
          </p:nvPr>
        </p:nvSpPr>
        <p:spPr>
          <a:xfrm>
            <a:off x="1769736" y="2207311"/>
            <a:ext cx="8534400" cy="4933078"/>
          </a:xfrm>
        </p:spPr>
        <p:txBody>
          <a:bodyPr>
            <a:normAutofit fontScale="92500" lnSpcReduction="20000"/>
          </a:bodyPr>
          <a:lstStyle/>
          <a:p>
            <a:pPr lvl="0" algn="ctr">
              <a:spcBef>
                <a:spcPts val="0"/>
              </a:spcBef>
              <a:spcAft>
                <a:spcPts val="0"/>
              </a:spcAft>
            </a:pPr>
            <a:r>
              <a:rPr lang="en-US" b="1" u="sng" dirty="0">
                <a:solidFill>
                  <a:srgbClr val="000000"/>
                </a:solidFill>
              </a:rPr>
              <a:t>USERRA</a:t>
            </a:r>
            <a:r>
              <a:rPr lang="en-US" sz="1800" b="1" u="sng" dirty="0">
                <a:solidFill>
                  <a:srgbClr val="000000"/>
                </a:solidFill>
              </a:rPr>
              <a:t> PROCESSING INQUIRIES:</a:t>
            </a:r>
          </a:p>
          <a:p>
            <a:pPr lvl="0">
              <a:spcBef>
                <a:spcPts val="0"/>
              </a:spcBef>
              <a:spcAft>
                <a:spcPts val="0"/>
              </a:spcAft>
            </a:pPr>
            <a:endParaRPr lang="en-US" sz="1100" dirty="0"/>
          </a:p>
          <a:p>
            <a:pPr>
              <a:spcBef>
                <a:spcPts val="0"/>
              </a:spcBef>
              <a:spcAft>
                <a:spcPts val="0"/>
              </a:spcAft>
            </a:pPr>
            <a:r>
              <a:rPr lang="en-US" sz="1800" dirty="0" smtClean="0"/>
              <a:t>SPC SYLVESTER, STEPHEN (# 672-1236)</a:t>
            </a:r>
            <a:endParaRPr lang="en-US" sz="1800" dirty="0"/>
          </a:p>
          <a:p>
            <a:pPr lvl="1">
              <a:spcBef>
                <a:spcPts val="0"/>
              </a:spcBef>
              <a:spcAft>
                <a:spcPts val="0"/>
              </a:spcAft>
            </a:pPr>
            <a:r>
              <a:rPr lang="en-US" sz="1400" dirty="0"/>
              <a:t>Human Resources Assistant (Assist technicians with </a:t>
            </a:r>
            <a:r>
              <a:rPr lang="en-US" dirty="0"/>
              <a:t>last names:  </a:t>
            </a:r>
            <a:r>
              <a:rPr lang="en-US" dirty="0" smtClean="0"/>
              <a:t>A-F)</a:t>
            </a:r>
            <a:endParaRPr lang="en-US" dirty="0"/>
          </a:p>
          <a:p>
            <a:pPr lvl="1">
              <a:spcBef>
                <a:spcPts val="0"/>
              </a:spcBef>
              <a:spcAft>
                <a:spcPts val="0"/>
              </a:spcAft>
            </a:pPr>
            <a:r>
              <a:rPr lang="en-US" sz="1400" dirty="0" smtClean="0">
                <a:hlinkClick r:id="rId3"/>
              </a:rPr>
              <a:t>Stephen.k.sylvester</a:t>
            </a:r>
            <a:r>
              <a:rPr lang="en-US" sz="1400" dirty="0" smtClean="0"/>
              <a:t> </a:t>
            </a:r>
            <a:r>
              <a:rPr lang="en-US" sz="1400" dirty="0"/>
              <a:t>&amp; </a:t>
            </a:r>
            <a:r>
              <a:rPr lang="en-US" sz="1400" dirty="0" smtClean="0">
                <a:hlinkClick r:id="rId4"/>
              </a:rPr>
              <a:t>stephen.sylvester@us.af.mil</a:t>
            </a:r>
            <a:endParaRPr lang="en-US" sz="1400" dirty="0" smtClean="0"/>
          </a:p>
          <a:p>
            <a:pPr marL="457200" lvl="1" indent="0">
              <a:spcBef>
                <a:spcPts val="0"/>
              </a:spcBef>
              <a:spcAft>
                <a:spcPts val="0"/>
              </a:spcAft>
              <a:buNone/>
            </a:pPr>
            <a:endParaRPr lang="en-US" sz="1400" dirty="0" smtClean="0"/>
          </a:p>
          <a:p>
            <a:pPr>
              <a:spcBef>
                <a:spcPts val="0"/>
              </a:spcBef>
              <a:spcAft>
                <a:spcPts val="0"/>
              </a:spcAft>
            </a:pPr>
            <a:endParaRPr lang="en-US" sz="1800" dirty="0" smtClean="0"/>
          </a:p>
          <a:p>
            <a:pPr>
              <a:spcBef>
                <a:spcPts val="0"/>
              </a:spcBef>
              <a:spcAft>
                <a:spcPts val="0"/>
              </a:spcAft>
            </a:pPr>
            <a:r>
              <a:rPr lang="en-US" sz="1800" dirty="0" smtClean="0"/>
              <a:t>SPC </a:t>
            </a:r>
            <a:r>
              <a:rPr lang="en-US" sz="1800" dirty="0"/>
              <a:t>Charla L. Quiambao(# 672-1781) </a:t>
            </a:r>
          </a:p>
          <a:p>
            <a:pPr lvl="1">
              <a:spcBef>
                <a:spcPts val="0"/>
              </a:spcBef>
              <a:spcAft>
                <a:spcPts val="0"/>
              </a:spcAft>
            </a:pPr>
            <a:r>
              <a:rPr lang="en-US" sz="1400" dirty="0"/>
              <a:t>Human Resources Assistant (Assist technicians with </a:t>
            </a:r>
            <a:r>
              <a:rPr lang="en-US" dirty="0"/>
              <a:t>last names:  </a:t>
            </a:r>
            <a:r>
              <a:rPr lang="en-US" dirty="0" smtClean="0"/>
              <a:t>U-Z</a:t>
            </a:r>
            <a:r>
              <a:rPr lang="en-US" dirty="0"/>
              <a:t>)</a:t>
            </a:r>
          </a:p>
          <a:p>
            <a:pPr lvl="1">
              <a:spcBef>
                <a:spcPts val="0"/>
              </a:spcBef>
              <a:spcAft>
                <a:spcPts val="0"/>
              </a:spcAft>
            </a:pPr>
            <a:r>
              <a:rPr lang="en-US" sz="1400" dirty="0">
                <a:hlinkClick r:id="rId5"/>
              </a:rPr>
              <a:t>charla.l.quiambao.mil@mail.mil</a:t>
            </a:r>
            <a:r>
              <a:rPr lang="en-US" sz="1400" dirty="0"/>
              <a:t> &amp; charla.quiambao@us.af.mil</a:t>
            </a:r>
          </a:p>
          <a:p>
            <a:pPr marL="457200" lvl="1" indent="0">
              <a:spcBef>
                <a:spcPts val="0"/>
              </a:spcBef>
              <a:spcAft>
                <a:spcPts val="0"/>
              </a:spcAft>
              <a:buNone/>
            </a:pPr>
            <a:endParaRPr lang="en-US" sz="1400" dirty="0"/>
          </a:p>
          <a:p>
            <a:pPr lvl="1">
              <a:buNone/>
            </a:pPr>
            <a:endParaRPr lang="en-US" sz="1100" dirty="0"/>
          </a:p>
          <a:p>
            <a:pPr>
              <a:spcBef>
                <a:spcPts val="0"/>
              </a:spcBef>
              <a:spcAft>
                <a:spcPts val="0"/>
              </a:spcAft>
            </a:pPr>
            <a:r>
              <a:rPr lang="en-US" sz="1800" dirty="0" smtClean="0"/>
              <a:t>SRA </a:t>
            </a:r>
            <a:r>
              <a:rPr lang="en-US" sz="1800" dirty="0"/>
              <a:t>Melanie P. Marquez (# 672-1218)</a:t>
            </a:r>
          </a:p>
          <a:p>
            <a:pPr lvl="1">
              <a:spcBef>
                <a:spcPts val="0"/>
              </a:spcBef>
              <a:spcAft>
                <a:spcPts val="0"/>
              </a:spcAft>
            </a:pPr>
            <a:r>
              <a:rPr lang="en-US" sz="1400" dirty="0"/>
              <a:t>Human Resources Assistant (Assist technicians with </a:t>
            </a:r>
            <a:r>
              <a:rPr lang="en-US" dirty="0"/>
              <a:t>last names:  </a:t>
            </a:r>
            <a:r>
              <a:rPr lang="en-US" dirty="0" smtClean="0"/>
              <a:t>G-I, R-T)</a:t>
            </a:r>
            <a:endParaRPr lang="en-US" dirty="0"/>
          </a:p>
          <a:p>
            <a:pPr lvl="1">
              <a:spcBef>
                <a:spcPts val="0"/>
              </a:spcBef>
              <a:spcAft>
                <a:spcPts val="0"/>
              </a:spcAft>
            </a:pPr>
            <a:r>
              <a:rPr lang="en-US" sz="1400" dirty="0">
                <a:hlinkClick r:id="rId6"/>
              </a:rPr>
              <a:t>melanie.marquez@us.army.mil</a:t>
            </a:r>
            <a:r>
              <a:rPr lang="en-US" sz="1400" dirty="0"/>
              <a:t> &amp; </a:t>
            </a:r>
            <a:r>
              <a:rPr lang="en-US" sz="1400" dirty="0">
                <a:hlinkClick r:id="rId7"/>
              </a:rPr>
              <a:t>melanie.marquez@us.af.mil</a:t>
            </a:r>
            <a:endParaRPr lang="en-US" sz="1400" dirty="0"/>
          </a:p>
          <a:p>
            <a:pPr>
              <a:spcBef>
                <a:spcPts val="0"/>
              </a:spcBef>
              <a:spcAft>
                <a:spcPts val="0"/>
              </a:spcAft>
            </a:pPr>
            <a:endParaRPr lang="en-US" b="1" dirty="0"/>
          </a:p>
          <a:p>
            <a:pPr marL="342900" indent="-342900">
              <a:spcBef>
                <a:spcPts val="0"/>
              </a:spcBef>
              <a:spcAft>
                <a:spcPts val="0"/>
              </a:spcAft>
              <a:buFont typeface="Wingdings" panose="05000000000000000000" pitchFamily="2" charset="2"/>
              <a:buChar char="Ø"/>
            </a:pPr>
            <a:r>
              <a:rPr lang="en-US" b="1" dirty="0" err="1" smtClean="0"/>
              <a:t>Ph</a:t>
            </a:r>
            <a:r>
              <a:rPr lang="en-US" b="1" dirty="0" smtClean="0"/>
              <a:t> # 672-1234 (main line) or</a:t>
            </a:r>
            <a:endParaRPr lang="en-US" b="1" dirty="0"/>
          </a:p>
          <a:p>
            <a:pPr marL="342900" indent="-342900">
              <a:spcBef>
                <a:spcPts val="0"/>
              </a:spcBef>
              <a:spcAft>
                <a:spcPts val="0"/>
              </a:spcAft>
              <a:buFont typeface="Wingdings" panose="05000000000000000000" pitchFamily="2" charset="2"/>
              <a:buChar char="Ø"/>
            </a:pPr>
            <a:r>
              <a:rPr lang="en-US" b="1" dirty="0" err="1" smtClean="0"/>
              <a:t>Ph</a:t>
            </a:r>
            <a:r>
              <a:rPr lang="en-US" b="1" dirty="0" smtClean="0"/>
              <a:t> </a:t>
            </a:r>
            <a:r>
              <a:rPr lang="en-US" b="1" dirty="0"/>
              <a:t># </a:t>
            </a:r>
            <a:r>
              <a:rPr lang="en-US" b="1" dirty="0" smtClean="0"/>
              <a:t>672-1006       </a:t>
            </a:r>
            <a:r>
              <a:rPr lang="en-US" b="1" dirty="0"/>
              <a:t>AND      Fax # 672-1225</a:t>
            </a:r>
          </a:p>
          <a:p>
            <a:pPr>
              <a:spcBef>
                <a:spcPts val="0"/>
              </a:spcBef>
              <a:spcAft>
                <a:spcPts val="0"/>
              </a:spcAft>
            </a:pPr>
            <a:r>
              <a:rPr lang="en-US" sz="1800" dirty="0"/>
              <a:t>Option 1= Personnel Officer (HRO)</a:t>
            </a:r>
          </a:p>
          <a:p>
            <a:pPr>
              <a:spcBef>
                <a:spcPts val="0"/>
              </a:spcBef>
              <a:spcAft>
                <a:spcPts val="0"/>
              </a:spcAft>
            </a:pPr>
            <a:r>
              <a:rPr lang="en-US" sz="1800" dirty="0"/>
              <a:t>Option 2= Classification &amp; Staffing Section</a:t>
            </a:r>
          </a:p>
          <a:p>
            <a:pPr>
              <a:spcBef>
                <a:spcPts val="0"/>
              </a:spcBef>
              <a:spcAft>
                <a:spcPts val="0"/>
              </a:spcAft>
            </a:pPr>
            <a:r>
              <a:rPr lang="en-US" sz="1800" dirty="0"/>
              <a:t>Option 3= Benefits, Training, Appraisals &amp; Awards</a:t>
            </a:r>
          </a:p>
          <a:p>
            <a:pPr>
              <a:spcBef>
                <a:spcPts val="0"/>
              </a:spcBef>
              <a:spcAft>
                <a:spcPts val="0"/>
              </a:spcAft>
            </a:pPr>
            <a:r>
              <a:rPr lang="en-US" sz="1800" dirty="0"/>
              <a:t>Option 4= AGR Branch</a:t>
            </a:r>
          </a:p>
          <a:p>
            <a:pPr>
              <a:spcBef>
                <a:spcPts val="0"/>
              </a:spcBef>
              <a:spcAft>
                <a:spcPts val="0"/>
              </a:spcAft>
            </a:pPr>
            <a:r>
              <a:rPr lang="en-US" sz="1800" dirty="0"/>
              <a:t>Option 5= Other inquiries</a:t>
            </a:r>
          </a:p>
          <a:p>
            <a:pPr lvl="1">
              <a:buNone/>
            </a:pPr>
            <a:endParaRPr lang="en-US" sz="1100" dirty="0"/>
          </a:p>
          <a:p>
            <a:pPr lvl="1">
              <a:buNone/>
            </a:pPr>
            <a:endParaRPr lang="en-US" sz="1100" dirty="0"/>
          </a:p>
          <a:p>
            <a:pPr>
              <a:spcBef>
                <a:spcPts val="0"/>
              </a:spcBef>
              <a:spcAft>
                <a:spcPts val="0"/>
              </a:spcAft>
            </a:pPr>
            <a:endParaRPr lang="en-US" dirty="0"/>
          </a:p>
        </p:txBody>
      </p:sp>
    </p:spTree>
    <p:extLst>
      <p:ext uri="{BB962C8B-B14F-4D97-AF65-F5344CB8AC3E}">
        <p14:creationId xmlns:p14="http://schemas.microsoft.com/office/powerpoint/2010/main" val="1319570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4942114"/>
          </a:xfrm>
        </p:spPr>
        <p:txBody>
          <a:bodyPr>
            <a:normAutofit/>
          </a:bodyPr>
          <a:lstStyle/>
          <a:p>
            <a:pPr algn="ctr"/>
            <a:r>
              <a:rPr lang="en-US" sz="8800" dirty="0" smtClean="0"/>
              <a:t>Questions?</a:t>
            </a:r>
            <a:endParaRPr lang="en-US" sz="8800" dirty="0"/>
          </a:p>
        </p:txBody>
      </p:sp>
    </p:spTree>
    <p:extLst>
      <p:ext uri="{BB962C8B-B14F-4D97-AF65-F5344CB8AC3E}">
        <p14:creationId xmlns:p14="http://schemas.microsoft.com/office/powerpoint/2010/main" val="9954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069" y="2723847"/>
            <a:ext cx="8534400" cy="1507067"/>
          </a:xfrm>
        </p:spPr>
        <p:txBody>
          <a:bodyPr/>
          <a:lstStyle/>
          <a:p>
            <a:r>
              <a:rPr lang="en-US" dirty="0" smtClean="0"/>
              <a:t>Process for return to duty </a:t>
            </a:r>
            <a:endParaRPr lang="en-US" dirty="0"/>
          </a:p>
        </p:txBody>
      </p:sp>
    </p:spTree>
    <p:extLst>
      <p:ext uri="{BB962C8B-B14F-4D97-AF65-F5344CB8AC3E}">
        <p14:creationId xmlns:p14="http://schemas.microsoft.com/office/powerpoint/2010/main" val="2460352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22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TextBox 7"/>
          <p:cNvSpPr txBox="1"/>
          <p:nvPr/>
        </p:nvSpPr>
        <p:spPr>
          <a:xfrm>
            <a:off x="465690" y="1652704"/>
            <a:ext cx="3592993" cy="677108"/>
          </a:xfrm>
          <a:prstGeom prst="rect">
            <a:avLst/>
          </a:prstGeom>
          <a:solidFill>
            <a:schemeClr val="bg1">
              <a:lumMod val="85000"/>
            </a:schemeClr>
          </a:solidFill>
          <a:ln>
            <a:solidFill>
              <a:schemeClr val="tx1"/>
            </a:solidFill>
          </a:ln>
        </p:spPr>
        <p:txBody>
          <a:bodyPr wrap="square" rtlCol="0">
            <a:spAutoFit/>
          </a:bodyPr>
          <a:lstStyle/>
          <a:p>
            <a:r>
              <a:rPr lang="en-US" sz="1600" b="1" dirty="0" smtClean="0"/>
              <a:t>1</a:t>
            </a:r>
            <a:r>
              <a:rPr lang="en-US" sz="1100" dirty="0" smtClean="0"/>
              <a:t>. Submit all modified orders that may have changed your RTD date listed on your USERRA RTD election form.</a:t>
            </a:r>
            <a:endParaRPr lang="en-US" sz="1100" dirty="0"/>
          </a:p>
        </p:txBody>
      </p:sp>
      <p:sp>
        <p:nvSpPr>
          <p:cNvPr id="10" name="TextBox 9"/>
          <p:cNvSpPr txBox="1"/>
          <p:nvPr/>
        </p:nvSpPr>
        <p:spPr>
          <a:xfrm>
            <a:off x="5042332" y="1652704"/>
            <a:ext cx="1828613" cy="846386"/>
          </a:xfrm>
          <a:prstGeom prst="rect">
            <a:avLst/>
          </a:prstGeom>
          <a:solidFill>
            <a:schemeClr val="bg1">
              <a:lumMod val="85000"/>
            </a:schemeClr>
          </a:solidFill>
          <a:ln>
            <a:solidFill>
              <a:schemeClr val="tx1"/>
            </a:solidFill>
          </a:ln>
        </p:spPr>
        <p:txBody>
          <a:bodyPr wrap="square" rtlCol="0">
            <a:spAutoFit/>
          </a:bodyPr>
          <a:lstStyle/>
          <a:p>
            <a:r>
              <a:rPr lang="en-US" sz="1600" b="1" dirty="0" smtClean="0"/>
              <a:t>2. </a:t>
            </a:r>
            <a:r>
              <a:rPr lang="en-US" sz="1100" dirty="0" smtClean="0"/>
              <a:t>Complete your personal information on the USERRA RTD election form.</a:t>
            </a:r>
            <a:endParaRPr lang="en-US" sz="1100" dirty="0"/>
          </a:p>
        </p:txBody>
      </p:sp>
      <p:sp>
        <p:nvSpPr>
          <p:cNvPr id="82" name="TextBox 81"/>
          <p:cNvSpPr txBox="1"/>
          <p:nvPr/>
        </p:nvSpPr>
        <p:spPr>
          <a:xfrm>
            <a:off x="2555858" y="143963"/>
            <a:ext cx="6613301" cy="369332"/>
          </a:xfrm>
          <a:prstGeom prst="rect">
            <a:avLst/>
          </a:prstGeom>
          <a:noFill/>
        </p:spPr>
        <p:txBody>
          <a:bodyPr wrap="square" rtlCol="0">
            <a:spAutoFit/>
          </a:bodyPr>
          <a:lstStyle/>
          <a:p>
            <a:pPr algn="ctr"/>
            <a:r>
              <a:rPr lang="en-US" dirty="0" smtClean="0"/>
              <a:t>Processing RTD Actions Flowchart</a:t>
            </a:r>
            <a:endParaRPr lang="en-US" dirty="0"/>
          </a:p>
        </p:txBody>
      </p:sp>
      <p:sp>
        <p:nvSpPr>
          <p:cNvPr id="47" name="TextBox 46"/>
          <p:cNvSpPr txBox="1"/>
          <p:nvPr/>
        </p:nvSpPr>
        <p:spPr>
          <a:xfrm>
            <a:off x="7854595" y="1632991"/>
            <a:ext cx="3088867" cy="1015663"/>
          </a:xfrm>
          <a:prstGeom prst="rect">
            <a:avLst/>
          </a:prstGeom>
          <a:solidFill>
            <a:schemeClr val="bg1">
              <a:lumMod val="85000"/>
            </a:schemeClr>
          </a:solidFill>
          <a:ln>
            <a:solidFill>
              <a:schemeClr val="tx1"/>
            </a:solidFill>
          </a:ln>
        </p:spPr>
        <p:txBody>
          <a:bodyPr wrap="square" rtlCol="0">
            <a:spAutoFit/>
          </a:bodyPr>
          <a:lstStyle/>
          <a:p>
            <a:r>
              <a:rPr lang="en-US" sz="1600" b="1" dirty="0" smtClean="0"/>
              <a:t>3. </a:t>
            </a:r>
            <a:r>
              <a:rPr lang="en-US" sz="1100" dirty="0" smtClean="0"/>
              <a:t>Read the “Hawaii National Guard-Technician Information and Election Rights”.  This handout will provide you with more detailed information on the following items in the election form.</a:t>
            </a:r>
            <a:endParaRPr lang="en-US" sz="1100" dirty="0"/>
          </a:p>
        </p:txBody>
      </p:sp>
      <p:sp>
        <p:nvSpPr>
          <p:cNvPr id="48" name="Freeform 47"/>
          <p:cNvSpPr/>
          <p:nvPr/>
        </p:nvSpPr>
        <p:spPr>
          <a:xfrm>
            <a:off x="373355" y="3143763"/>
            <a:ext cx="5489154" cy="3123599"/>
          </a:xfrm>
          <a:custGeom>
            <a:avLst/>
            <a:gdLst>
              <a:gd name="connsiteX0" fmla="*/ 0 w 4685899"/>
              <a:gd name="connsiteY0" fmla="*/ 0 h 2133531"/>
              <a:gd name="connsiteX1" fmla="*/ 4685899 w 4685899"/>
              <a:gd name="connsiteY1" fmla="*/ 0 h 2133531"/>
              <a:gd name="connsiteX2" fmla="*/ 4685899 w 4685899"/>
              <a:gd name="connsiteY2" fmla="*/ 2133531 h 2133531"/>
              <a:gd name="connsiteX3" fmla="*/ 0 w 4685899"/>
              <a:gd name="connsiteY3" fmla="*/ 2133531 h 2133531"/>
              <a:gd name="connsiteX4" fmla="*/ 0 w 4685899"/>
              <a:gd name="connsiteY4" fmla="*/ 0 h 21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899" h="2133531">
                <a:moveTo>
                  <a:pt x="0" y="0"/>
                </a:moveTo>
                <a:lnTo>
                  <a:pt x="4685899" y="0"/>
                </a:lnTo>
                <a:lnTo>
                  <a:pt x="4685899" y="2133531"/>
                </a:lnTo>
                <a:lnTo>
                  <a:pt x="0" y="2133531"/>
                </a:lnTo>
                <a:lnTo>
                  <a:pt x="0" y="0"/>
                </a:lnTo>
                <a:close/>
              </a:path>
            </a:pathLst>
          </a:custGeom>
          <a:solidFill>
            <a:schemeClr val="bg1">
              <a:lumMod val="8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lvl="0" defTabSz="622300">
              <a:lnSpc>
                <a:spcPct val="90000"/>
              </a:lnSpc>
              <a:spcBef>
                <a:spcPct val="0"/>
              </a:spcBef>
              <a:spcAft>
                <a:spcPct val="35000"/>
              </a:spcAft>
            </a:pPr>
            <a:r>
              <a:rPr lang="en-US" sz="1600" b="1" dirty="0" smtClean="0">
                <a:solidFill>
                  <a:schemeClr val="tx1"/>
                </a:solidFill>
              </a:rPr>
              <a:t>*4. </a:t>
            </a:r>
            <a:r>
              <a:rPr lang="en-US" sz="1100" dirty="0" smtClean="0">
                <a:solidFill>
                  <a:schemeClr val="tx1"/>
                </a:solidFill>
              </a:rPr>
              <a:t>Determining Your Effective Date for RTD actions if military orders are longer than 30 days:</a:t>
            </a:r>
          </a:p>
          <a:p>
            <a:pPr marL="171450" indent="-171450" defTabSz="622300">
              <a:lnSpc>
                <a:spcPct val="90000"/>
              </a:lnSpc>
              <a:spcBef>
                <a:spcPct val="0"/>
              </a:spcBef>
              <a:spcAft>
                <a:spcPct val="35000"/>
              </a:spcAft>
              <a:buFont typeface="Arial" panose="020B0604020202020204" pitchFamily="34" charset="0"/>
              <a:buChar char="•"/>
            </a:pPr>
            <a:r>
              <a:rPr lang="en-US" sz="1100" dirty="0" smtClean="0">
                <a:solidFill>
                  <a:schemeClr val="tx1"/>
                </a:solidFill>
              </a:rPr>
              <a:t>Based on your restoration period described above, the effective date of </a:t>
            </a:r>
            <a:r>
              <a:rPr lang="en-US" sz="1100" dirty="0">
                <a:solidFill>
                  <a:schemeClr val="tx1"/>
                </a:solidFill>
              </a:rPr>
              <a:t>the </a:t>
            </a:r>
            <a:r>
              <a:rPr lang="en-US" sz="1100" dirty="0" smtClean="0">
                <a:solidFill>
                  <a:schemeClr val="tx1"/>
                </a:solidFill>
              </a:rPr>
              <a:t>RTD action will be the first day the technician physically returns back to a “technician duty status”.  For example, Joe Smith’s orders end date falls on a Sunday (non-technician duty day) and he elects to use </a:t>
            </a:r>
            <a:r>
              <a:rPr lang="en-US" sz="1100" dirty="0">
                <a:solidFill>
                  <a:schemeClr val="tx1"/>
                </a:solidFill>
              </a:rPr>
              <a:t>4</a:t>
            </a:r>
            <a:r>
              <a:rPr lang="en-US" sz="1100" dirty="0" smtClean="0">
                <a:solidFill>
                  <a:schemeClr val="tx1"/>
                </a:solidFill>
              </a:rPr>
              <a:t> days of annual leave and also has up to 180 calendar days to return to work; he decides to use his 4 days of annual leave but chooses to return the day after his annual leave, his effective RTD date is Friday.</a:t>
            </a:r>
          </a:p>
          <a:p>
            <a:pPr marL="171450" indent="-171450" defTabSz="622300">
              <a:lnSpc>
                <a:spcPct val="90000"/>
              </a:lnSpc>
              <a:spcBef>
                <a:spcPct val="0"/>
              </a:spcBef>
              <a:spcAft>
                <a:spcPct val="35000"/>
              </a:spcAft>
              <a:buFont typeface="Arial" panose="020B0604020202020204" pitchFamily="34" charset="0"/>
              <a:buChar char="•"/>
            </a:pPr>
            <a:r>
              <a:rPr lang="en-US" sz="1100" dirty="0" smtClean="0">
                <a:solidFill>
                  <a:schemeClr val="tx1"/>
                </a:solidFill>
              </a:rPr>
              <a:t>If *presidential leave is used after the completion of your orders, your effective date will be the first day on presidential leave.</a:t>
            </a:r>
          </a:p>
          <a:p>
            <a:pPr marL="171450" indent="-171450" defTabSz="622300">
              <a:lnSpc>
                <a:spcPct val="90000"/>
              </a:lnSpc>
              <a:spcBef>
                <a:spcPct val="0"/>
              </a:spcBef>
              <a:spcAft>
                <a:spcPct val="35000"/>
              </a:spcAft>
              <a:buFont typeface="Arial" panose="020B0604020202020204" pitchFamily="34" charset="0"/>
              <a:buChar char="•"/>
            </a:pPr>
            <a:r>
              <a:rPr lang="en-US" sz="1100" dirty="0" smtClean="0">
                <a:solidFill>
                  <a:schemeClr val="tx1"/>
                </a:solidFill>
              </a:rPr>
              <a:t>Based on your restoration period described above, if leave is not used at the end of your orders, your effective date will be the first “technician duty day” within the allotted time described above; you must physically return to your technician position within the restoration period listed in the guidelines described above.  </a:t>
            </a:r>
          </a:p>
        </p:txBody>
      </p:sp>
      <p:sp>
        <p:nvSpPr>
          <p:cNvPr id="54" name="Freeform 53"/>
          <p:cNvSpPr/>
          <p:nvPr/>
        </p:nvSpPr>
        <p:spPr>
          <a:xfrm>
            <a:off x="6219539" y="3143763"/>
            <a:ext cx="1948077" cy="2287919"/>
          </a:xfrm>
          <a:custGeom>
            <a:avLst/>
            <a:gdLst>
              <a:gd name="connsiteX0" fmla="*/ 0 w 4685899"/>
              <a:gd name="connsiteY0" fmla="*/ 0 h 2133531"/>
              <a:gd name="connsiteX1" fmla="*/ 4685899 w 4685899"/>
              <a:gd name="connsiteY1" fmla="*/ 0 h 2133531"/>
              <a:gd name="connsiteX2" fmla="*/ 4685899 w 4685899"/>
              <a:gd name="connsiteY2" fmla="*/ 2133531 h 2133531"/>
              <a:gd name="connsiteX3" fmla="*/ 0 w 4685899"/>
              <a:gd name="connsiteY3" fmla="*/ 2133531 h 2133531"/>
              <a:gd name="connsiteX4" fmla="*/ 0 w 4685899"/>
              <a:gd name="connsiteY4" fmla="*/ 0 h 21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899" h="2133531">
                <a:moveTo>
                  <a:pt x="0" y="0"/>
                </a:moveTo>
                <a:lnTo>
                  <a:pt x="4685899" y="0"/>
                </a:lnTo>
                <a:lnTo>
                  <a:pt x="4685899" y="2133531"/>
                </a:lnTo>
                <a:lnTo>
                  <a:pt x="0" y="2133531"/>
                </a:lnTo>
                <a:lnTo>
                  <a:pt x="0" y="0"/>
                </a:lnTo>
                <a:close/>
              </a:path>
            </a:pathLst>
          </a:custGeom>
          <a:solidFill>
            <a:schemeClr val="bg1">
              <a:lumMod val="8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defTabSz="622300">
              <a:lnSpc>
                <a:spcPct val="90000"/>
              </a:lnSpc>
              <a:spcBef>
                <a:spcPct val="0"/>
              </a:spcBef>
              <a:spcAft>
                <a:spcPct val="35000"/>
              </a:spcAft>
            </a:pPr>
            <a:r>
              <a:rPr lang="en-US" sz="1200" b="1" dirty="0">
                <a:solidFill>
                  <a:schemeClr val="tx1"/>
                </a:solidFill>
              </a:rPr>
              <a:t>5. </a:t>
            </a:r>
            <a:r>
              <a:rPr lang="en-US" sz="1200" dirty="0">
                <a:solidFill>
                  <a:schemeClr val="tx1"/>
                </a:solidFill>
              </a:rPr>
              <a:t>Complete paragraphs 2 through 12 of the USERRA RTD election form, sign and date.</a:t>
            </a:r>
          </a:p>
          <a:p>
            <a:pPr defTabSz="622300">
              <a:lnSpc>
                <a:spcPct val="90000"/>
              </a:lnSpc>
              <a:spcBef>
                <a:spcPct val="0"/>
              </a:spcBef>
              <a:spcAft>
                <a:spcPct val="35000"/>
              </a:spcAft>
            </a:pPr>
            <a:r>
              <a:rPr lang="en-US" sz="1200" dirty="0" smtClean="0">
                <a:solidFill>
                  <a:schemeClr val="tx1"/>
                </a:solidFill>
              </a:rPr>
              <a:t>Complete your SF 52 using the “How to Complete SF 52, RTD” power point instructions located on the HRO website. </a:t>
            </a:r>
            <a:endParaRPr lang="en-US" sz="1200" kern="1200" dirty="0">
              <a:solidFill>
                <a:schemeClr val="tx1"/>
              </a:solidFill>
            </a:endParaRPr>
          </a:p>
        </p:txBody>
      </p:sp>
      <p:sp>
        <p:nvSpPr>
          <p:cNvPr id="56" name="Freeform 55"/>
          <p:cNvSpPr/>
          <p:nvPr/>
        </p:nvSpPr>
        <p:spPr>
          <a:xfrm>
            <a:off x="8611731" y="3143763"/>
            <a:ext cx="3402105" cy="3074578"/>
          </a:xfrm>
          <a:custGeom>
            <a:avLst/>
            <a:gdLst>
              <a:gd name="connsiteX0" fmla="*/ 0 w 4685899"/>
              <a:gd name="connsiteY0" fmla="*/ 0 h 2133531"/>
              <a:gd name="connsiteX1" fmla="*/ 4685899 w 4685899"/>
              <a:gd name="connsiteY1" fmla="*/ 0 h 2133531"/>
              <a:gd name="connsiteX2" fmla="*/ 4685899 w 4685899"/>
              <a:gd name="connsiteY2" fmla="*/ 2133531 h 2133531"/>
              <a:gd name="connsiteX3" fmla="*/ 0 w 4685899"/>
              <a:gd name="connsiteY3" fmla="*/ 2133531 h 2133531"/>
              <a:gd name="connsiteX4" fmla="*/ 0 w 4685899"/>
              <a:gd name="connsiteY4" fmla="*/ 0 h 21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899" h="2133531">
                <a:moveTo>
                  <a:pt x="0" y="0"/>
                </a:moveTo>
                <a:lnTo>
                  <a:pt x="4685899" y="0"/>
                </a:lnTo>
                <a:lnTo>
                  <a:pt x="4685899" y="2133531"/>
                </a:lnTo>
                <a:lnTo>
                  <a:pt x="0" y="2133531"/>
                </a:lnTo>
                <a:lnTo>
                  <a:pt x="0" y="0"/>
                </a:lnTo>
                <a:close/>
              </a:path>
            </a:pathLst>
          </a:custGeom>
          <a:solidFill>
            <a:schemeClr val="bg1">
              <a:lumMod val="8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9568" tIns="99568" rIns="99568" bIns="99568" numCol="1" spcCol="1270" anchor="ctr" anchorCtr="0">
            <a:noAutofit/>
          </a:bodyPr>
          <a:lstStyle/>
          <a:p>
            <a:pPr defTabSz="622300">
              <a:lnSpc>
                <a:spcPct val="90000"/>
              </a:lnSpc>
              <a:spcBef>
                <a:spcPct val="0"/>
              </a:spcBef>
              <a:spcAft>
                <a:spcPct val="35000"/>
              </a:spcAft>
            </a:pPr>
            <a:r>
              <a:rPr lang="en-US" sz="1600" b="1" dirty="0">
                <a:solidFill>
                  <a:schemeClr val="tx1"/>
                </a:solidFill>
              </a:rPr>
              <a:t>6</a:t>
            </a:r>
            <a:r>
              <a:rPr lang="en-US" sz="1600" b="1" dirty="0" smtClean="0">
                <a:solidFill>
                  <a:schemeClr val="tx1"/>
                </a:solidFill>
              </a:rPr>
              <a:t>. </a:t>
            </a:r>
            <a:r>
              <a:rPr lang="en-US" sz="1100" dirty="0" smtClean="0">
                <a:solidFill>
                  <a:schemeClr val="tx1"/>
                </a:solidFill>
              </a:rPr>
              <a:t>Submit all documents listed below to the Human Resources Office one pay period prior to the effective date:</a:t>
            </a:r>
          </a:p>
          <a:p>
            <a:pPr marL="171450" lvl="0" indent="-171450">
              <a:buFont typeface="Arial" panose="020B0604020202020204" pitchFamily="34" charset="0"/>
              <a:buChar char="•"/>
            </a:pPr>
            <a:r>
              <a:rPr lang="en-US" sz="1100" dirty="0">
                <a:solidFill>
                  <a:schemeClr val="tx1"/>
                </a:solidFill>
              </a:rPr>
              <a:t> A completed SF-52 (Request for Personnel Action) specifying the effective date</a:t>
            </a:r>
            <a:r>
              <a:rPr lang="en-US" sz="1100" dirty="0" smtClean="0">
                <a:solidFill>
                  <a:schemeClr val="tx1"/>
                </a:solidFill>
              </a:rPr>
              <a:t>.</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A copy </a:t>
            </a:r>
            <a:r>
              <a:rPr lang="en-US" sz="1100" dirty="0" smtClean="0">
                <a:solidFill>
                  <a:schemeClr val="tx1"/>
                </a:solidFill>
              </a:rPr>
              <a:t>of any amendment/modification to previous orders (if applicable).</a:t>
            </a:r>
          </a:p>
          <a:p>
            <a:pPr marL="171450" indent="-171450">
              <a:buFont typeface="Arial" panose="020B0604020202020204" pitchFamily="34" charset="0"/>
              <a:buChar char="•"/>
            </a:pPr>
            <a:r>
              <a:rPr lang="en-US" sz="1100" dirty="0">
                <a:solidFill>
                  <a:schemeClr val="tx1"/>
                </a:solidFill>
              </a:rPr>
              <a:t>Copy of DD Form 214, copy 2,4 or 7 only.  (if applicable</a:t>
            </a:r>
            <a:r>
              <a:rPr lang="en-US" sz="1100" dirty="0" smtClean="0">
                <a:solidFill>
                  <a:schemeClr val="tx1"/>
                </a:solidFill>
              </a:rPr>
              <a:t>)</a:t>
            </a:r>
            <a:endParaRPr lang="en-US" sz="1100" dirty="0">
              <a:solidFill>
                <a:schemeClr val="tx1"/>
              </a:solidFill>
            </a:endParaRPr>
          </a:p>
          <a:p>
            <a:pPr marL="171450" lvl="0" indent="-171450">
              <a:buFont typeface="Arial" panose="020B0604020202020204" pitchFamily="34" charset="0"/>
              <a:buChar char="•"/>
            </a:pPr>
            <a:r>
              <a:rPr lang="en-US" sz="1100" dirty="0">
                <a:solidFill>
                  <a:schemeClr val="tx1"/>
                </a:solidFill>
              </a:rPr>
              <a:t>A completed USERRA </a:t>
            </a:r>
            <a:r>
              <a:rPr lang="en-US" sz="1100" dirty="0" smtClean="0">
                <a:solidFill>
                  <a:schemeClr val="tx1"/>
                </a:solidFill>
              </a:rPr>
              <a:t>RTD Election checklist.</a:t>
            </a:r>
            <a:endParaRPr lang="en-US" sz="1100" dirty="0">
              <a:solidFill>
                <a:schemeClr val="tx1"/>
              </a:solidFill>
            </a:endParaRPr>
          </a:p>
          <a:p>
            <a:pPr marL="171450" lvl="0" indent="-171450">
              <a:buFont typeface="Arial" panose="020B0604020202020204" pitchFamily="34" charset="0"/>
              <a:buChar char="•"/>
            </a:pPr>
            <a:r>
              <a:rPr lang="en-US" sz="1100" dirty="0" smtClean="0">
                <a:solidFill>
                  <a:schemeClr val="tx1"/>
                </a:solidFill>
              </a:rPr>
              <a:t>Application for Reservist Differential Payments (if applicable).</a:t>
            </a:r>
            <a:endParaRPr lang="en-US" sz="1100" dirty="0">
              <a:solidFill>
                <a:schemeClr val="tx1"/>
              </a:solidFill>
            </a:endParaRPr>
          </a:p>
          <a:p>
            <a:pPr marL="171450" lvl="0" indent="-171450">
              <a:buFont typeface="Arial" panose="020B0604020202020204" pitchFamily="34" charset="0"/>
              <a:buChar char="•"/>
            </a:pPr>
            <a:r>
              <a:rPr lang="en-US" sz="1100" dirty="0" smtClean="0">
                <a:solidFill>
                  <a:schemeClr val="tx1"/>
                </a:solidFill>
              </a:rPr>
              <a:t>Request for USERRA Retroactive TSP Contributions Form (if </a:t>
            </a:r>
            <a:r>
              <a:rPr lang="en-US" sz="1100" dirty="0">
                <a:solidFill>
                  <a:schemeClr val="tx1"/>
                </a:solidFill>
              </a:rPr>
              <a:t>applicable</a:t>
            </a:r>
            <a:r>
              <a:rPr lang="en-US" sz="1100" dirty="0" smtClean="0">
                <a:solidFill>
                  <a:schemeClr val="tx1"/>
                </a:solidFill>
              </a:rPr>
              <a:t>).</a:t>
            </a:r>
          </a:p>
          <a:p>
            <a:pPr marL="171450" lvl="0" indent="-171450">
              <a:buFont typeface="Arial" panose="020B0604020202020204" pitchFamily="34" charset="0"/>
              <a:buChar char="•"/>
            </a:pPr>
            <a:r>
              <a:rPr lang="en-US" sz="1100" dirty="0" smtClean="0">
                <a:solidFill>
                  <a:schemeClr val="tx1"/>
                </a:solidFill>
              </a:rPr>
              <a:t>TSP 41 (if applicable)</a:t>
            </a:r>
            <a:endParaRPr lang="en-US" sz="1100" dirty="0">
              <a:solidFill>
                <a:schemeClr val="tx1"/>
              </a:solidFill>
            </a:endParaRPr>
          </a:p>
        </p:txBody>
      </p:sp>
    </p:spTree>
    <p:extLst>
      <p:ext uri="{BB962C8B-B14F-4D97-AF65-F5344CB8AC3E}">
        <p14:creationId xmlns:p14="http://schemas.microsoft.com/office/powerpoint/2010/main" val="215870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685800"/>
            <a:ext cx="10058400" cy="766482"/>
          </a:xfrm>
        </p:spPr>
        <p:txBody>
          <a:bodyPr/>
          <a:lstStyle/>
          <a:p>
            <a:pPr algn="ctr"/>
            <a:r>
              <a:rPr lang="en-US" dirty="0" smtClean="0"/>
              <a:t>Process workflow </a:t>
            </a:r>
            <a:endParaRPr lang="en-US" dirty="0"/>
          </a:p>
        </p:txBody>
      </p:sp>
      <p:sp>
        <p:nvSpPr>
          <p:cNvPr id="5" name="Text Placeholder 4"/>
          <p:cNvSpPr>
            <a:spLocks noGrp="1"/>
          </p:cNvSpPr>
          <p:nvPr>
            <p:ph type="body" idx="1"/>
          </p:nvPr>
        </p:nvSpPr>
        <p:spPr>
          <a:xfrm>
            <a:off x="684213" y="1452282"/>
            <a:ext cx="8535988" cy="4007224"/>
          </a:xfrm>
        </p:spPr>
        <p:txBody>
          <a:bodyPr>
            <a:normAutofit/>
          </a:bodyPr>
          <a:lstStyle/>
          <a:p>
            <a:r>
              <a:rPr lang="en-US" sz="3200" b="1" dirty="0">
                <a:solidFill>
                  <a:schemeClr val="tx1"/>
                </a:solidFill>
              </a:rPr>
              <a:t>1</a:t>
            </a:r>
            <a:r>
              <a:rPr lang="en-US" dirty="0">
                <a:solidFill>
                  <a:schemeClr val="tx1"/>
                </a:solidFill>
              </a:rPr>
              <a:t>. Submit all modified orders that may have changed your RTD date listed on your USERRA RTD election form.</a:t>
            </a:r>
          </a:p>
          <a:p>
            <a:endParaRPr lang="en-US" dirty="0" smtClean="0">
              <a:solidFill>
                <a:schemeClr val="tx1"/>
              </a:solidFill>
            </a:endParaRPr>
          </a:p>
          <a:p>
            <a:r>
              <a:rPr lang="en-US" dirty="0" smtClean="0">
                <a:solidFill>
                  <a:schemeClr val="tx1"/>
                </a:solidFill>
              </a:rPr>
              <a:t>As a technician you are required to submit the initial orders which placed you active duty/ AUS.  You are also required to submit all addendum or modification to the initial order you may while on Absent-US.</a:t>
            </a:r>
          </a:p>
          <a:p>
            <a:endParaRPr lang="en-US" dirty="0">
              <a:solidFill>
                <a:schemeClr val="tx1"/>
              </a:solidFill>
            </a:endParaRPr>
          </a:p>
          <a:p>
            <a:r>
              <a:rPr lang="en-US" dirty="0" smtClean="0">
                <a:solidFill>
                  <a:schemeClr val="tx1"/>
                </a:solidFill>
              </a:rPr>
              <a:t>*Note: Please apply for your DD-214, and submit member copy 2,4, or 7. Employees planning to retire, HRO will require them. </a:t>
            </a:r>
            <a:endParaRPr lang="en-US" dirty="0">
              <a:solidFill>
                <a:schemeClr val="tx1"/>
              </a:solidFill>
            </a:endParaRPr>
          </a:p>
        </p:txBody>
      </p:sp>
    </p:spTree>
    <p:extLst>
      <p:ext uri="{BB962C8B-B14F-4D97-AF65-F5344CB8AC3E}">
        <p14:creationId xmlns:p14="http://schemas.microsoft.com/office/powerpoint/2010/main" val="1453193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3" y="685800"/>
            <a:ext cx="10058400" cy="927847"/>
          </a:xfrm>
        </p:spPr>
        <p:txBody>
          <a:bodyPr/>
          <a:lstStyle/>
          <a:p>
            <a:pPr algn="ctr"/>
            <a:r>
              <a:rPr lang="en-US" dirty="0" err="1" smtClean="0"/>
              <a:t>Userra</a:t>
            </a:r>
            <a:r>
              <a:rPr lang="en-US" dirty="0" smtClean="0"/>
              <a:t> </a:t>
            </a:r>
            <a:r>
              <a:rPr lang="en-US" dirty="0" err="1" smtClean="0"/>
              <a:t>rtd</a:t>
            </a:r>
            <a:r>
              <a:rPr lang="en-US" dirty="0" smtClean="0"/>
              <a:t> election form</a:t>
            </a:r>
            <a:endParaRPr lang="en-US" dirty="0"/>
          </a:p>
        </p:txBody>
      </p:sp>
      <p:sp>
        <p:nvSpPr>
          <p:cNvPr id="5" name="Text Placeholder 4"/>
          <p:cNvSpPr>
            <a:spLocks noGrp="1"/>
          </p:cNvSpPr>
          <p:nvPr>
            <p:ph type="body" idx="1"/>
          </p:nvPr>
        </p:nvSpPr>
        <p:spPr>
          <a:xfrm>
            <a:off x="684213" y="1613646"/>
            <a:ext cx="8535988" cy="5070183"/>
          </a:xfrm>
        </p:spPr>
        <p:txBody>
          <a:bodyPr>
            <a:normAutofit fontScale="70000" lnSpcReduction="20000"/>
          </a:bodyPr>
          <a:lstStyle/>
          <a:p>
            <a:r>
              <a:rPr lang="en-US" sz="3200" b="1" dirty="0">
                <a:solidFill>
                  <a:schemeClr val="tx1"/>
                </a:solidFill>
              </a:rPr>
              <a:t>2. </a:t>
            </a:r>
            <a:r>
              <a:rPr lang="en-US" dirty="0">
                <a:solidFill>
                  <a:schemeClr val="tx1"/>
                </a:solidFill>
              </a:rPr>
              <a:t>Complete </a:t>
            </a:r>
            <a:r>
              <a:rPr lang="en-US" dirty="0" smtClean="0">
                <a:solidFill>
                  <a:schemeClr val="tx1"/>
                </a:solidFill>
              </a:rPr>
              <a:t>the checklist on </a:t>
            </a:r>
            <a:r>
              <a:rPr lang="en-US" dirty="0">
                <a:solidFill>
                  <a:schemeClr val="tx1"/>
                </a:solidFill>
              </a:rPr>
              <a:t>the USERRA RTD election form.</a:t>
            </a:r>
          </a:p>
          <a:p>
            <a:r>
              <a:rPr lang="en-US" dirty="0" smtClean="0">
                <a:solidFill>
                  <a:schemeClr val="tx1"/>
                </a:solidFill>
              </a:rPr>
              <a:t>Sections within election form include:</a:t>
            </a:r>
          </a:p>
          <a:p>
            <a:pPr marL="342900" indent="-342900">
              <a:buFont typeface="Arial" panose="020B0604020202020204" pitchFamily="34" charset="0"/>
              <a:buChar char="•"/>
            </a:pPr>
            <a:r>
              <a:rPr lang="en-US" dirty="0" smtClean="0">
                <a:solidFill>
                  <a:schemeClr val="tx1"/>
                </a:solidFill>
              </a:rPr>
              <a:t>Reemployment/ Restoration Rights</a:t>
            </a:r>
          </a:p>
          <a:p>
            <a:pPr marL="342900" indent="-342900">
              <a:buFont typeface="Arial" panose="020B0604020202020204" pitchFamily="34" charset="0"/>
              <a:buChar char="•"/>
            </a:pPr>
            <a:r>
              <a:rPr lang="en-US" dirty="0" smtClean="0">
                <a:solidFill>
                  <a:schemeClr val="tx1"/>
                </a:solidFill>
              </a:rPr>
              <a:t>Status</a:t>
            </a:r>
          </a:p>
          <a:p>
            <a:pPr marL="342900" indent="-342900">
              <a:buFont typeface="Arial" panose="020B0604020202020204" pitchFamily="34" charset="0"/>
              <a:buChar char="•"/>
            </a:pPr>
            <a:r>
              <a:rPr lang="en-US" dirty="0" smtClean="0">
                <a:solidFill>
                  <a:schemeClr val="tx1"/>
                </a:solidFill>
              </a:rPr>
              <a:t>Reservist Differential</a:t>
            </a:r>
          </a:p>
          <a:p>
            <a:pPr marL="342900" indent="-342900">
              <a:buFont typeface="Arial" panose="020B0604020202020204" pitchFamily="34" charset="0"/>
              <a:buChar char="•"/>
            </a:pPr>
            <a:r>
              <a:rPr lang="en-US" dirty="0" smtClean="0">
                <a:solidFill>
                  <a:schemeClr val="tx1"/>
                </a:solidFill>
              </a:rPr>
              <a:t>FEHB</a:t>
            </a:r>
          </a:p>
          <a:p>
            <a:pPr marL="342900" indent="-342900">
              <a:buFont typeface="Arial" panose="020B0604020202020204" pitchFamily="34" charset="0"/>
              <a:buChar char="•"/>
            </a:pPr>
            <a:r>
              <a:rPr lang="en-US" dirty="0" smtClean="0">
                <a:solidFill>
                  <a:schemeClr val="tx1"/>
                </a:solidFill>
              </a:rPr>
              <a:t>Premium conversion</a:t>
            </a:r>
          </a:p>
          <a:p>
            <a:pPr marL="342900" indent="-342900">
              <a:buFont typeface="Arial" panose="020B0604020202020204" pitchFamily="34" charset="0"/>
              <a:buChar char="•"/>
            </a:pPr>
            <a:r>
              <a:rPr lang="en-US" dirty="0" smtClean="0">
                <a:solidFill>
                  <a:schemeClr val="tx1"/>
                </a:solidFill>
              </a:rPr>
              <a:t>FSA</a:t>
            </a:r>
          </a:p>
          <a:p>
            <a:pPr marL="342900" indent="-342900">
              <a:buFont typeface="Arial" panose="020B0604020202020204" pitchFamily="34" charset="0"/>
              <a:buChar char="•"/>
            </a:pPr>
            <a:r>
              <a:rPr lang="en-US" dirty="0" smtClean="0">
                <a:solidFill>
                  <a:schemeClr val="tx1"/>
                </a:solidFill>
              </a:rPr>
              <a:t>FLTCIP</a:t>
            </a:r>
          </a:p>
          <a:p>
            <a:pPr marL="342900" indent="-342900">
              <a:buFont typeface="Arial" panose="020B0604020202020204" pitchFamily="34" charset="0"/>
              <a:buChar char="•"/>
            </a:pPr>
            <a:r>
              <a:rPr lang="en-US" dirty="0" smtClean="0">
                <a:solidFill>
                  <a:schemeClr val="tx1"/>
                </a:solidFill>
              </a:rPr>
              <a:t>FEDVIP</a:t>
            </a:r>
          </a:p>
          <a:p>
            <a:pPr marL="342900" indent="-342900">
              <a:buFont typeface="Arial" panose="020B0604020202020204" pitchFamily="34" charset="0"/>
              <a:buChar char="•"/>
            </a:pPr>
            <a:r>
              <a:rPr lang="en-US" dirty="0" smtClean="0">
                <a:solidFill>
                  <a:schemeClr val="tx1"/>
                </a:solidFill>
              </a:rPr>
              <a:t>NGAUS</a:t>
            </a:r>
          </a:p>
          <a:p>
            <a:pPr marL="342900" indent="-342900">
              <a:buFont typeface="Arial" panose="020B0604020202020204" pitchFamily="34" charset="0"/>
              <a:buChar char="•"/>
            </a:pPr>
            <a:r>
              <a:rPr lang="en-US" dirty="0" smtClean="0">
                <a:solidFill>
                  <a:schemeClr val="tx1"/>
                </a:solidFill>
              </a:rPr>
              <a:t>TSP</a:t>
            </a:r>
          </a:p>
          <a:p>
            <a:pPr marL="342900" indent="-342900">
              <a:buFont typeface="Arial" panose="020B0604020202020204" pitchFamily="34" charset="0"/>
              <a:buChar char="•"/>
            </a:pPr>
            <a:r>
              <a:rPr lang="en-US" dirty="0" smtClean="0">
                <a:solidFill>
                  <a:schemeClr val="tx1"/>
                </a:solidFill>
              </a:rPr>
              <a:t>Retirement</a:t>
            </a:r>
          </a:p>
          <a:p>
            <a:pPr marL="342900" indent="-342900">
              <a:buFont typeface="Arial" panose="020B0604020202020204" pitchFamily="34" charset="0"/>
              <a:buChar char="•"/>
            </a:pPr>
            <a:r>
              <a:rPr lang="en-US" dirty="0" smtClean="0">
                <a:solidFill>
                  <a:schemeClr val="tx1"/>
                </a:solidFill>
              </a:rPr>
              <a:t>Acknowledgement</a:t>
            </a:r>
          </a:p>
          <a:p>
            <a:pPr marL="342900" indent="-342900">
              <a:buFont typeface="Arial" panose="020B0604020202020204" pitchFamily="34" charset="0"/>
              <a:buChar char="•"/>
            </a:pPr>
            <a:endParaRPr lang="en-US" dirty="0" smtClean="0">
              <a:solidFill>
                <a:schemeClr val="tx1"/>
              </a:solidFill>
            </a:endParaRPr>
          </a:p>
          <a:p>
            <a:r>
              <a:rPr lang="en-US" dirty="0" smtClean="0">
                <a:solidFill>
                  <a:schemeClr val="tx1"/>
                </a:solidFill>
                <a:hlinkClick r:id="rId2" action="ppaction://hlinkfile"/>
              </a:rPr>
              <a:t>USERRA RTD Election Form.docx</a:t>
            </a:r>
            <a:endParaRPr lang="en-US" dirty="0">
              <a:solidFill>
                <a:schemeClr val="tx1"/>
              </a:solidFill>
            </a:endParaRPr>
          </a:p>
        </p:txBody>
      </p:sp>
    </p:spTree>
    <p:extLst>
      <p:ext uri="{BB962C8B-B14F-4D97-AF65-F5344CB8AC3E}">
        <p14:creationId xmlns:p14="http://schemas.microsoft.com/office/powerpoint/2010/main" val="1951213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2848" y="94130"/>
            <a:ext cx="10058400" cy="1627094"/>
          </a:xfrm>
        </p:spPr>
        <p:txBody>
          <a:bodyPr/>
          <a:lstStyle/>
          <a:p>
            <a:pPr algn="ctr"/>
            <a:r>
              <a:rPr lang="en-US" dirty="0" smtClean="0"/>
              <a:t>Election rights handout</a:t>
            </a:r>
            <a:endParaRPr lang="en-US" dirty="0"/>
          </a:p>
        </p:txBody>
      </p:sp>
      <p:sp>
        <p:nvSpPr>
          <p:cNvPr id="3" name="Text Placeholder 2"/>
          <p:cNvSpPr>
            <a:spLocks noGrp="1"/>
          </p:cNvSpPr>
          <p:nvPr>
            <p:ph type="body" idx="1"/>
          </p:nvPr>
        </p:nvSpPr>
        <p:spPr>
          <a:xfrm>
            <a:off x="522848" y="1936376"/>
            <a:ext cx="10058400" cy="1879600"/>
          </a:xfrm>
        </p:spPr>
        <p:txBody>
          <a:bodyPr>
            <a:normAutofit fontScale="92500" lnSpcReduction="10000"/>
          </a:bodyPr>
          <a:lstStyle/>
          <a:p>
            <a:r>
              <a:rPr lang="en-US" sz="3200" b="1" dirty="0">
                <a:solidFill>
                  <a:schemeClr val="tx1"/>
                </a:solidFill>
              </a:rPr>
              <a:t>3. </a:t>
            </a:r>
            <a:r>
              <a:rPr lang="en-US" dirty="0">
                <a:solidFill>
                  <a:schemeClr val="tx1"/>
                </a:solidFill>
              </a:rPr>
              <a:t>Read the “Hawaii National Guard-Technician Information and Election Rights”.  This handout will provide you with more detailed information on the following items in the election form.</a:t>
            </a:r>
          </a:p>
          <a:p>
            <a:endParaRPr lang="en-US" dirty="0" smtClean="0">
              <a:solidFill>
                <a:schemeClr val="tx1"/>
              </a:solidFill>
            </a:endParaRPr>
          </a:p>
          <a:p>
            <a:r>
              <a:rPr lang="en-US" dirty="0" smtClean="0">
                <a:solidFill>
                  <a:schemeClr val="tx1"/>
                </a:solidFill>
                <a:hlinkClick r:id="rId2" action="ppaction://hlinkfile"/>
              </a:rPr>
              <a:t>Technician Rights and Benefits When RTD from Entering into a AUS status_revised.pdf</a:t>
            </a:r>
            <a:endParaRPr lang="en-US" dirty="0">
              <a:solidFill>
                <a:schemeClr val="tx1"/>
              </a:solidFill>
            </a:endParaRPr>
          </a:p>
        </p:txBody>
      </p:sp>
    </p:spTree>
    <p:extLst>
      <p:ext uri="{BB962C8B-B14F-4D97-AF65-F5344CB8AC3E}">
        <p14:creationId xmlns:p14="http://schemas.microsoft.com/office/powerpoint/2010/main" val="2111357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642" y="-587829"/>
            <a:ext cx="10058400" cy="2743200"/>
          </a:xfrm>
        </p:spPr>
        <p:txBody>
          <a:bodyPr/>
          <a:lstStyle/>
          <a:p>
            <a:pPr algn="ctr"/>
            <a:r>
              <a:rPr lang="en-US" dirty="0" smtClean="0"/>
              <a:t>4. Effective date for RTD </a:t>
            </a:r>
            <a:endParaRPr lang="en-US" dirty="0"/>
          </a:p>
        </p:txBody>
      </p:sp>
      <p:sp>
        <p:nvSpPr>
          <p:cNvPr id="3" name="Text Placeholder 2"/>
          <p:cNvSpPr>
            <a:spLocks noGrp="1"/>
          </p:cNvSpPr>
          <p:nvPr>
            <p:ph type="body" idx="1"/>
          </p:nvPr>
        </p:nvSpPr>
        <p:spPr>
          <a:xfrm>
            <a:off x="684212" y="2895600"/>
            <a:ext cx="8535988" cy="3098800"/>
          </a:xfrm>
        </p:spPr>
        <p:txBody>
          <a:bodyPr>
            <a:normAutofit lnSpcReduction="10000"/>
          </a:bodyPr>
          <a:lstStyle/>
          <a:p>
            <a:pPr marL="171450" indent="-171450">
              <a:buFont typeface="Arial" panose="020B0604020202020204" pitchFamily="34" charset="0"/>
              <a:buChar char="•"/>
            </a:pPr>
            <a:r>
              <a:rPr lang="en-US" dirty="0">
                <a:solidFill>
                  <a:schemeClr val="tx1"/>
                </a:solidFill>
              </a:rPr>
              <a:t>Presidential Leave – Only applicable if military service consists of 42 consecutive days and  is in connection with Global War on Terrorism (GWOT) contingency.  Entitled to five work days of excused absence without charge to leave.  For more information, please refer to Hawaii National Guard Technician Information and Election Rights, para 6.</a:t>
            </a:r>
          </a:p>
          <a:p>
            <a:pPr marL="171450" indent="-171450">
              <a:buFont typeface="Arial" panose="020B0604020202020204" pitchFamily="34" charset="0"/>
              <a:buChar char="•"/>
            </a:pPr>
            <a:r>
              <a:rPr lang="en-US" dirty="0">
                <a:solidFill>
                  <a:schemeClr val="tx1"/>
                </a:solidFill>
              </a:rPr>
              <a:t>Restoration Period is the amount of time given to a technician before they have to report back to their technician position.  Military leave cannot be used during restoration period; military leave may only be used during the duration of the military orders.</a:t>
            </a:r>
          </a:p>
          <a:p>
            <a:endParaRPr lang="en-US" dirty="0">
              <a:solidFill>
                <a:schemeClr val="tx1"/>
              </a:solidFill>
            </a:endParaRPr>
          </a:p>
        </p:txBody>
      </p:sp>
    </p:spTree>
    <p:extLst>
      <p:ext uri="{BB962C8B-B14F-4D97-AF65-F5344CB8AC3E}">
        <p14:creationId xmlns:p14="http://schemas.microsoft.com/office/powerpoint/2010/main" val="1444243650"/>
      </p:ext>
    </p:extLst>
  </p:cSld>
  <p:clrMapOvr>
    <a:masterClrMapping/>
  </p:clrMapOvr>
</p:sld>
</file>

<file path=ppt/theme/theme1.xml><?xml version="1.0" encoding="utf-8"?>
<a:theme xmlns:a="http://schemas.openxmlformats.org/drawingml/2006/main" name="Slic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494</TotalTime>
  <Words>2022</Words>
  <Application>Microsoft Office PowerPoint</Application>
  <PresentationFormat>Widescreen</PresentationFormat>
  <Paragraphs>219</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Century Gothic</vt:lpstr>
      <vt:lpstr>Comic Sans MS</vt:lpstr>
      <vt:lpstr>Times New Roman</vt:lpstr>
      <vt:lpstr>Wingdings</vt:lpstr>
      <vt:lpstr>Wingdings 3</vt:lpstr>
      <vt:lpstr>Slice</vt:lpstr>
      <vt:lpstr>Technicians Returning to Duty (RTD)</vt:lpstr>
      <vt:lpstr>agenda</vt:lpstr>
      <vt:lpstr>Preparation for returning to duty</vt:lpstr>
      <vt:lpstr>Process for return to duty </vt:lpstr>
      <vt:lpstr>PowerPoint Presentation</vt:lpstr>
      <vt:lpstr>Process workflow </vt:lpstr>
      <vt:lpstr>Userra rtd election form</vt:lpstr>
      <vt:lpstr>Election rights handout</vt:lpstr>
      <vt:lpstr>4. Effective date for RTD </vt:lpstr>
      <vt:lpstr>5. Complete your SF 52 using the “How to Complete SF 52, RTD” power point. </vt:lpstr>
      <vt:lpstr>Return to duty sf-52 part a &amp; part b</vt:lpstr>
      <vt:lpstr>RTD sf-52  part b continued</vt:lpstr>
      <vt:lpstr>Rtd sf-52  part d</vt:lpstr>
      <vt:lpstr>Recap on timeframes for restoration rights/ sf52</vt:lpstr>
      <vt:lpstr>5-day presidential leave </vt:lpstr>
      <vt:lpstr>Supervisors input for  defense civilian personnel data system (dcpds)</vt:lpstr>
      <vt:lpstr>Rtd (noa 292) dcpds iNput</vt:lpstr>
      <vt:lpstr>Rtd (noa 292)</vt:lpstr>
      <vt:lpstr>Rtd (noa 292)</vt:lpstr>
      <vt:lpstr>Rtd (noa 292)</vt:lpstr>
      <vt:lpstr>Attaching documents</vt:lpstr>
      <vt:lpstr>Attaching documents cont.</vt:lpstr>
      <vt:lpstr>Attaching documents cont.</vt:lpstr>
      <vt:lpstr>PowerPoint Presentation</vt:lpstr>
      <vt:lpstr>PowerPoint Presentation</vt:lpstr>
      <vt:lpstr>Attaching documents cont.</vt:lpstr>
      <vt:lpstr>PowerPoint Presentation</vt:lpstr>
      <vt:lpstr>Example </vt:lpstr>
      <vt:lpstr>Document has been attached</vt:lpstr>
      <vt:lpstr>Documents for return to duty</vt:lpstr>
      <vt:lpstr>Application for reservist differential</vt:lpstr>
      <vt:lpstr>Request for Retroactive tsp contributions</vt:lpstr>
      <vt:lpstr>Tsp-41 </vt:lpstr>
      <vt:lpstr>Military Service Deposit</vt:lpstr>
      <vt:lpstr>Military service deposit process</vt:lpstr>
      <vt:lpstr>Poc hro-m http://hawaii.gov/dod/staff-offices/hro</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Technicians Returning to Duty (RTD)</dc:title>
  <dc:creator>stephen.k.sylvester</dc:creator>
  <cp:lastModifiedBy>stephen.k.sylvester</cp:lastModifiedBy>
  <cp:revision>33</cp:revision>
  <dcterms:created xsi:type="dcterms:W3CDTF">2016-04-05T00:38:33Z</dcterms:created>
  <dcterms:modified xsi:type="dcterms:W3CDTF">2016-04-06T18:13:44Z</dcterms:modified>
</cp:coreProperties>
</file>